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Lst>
  <p:sldSz cy="5143500" cx="9144000"/>
  <p:notesSz cx="6858000" cy="9144000"/>
  <p:embeddedFontLst>
    <p:embeddedFont>
      <p:font typeface="Roboto"/>
      <p:regular r:id="rId131"/>
      <p:bold r:id="rId132"/>
      <p:italic r:id="rId133"/>
      <p:boldItalic r:id="rId1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4C20E84-B4FB-401E-A0E8-A94B4574E8F7}">
  <a:tblStyle styleId="{74C20E84-B4FB-401E-A0E8-A94B4574E8F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font" Target="fonts/Roboto-bold.fntdata"/><Relationship Id="rId131" Type="http://schemas.openxmlformats.org/officeDocument/2006/relationships/font" Target="fonts/Roboto-regular.fntdata"/><Relationship Id="rId130" Type="http://schemas.openxmlformats.org/officeDocument/2006/relationships/slide" Target="slides/slide125.xml"/><Relationship Id="rId134" Type="http://schemas.openxmlformats.org/officeDocument/2006/relationships/font" Target="fonts/Roboto-boldItalic.fntdata"/><Relationship Id="rId133" Type="http://schemas.openxmlformats.org/officeDocument/2006/relationships/font" Target="fonts/Roboto-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2c2afa688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2c2afa688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2afa6888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c2afa6888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5e004a4e9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5e004a4e9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64b880b259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64b880b259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64b880b259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64b880b259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64b880b259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64b880b259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64b880b259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64b880b259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64b880b259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64b880b259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96051ecaf1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96051ecaf1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96051ecaf1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96051ecaf1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96051ecaf1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96051ecaf1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96051ecaf1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4" name="Google Shape;1984;g96051ecaf1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c2afa6888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c2afa6888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96051ecaf1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96051ecaf1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g96051ecaf1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5" name="Google Shape;2005;g96051ecaf1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96051ecaf1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96051ecaf1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64d01a22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64d01a22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g96051ecaf1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1" name="Google Shape;2051;g96051ecaf1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0" name="Shape 2060"/>
        <p:cNvGrpSpPr/>
        <p:nvPr/>
      </p:nvGrpSpPr>
      <p:grpSpPr>
        <a:xfrm>
          <a:off x="0" y="0"/>
          <a:ext cx="0" cy="0"/>
          <a:chOff x="0" y="0"/>
          <a:chExt cx="0" cy="0"/>
        </a:xfrm>
      </p:grpSpPr>
      <p:sp>
        <p:nvSpPr>
          <p:cNvPr id="2061" name="Google Shape;2061;g96051ecaf1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2" name="Google Shape;2062;g96051ecaf1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5e5ca9ba0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5e5ca9ba0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653668c6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653668c6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7d715b79e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7d715b79e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241aaa69e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5" name="Google Shape;2095;g241aaa69e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934b24bd3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934b24bd3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g64d01a227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64d01a227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96051ecaf1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96051ecaf1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96051ecaf1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96051ecaf1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7d715b79e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7d715b79e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64b880b259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64b880b259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96051ecaf1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96051ecaf1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34b24bd3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34b24bd3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934b24bd3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934b24bd3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34b24bd3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934b24bd3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5e5ca9ba0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e5ca9ba0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41d9261f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1d9261f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62edf1e1d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2edf1e1d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62edf1e1d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2edf1e1d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428b9ebf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428b9ebf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64ad198f4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4ad198f4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62edf1e1d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62edf1e1d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41d9261f7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1d9261f7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41d9261f7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41d9261f7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34b24bd3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934b24bd3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934b24bd3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934b24bd3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934b24bd3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934b24bd3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934b24bd3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934b24bd3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934b24bd3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934b24bd3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934b24bd3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934b24bd3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c2afa688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c2afa688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934b24bd3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934b24bd3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934b24bd3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934b24bd3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41d9261f7d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1d9261f7d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fa9192601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fa9192601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41aaa69e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41aaa69e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41d9261f7d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41d9261f7d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934b24bd3c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934b24bd3c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934b24bd3c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934b24bd3c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41d9261f7d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41d9261f7d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e5cc4b71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e5cc4b71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5e5ca9ba0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e5ca9ba0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6278781fd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6278781fd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6278781fd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6278781fd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6278781fd2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6278781fd2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6278781fd2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6278781fd2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6278781fd2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6278781fd2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6278781fd2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6278781fd2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6278781fd2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6278781fd2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6278781fd2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6278781fd2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6278781fd2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6278781fd2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6278781fd2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6278781fd2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c2afa6888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c2afa6888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6278781fd2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6278781fd2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6278781fd2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6278781fd2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6278781fd2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6278781fd2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41d9261f7d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41d9261f7d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41aaa69e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41aaa69e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41d9261f7d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41d9261f7d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64b880b25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64b880b25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935177d4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935177d4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41d9261f7d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41d9261f7d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64b880b2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64b880b2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64d01a227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64d01a227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935177d4a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935177d4a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935177d4a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935177d4a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935177d4a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935177d4a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935177d4a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935177d4a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935177d4a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935177d4a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64b880b25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64b880b25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935177d4a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935177d4a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64b880b25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64b880b25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64b880b25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64b880b25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41d9261f7d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41d9261f7d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c2afa6888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c2afa6888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64b880b259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64b880b259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64b880b259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64b880b259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64b880b259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64b880b259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64b880b259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64b880b259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41aaa69e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241aaa69e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241aaa69e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241aaa69e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41d9261f7d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41d9261f7d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428b9ebf0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428b9ebf0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935177d4a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935177d4a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64b880b259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64b880b259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34b24bd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934b24bd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64b880b259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64b880b259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64b880b259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64b880b259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96051ecaf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96051eca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41d9261f7d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41d9261f7d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41d9261f7d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41d9261f7d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96051ecaf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96051ecaf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41d9261f7d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41d9261f7d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96051ecaf1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96051ecaf1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96051ecaf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96051ecaf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96051ecaf1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96051ecaf1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34b24bd3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934b24bd3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96051ecaf1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9" name="Google Shape;1739;g96051ecaf1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96051ecaf1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96051ecaf1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96051ecaf1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96051ecaf1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64b880b259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64b880b259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64b880b259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64b880b259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64b880b259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64b880b259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64b880b259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64b880b259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64b880b25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64b880b25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64b880b25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64b880b25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64b880b259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64b880b259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7742425" y="126800"/>
            <a:ext cx="1238250" cy="2571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31.png"/><Relationship Id="rId8" Type="http://schemas.openxmlformats.org/officeDocument/2006/relationships/image" Target="../media/image3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31.png"/><Relationship Id="rId8" Type="http://schemas.openxmlformats.org/officeDocument/2006/relationships/image" Target="../media/image3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2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2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2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37.png"/><Relationship Id="rId4" Type="http://schemas.openxmlformats.org/officeDocument/2006/relationships/hyperlink" Target="https://github.com/tensorflow/models/tree/master/research/object_detection"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37.png"/><Relationship Id="rId4" Type="http://schemas.openxmlformats.org/officeDocument/2006/relationships/hyperlink" Target="https://github.com/tensorflow/models/tree/master/research/object_detection"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7.png"/><Relationship Id="rId12"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2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7.png"/><Relationship Id="rId12"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3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hyperlink" Target="https://arxiv.org/abs/1512.02325"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hyperlink" Target="https://arxiv.org/abs/1512.02325"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s://arxiv.org/abs/1512.02325"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hyperlink" Target="https://arxiv.org/abs/1512.02325"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hyperlink" Target="https://arxiv.org/abs/1512.02325"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2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nvSpPr>
        <p:spPr>
          <a:xfrm>
            <a:off x="4323450" y="1511100"/>
            <a:ext cx="2960700" cy="767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400">
                <a:solidFill>
                  <a:srgbClr val="434343"/>
                </a:solidFill>
                <a:latin typeface="Roboto"/>
                <a:ea typeface="Roboto"/>
                <a:cs typeface="Roboto"/>
                <a:sym typeface="Roboto"/>
              </a:rPr>
              <a:t>Object Localization</a:t>
            </a:r>
            <a:endParaRPr>
              <a:solidFill>
                <a:srgbClr val="434343"/>
              </a:solidFill>
              <a:latin typeface="Roboto"/>
              <a:ea typeface="Roboto"/>
              <a:cs typeface="Roboto"/>
              <a:sym typeface="Roboto"/>
            </a:endParaRPr>
          </a:p>
        </p:txBody>
      </p:sp>
      <p:sp>
        <p:nvSpPr>
          <p:cNvPr id="56" name="Google Shape;56;p13"/>
          <p:cNvSpPr txBox="1"/>
          <p:nvPr/>
        </p:nvSpPr>
        <p:spPr>
          <a:xfrm>
            <a:off x="4367600" y="2200925"/>
            <a:ext cx="3557400" cy="1400400"/>
          </a:xfrm>
          <a:prstGeom prst="rect">
            <a:avLst/>
          </a:prstGeom>
          <a:noFill/>
          <a:ln>
            <a:noFill/>
          </a:ln>
        </p:spPr>
        <p:txBody>
          <a:bodyPr anchorCtr="0" anchor="t" bIns="91425" lIns="91425" spcFirstLastPara="1" rIns="91425" wrap="square" tIns="91425">
            <a:noAutofit/>
          </a:bodyPr>
          <a:lstStyle/>
          <a:p>
            <a:pPr indent="-292100" lvl="0" marL="457200" rtl="0" algn="l">
              <a:spcBef>
                <a:spcPts val="1000"/>
              </a:spcBef>
              <a:spcAft>
                <a:spcPts val="0"/>
              </a:spcAft>
              <a:buClr>
                <a:srgbClr val="38761D"/>
              </a:buClr>
              <a:buSzPts val="1000"/>
              <a:buFont typeface="Roboto"/>
              <a:buAutoNum type="arabicPeriod"/>
            </a:pPr>
            <a:r>
              <a:rPr lang="en" sz="1000">
                <a:solidFill>
                  <a:srgbClr val="38761D"/>
                </a:solidFill>
                <a:latin typeface="Roboto"/>
                <a:ea typeface="Roboto"/>
                <a:cs typeface="Roboto"/>
                <a:sym typeface="Roboto"/>
              </a:rPr>
              <a:t>Single object in the image</a:t>
            </a:r>
            <a:endParaRPr sz="1000">
              <a:solidFill>
                <a:srgbClr val="38761D"/>
              </a:solidFill>
              <a:latin typeface="Roboto"/>
              <a:ea typeface="Roboto"/>
              <a:cs typeface="Roboto"/>
              <a:sym typeface="Roboto"/>
            </a:endParaRPr>
          </a:p>
          <a:p>
            <a:pPr indent="-292100" lvl="0" marL="457200" rtl="0" algn="l">
              <a:spcBef>
                <a:spcPts val="1000"/>
              </a:spcBef>
              <a:spcAft>
                <a:spcPts val="0"/>
              </a:spcAft>
              <a:buClr>
                <a:srgbClr val="38761D"/>
              </a:buClr>
              <a:buSzPts val="1000"/>
              <a:buFont typeface="Roboto"/>
              <a:buAutoNum type="arabicPeriod"/>
            </a:pPr>
            <a:r>
              <a:rPr lang="en" sz="1000">
                <a:solidFill>
                  <a:srgbClr val="38761D"/>
                </a:solidFill>
                <a:latin typeface="Roboto"/>
                <a:ea typeface="Roboto"/>
                <a:cs typeface="Roboto"/>
                <a:sym typeface="Roboto"/>
              </a:rPr>
              <a:t>Involves both classification and regression.</a:t>
            </a:r>
            <a:endParaRPr sz="1000">
              <a:solidFill>
                <a:srgbClr val="38761D"/>
              </a:solidFill>
              <a:latin typeface="Roboto"/>
              <a:ea typeface="Roboto"/>
              <a:cs typeface="Roboto"/>
              <a:sym typeface="Roboto"/>
            </a:endParaRPr>
          </a:p>
          <a:p>
            <a:pPr indent="-292100" lvl="0" marL="457200" rtl="0" algn="l">
              <a:spcBef>
                <a:spcPts val="1000"/>
              </a:spcBef>
              <a:spcAft>
                <a:spcPts val="0"/>
              </a:spcAft>
              <a:buClr>
                <a:srgbClr val="38761D"/>
              </a:buClr>
              <a:buSzPts val="1000"/>
              <a:buFont typeface="Roboto"/>
              <a:buAutoNum type="arabicPeriod"/>
            </a:pPr>
            <a:r>
              <a:rPr lang="en" sz="1000">
                <a:solidFill>
                  <a:srgbClr val="38761D"/>
                </a:solidFill>
                <a:latin typeface="Roboto"/>
                <a:ea typeface="Roboto"/>
                <a:cs typeface="Roboto"/>
                <a:sym typeface="Roboto"/>
              </a:rPr>
              <a:t>Use LabelImg to build training data</a:t>
            </a:r>
            <a:endParaRPr sz="1000">
              <a:solidFill>
                <a:srgbClr val="38761D"/>
              </a:solidFill>
              <a:latin typeface="Roboto"/>
              <a:ea typeface="Roboto"/>
              <a:cs typeface="Roboto"/>
              <a:sym typeface="Roboto"/>
            </a:endParaRPr>
          </a:p>
          <a:p>
            <a:pPr indent="-292100" lvl="0" marL="457200" rtl="0" algn="l">
              <a:spcBef>
                <a:spcPts val="1000"/>
              </a:spcBef>
              <a:spcAft>
                <a:spcPts val="0"/>
              </a:spcAft>
              <a:buClr>
                <a:srgbClr val="38761D"/>
              </a:buClr>
              <a:buSzPts val="1000"/>
              <a:buFont typeface="Roboto"/>
              <a:buAutoNum type="arabicPeriod"/>
            </a:pPr>
            <a:r>
              <a:rPr lang="en" sz="1000">
                <a:solidFill>
                  <a:srgbClr val="38761D"/>
                </a:solidFill>
                <a:latin typeface="Roboto"/>
                <a:ea typeface="Roboto"/>
                <a:cs typeface="Roboto"/>
                <a:sym typeface="Roboto"/>
              </a:rPr>
              <a:t>Use ImgAug for augmentation</a:t>
            </a:r>
            <a:endParaRPr sz="1000">
              <a:solidFill>
                <a:srgbClr val="38761D"/>
              </a:solidFill>
              <a:latin typeface="Roboto"/>
              <a:ea typeface="Roboto"/>
              <a:cs typeface="Roboto"/>
              <a:sym typeface="Roboto"/>
            </a:endParaRPr>
          </a:p>
        </p:txBody>
      </p:sp>
      <p:pic>
        <p:nvPicPr>
          <p:cNvPr id="57" name="Google Shape;57;p13"/>
          <p:cNvPicPr preferRelativeResize="0"/>
          <p:nvPr/>
        </p:nvPicPr>
        <p:blipFill>
          <a:blip r:embed="rId3">
            <a:alphaModFix/>
          </a:blip>
          <a:stretch>
            <a:fillRect/>
          </a:stretch>
        </p:blipFill>
        <p:spPr>
          <a:xfrm>
            <a:off x="1717275" y="1323013"/>
            <a:ext cx="1749750" cy="2622574"/>
          </a:xfrm>
          <a:prstGeom prst="rect">
            <a:avLst/>
          </a:prstGeom>
          <a:noFill/>
          <a:ln>
            <a:noFill/>
          </a:ln>
        </p:spPr>
      </p:pic>
      <p:sp>
        <p:nvSpPr>
          <p:cNvPr id="58" name="Google Shape;58;p13"/>
          <p:cNvSpPr/>
          <p:nvPr/>
        </p:nvSpPr>
        <p:spPr>
          <a:xfrm>
            <a:off x="1897175" y="1906625"/>
            <a:ext cx="1495200" cy="1694700"/>
          </a:xfrm>
          <a:prstGeom prst="rect">
            <a:avLst/>
          </a:prstGeom>
          <a:noFill/>
          <a:ln cap="flat" cmpd="sng" w="762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nvSpPr>
        <p:spPr>
          <a:xfrm>
            <a:off x="1780400" y="1634350"/>
            <a:ext cx="753900" cy="1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Elephant</a:t>
            </a:r>
            <a:endParaRPr b="1" sz="1000">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
                                            <p:txEl>
                                              <p:pRg end="0" st="0"/>
                                            </p:txEl>
                                          </p:spTgt>
                                        </p:tgtEl>
                                        <p:attrNameLst>
                                          <p:attrName>style.visibility</p:attrName>
                                        </p:attrNameLst>
                                      </p:cBhvr>
                                      <p:to>
                                        <p:strVal val="visible"/>
                                      </p:to>
                                    </p:set>
                                    <p:animEffect filter="fade" transition="in">
                                      <p:cBhvr>
                                        <p:cTn dur="1000"/>
                                        <p:tgtEl>
                                          <p:spTgt spid="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
                                            <p:txEl>
                                              <p:pRg end="1" st="1"/>
                                            </p:txEl>
                                          </p:spTgt>
                                        </p:tgtEl>
                                        <p:attrNameLst>
                                          <p:attrName>style.visibility</p:attrName>
                                        </p:attrNameLst>
                                      </p:cBhvr>
                                      <p:to>
                                        <p:strVal val="visible"/>
                                      </p:to>
                                    </p:set>
                                    <p:animEffect filter="fade" transition="in">
                                      <p:cBhvr>
                                        <p:cTn dur="1000"/>
                                        <p:tgtEl>
                                          <p:spTgt spid="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
                                            <p:txEl>
                                              <p:pRg end="2" st="2"/>
                                            </p:txEl>
                                          </p:spTgt>
                                        </p:tgtEl>
                                        <p:attrNameLst>
                                          <p:attrName>style.visibility</p:attrName>
                                        </p:attrNameLst>
                                      </p:cBhvr>
                                      <p:to>
                                        <p:strVal val="visible"/>
                                      </p:to>
                                    </p:set>
                                    <p:animEffect filter="fade" transition="in">
                                      <p:cBhvr>
                                        <p:cTn dur="1000"/>
                                        <p:tgtEl>
                                          <p:spTgt spid="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
                                            <p:txEl>
                                              <p:pRg end="3" st="3"/>
                                            </p:txEl>
                                          </p:spTgt>
                                        </p:tgtEl>
                                        <p:attrNameLst>
                                          <p:attrName>style.visibility</p:attrName>
                                        </p:attrNameLst>
                                      </p:cBhvr>
                                      <p:to>
                                        <p:strVal val="visible"/>
                                      </p:to>
                                    </p:set>
                                    <p:animEffect filter="fade" transition="in">
                                      <p:cBhvr>
                                        <p:cTn dur="1000"/>
                                        <p:tgtEl>
                                          <p:spTgt spid="5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nvSpPr>
        <p:spPr>
          <a:xfrm>
            <a:off x="944106" y="4116725"/>
            <a:ext cx="7255800" cy="4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rgbClr val="434343"/>
                </a:solidFill>
                <a:latin typeface="Calibri"/>
                <a:ea typeface="Calibri"/>
                <a:cs typeface="Calibri"/>
                <a:sym typeface="Calibri"/>
              </a:rPr>
              <a:t>Perform </a:t>
            </a:r>
            <a:r>
              <a:rPr lang="en" sz="1800">
                <a:solidFill>
                  <a:srgbClr val="9900FF"/>
                </a:solidFill>
                <a:latin typeface="Calibri"/>
                <a:ea typeface="Calibri"/>
                <a:cs typeface="Calibri"/>
                <a:sym typeface="Calibri"/>
              </a:rPr>
              <a:t>Object Localization </a:t>
            </a:r>
            <a:r>
              <a:rPr lang="en" sz="1800">
                <a:solidFill>
                  <a:srgbClr val="434343"/>
                </a:solidFill>
                <a:latin typeface="Calibri"/>
                <a:ea typeface="Calibri"/>
                <a:cs typeface="Calibri"/>
                <a:sym typeface="Calibri"/>
              </a:rPr>
              <a:t>for each new image</a:t>
            </a:r>
            <a:endParaRPr sz="1800">
              <a:solidFill>
                <a:srgbClr val="9900FF"/>
              </a:solidFill>
              <a:latin typeface="Calibri"/>
              <a:ea typeface="Calibri"/>
              <a:cs typeface="Calibri"/>
              <a:sym typeface="Calibri"/>
            </a:endParaRPr>
          </a:p>
        </p:txBody>
      </p:sp>
      <p:sp>
        <p:nvSpPr>
          <p:cNvPr id="157" name="Google Shape;157;p22"/>
          <p:cNvSpPr/>
          <p:nvPr/>
        </p:nvSpPr>
        <p:spPr>
          <a:xfrm>
            <a:off x="3831100" y="1907500"/>
            <a:ext cx="2472000" cy="6081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Model</a:t>
            </a:r>
            <a:endParaRPr>
              <a:latin typeface="Roboto"/>
              <a:ea typeface="Roboto"/>
              <a:cs typeface="Roboto"/>
              <a:sym typeface="Roboto"/>
            </a:endParaRPr>
          </a:p>
        </p:txBody>
      </p:sp>
      <p:sp>
        <p:nvSpPr>
          <p:cNvPr id="158" name="Google Shape;158;p22"/>
          <p:cNvSpPr txBox="1"/>
          <p:nvPr/>
        </p:nvSpPr>
        <p:spPr>
          <a:xfrm>
            <a:off x="6644175" y="2052250"/>
            <a:ext cx="15549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Dog:</a:t>
            </a:r>
            <a:r>
              <a:rPr b="1" lang="en" sz="1200">
                <a:latin typeface="Roboto"/>
                <a:ea typeface="Roboto"/>
                <a:cs typeface="Roboto"/>
                <a:sym typeface="Roboto"/>
              </a:rPr>
              <a:t> (x, y, w, h)</a:t>
            </a:r>
            <a:endParaRPr b="1" sz="1200">
              <a:latin typeface="Roboto"/>
              <a:ea typeface="Roboto"/>
              <a:cs typeface="Roboto"/>
              <a:sym typeface="Roboto"/>
            </a:endParaRPr>
          </a:p>
        </p:txBody>
      </p:sp>
      <p:pic>
        <p:nvPicPr>
          <p:cNvPr id="159" name="Google Shape;159;p22"/>
          <p:cNvPicPr preferRelativeResize="0"/>
          <p:nvPr/>
        </p:nvPicPr>
        <p:blipFill>
          <a:blip r:embed="rId3">
            <a:alphaModFix/>
          </a:blip>
          <a:stretch>
            <a:fillRect/>
          </a:stretch>
        </p:blipFill>
        <p:spPr>
          <a:xfrm>
            <a:off x="1691471" y="1584900"/>
            <a:ext cx="955800" cy="1253301"/>
          </a:xfrm>
          <a:prstGeom prst="rect">
            <a:avLst/>
          </a:prstGeom>
          <a:noFill/>
          <a:ln>
            <a:noFill/>
          </a:ln>
        </p:spPr>
      </p:pic>
      <p:cxnSp>
        <p:nvCxnSpPr>
          <p:cNvPr id="160" name="Google Shape;160;p22"/>
          <p:cNvCxnSpPr>
            <a:stCxn id="159" idx="3"/>
            <a:endCxn id="157" idx="2"/>
          </p:cNvCxnSpPr>
          <p:nvPr/>
        </p:nvCxnSpPr>
        <p:spPr>
          <a:xfrm>
            <a:off x="2647271" y="2211550"/>
            <a:ext cx="1183800" cy="75900"/>
          </a:xfrm>
          <a:prstGeom prst="straightConnector1">
            <a:avLst/>
          </a:prstGeom>
          <a:noFill/>
          <a:ln cap="flat" cmpd="sng" w="9525">
            <a:solidFill>
              <a:schemeClr val="dk2"/>
            </a:solidFill>
            <a:prstDash val="solid"/>
            <a:round/>
            <a:headEnd len="med" w="med" type="none"/>
            <a:tailEnd len="med" w="med" type="triangle"/>
          </a:ln>
        </p:spPr>
      </p:cxnSp>
      <p:cxnSp>
        <p:nvCxnSpPr>
          <p:cNvPr id="161" name="Google Shape;161;p22"/>
          <p:cNvCxnSpPr>
            <a:stCxn id="157" idx="5"/>
            <a:endCxn id="158" idx="1"/>
          </p:cNvCxnSpPr>
          <p:nvPr/>
        </p:nvCxnSpPr>
        <p:spPr>
          <a:xfrm>
            <a:off x="6303100" y="2135538"/>
            <a:ext cx="341100" cy="75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pic>
        <p:nvPicPr>
          <p:cNvPr id="1828" name="Google Shape;1828;p112"/>
          <p:cNvPicPr preferRelativeResize="0"/>
          <p:nvPr/>
        </p:nvPicPr>
        <p:blipFill>
          <a:blip r:embed="rId3">
            <a:alphaModFix/>
          </a:blip>
          <a:stretch>
            <a:fillRect/>
          </a:stretch>
        </p:blipFill>
        <p:spPr>
          <a:xfrm>
            <a:off x="790900" y="914225"/>
            <a:ext cx="874775" cy="3030375"/>
          </a:xfrm>
          <a:prstGeom prst="rect">
            <a:avLst/>
          </a:prstGeom>
          <a:noFill/>
          <a:ln>
            <a:noFill/>
          </a:ln>
        </p:spPr>
      </p:pic>
      <p:sp>
        <p:nvSpPr>
          <p:cNvPr id="1829" name="Google Shape;1829;p112"/>
          <p:cNvSpPr txBox="1"/>
          <p:nvPr/>
        </p:nvSpPr>
        <p:spPr>
          <a:xfrm>
            <a:off x="790900" y="4022200"/>
            <a:ext cx="6534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300 x 300 x 64</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Block 1</a:t>
            </a:r>
            <a:endParaRPr sz="600">
              <a:latin typeface="Calibri"/>
              <a:ea typeface="Calibri"/>
              <a:cs typeface="Calibri"/>
              <a:sym typeface="Calibri"/>
            </a:endParaRPr>
          </a:p>
        </p:txBody>
      </p:sp>
      <p:pic>
        <p:nvPicPr>
          <p:cNvPr id="1830" name="Google Shape;1830;p112"/>
          <p:cNvPicPr preferRelativeResize="0"/>
          <p:nvPr/>
        </p:nvPicPr>
        <p:blipFill>
          <a:blip r:embed="rId3">
            <a:alphaModFix/>
          </a:blip>
          <a:stretch>
            <a:fillRect/>
          </a:stretch>
        </p:blipFill>
        <p:spPr>
          <a:xfrm>
            <a:off x="1095700" y="914225"/>
            <a:ext cx="874775" cy="3030375"/>
          </a:xfrm>
          <a:prstGeom prst="rect">
            <a:avLst/>
          </a:prstGeom>
          <a:noFill/>
          <a:ln>
            <a:noFill/>
          </a:ln>
        </p:spPr>
      </p:pic>
      <p:pic>
        <p:nvPicPr>
          <p:cNvPr id="1831" name="Google Shape;1831;p112"/>
          <p:cNvPicPr preferRelativeResize="0"/>
          <p:nvPr/>
        </p:nvPicPr>
        <p:blipFill>
          <a:blip r:embed="rId3">
            <a:alphaModFix/>
          </a:blip>
          <a:stretch>
            <a:fillRect/>
          </a:stretch>
        </p:blipFill>
        <p:spPr>
          <a:xfrm>
            <a:off x="1812575" y="1549825"/>
            <a:ext cx="691300" cy="2394775"/>
          </a:xfrm>
          <a:prstGeom prst="rect">
            <a:avLst/>
          </a:prstGeom>
          <a:noFill/>
          <a:ln>
            <a:noFill/>
          </a:ln>
        </p:spPr>
      </p:pic>
      <p:sp>
        <p:nvSpPr>
          <p:cNvPr id="1832" name="Google Shape;1832;p112"/>
          <p:cNvSpPr txBox="1"/>
          <p:nvPr/>
        </p:nvSpPr>
        <p:spPr>
          <a:xfrm>
            <a:off x="1780350" y="4022200"/>
            <a:ext cx="7833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150 </a:t>
            </a:r>
            <a:r>
              <a:rPr lang="en" sz="600">
                <a:latin typeface="Calibri"/>
                <a:ea typeface="Calibri"/>
                <a:cs typeface="Calibri"/>
                <a:sym typeface="Calibri"/>
              </a:rPr>
              <a:t> x 150 x 128</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Block 2</a:t>
            </a:r>
            <a:endParaRPr sz="600">
              <a:latin typeface="Calibri"/>
              <a:ea typeface="Calibri"/>
              <a:cs typeface="Calibri"/>
              <a:sym typeface="Calibri"/>
            </a:endParaRPr>
          </a:p>
        </p:txBody>
      </p:sp>
      <p:pic>
        <p:nvPicPr>
          <p:cNvPr id="1833" name="Google Shape;1833;p112"/>
          <p:cNvPicPr preferRelativeResize="0"/>
          <p:nvPr/>
        </p:nvPicPr>
        <p:blipFill>
          <a:blip r:embed="rId3">
            <a:alphaModFix/>
          </a:blip>
          <a:stretch>
            <a:fillRect/>
          </a:stretch>
        </p:blipFill>
        <p:spPr>
          <a:xfrm>
            <a:off x="2041175" y="1549825"/>
            <a:ext cx="691300" cy="2394775"/>
          </a:xfrm>
          <a:prstGeom prst="rect">
            <a:avLst/>
          </a:prstGeom>
          <a:noFill/>
          <a:ln>
            <a:noFill/>
          </a:ln>
        </p:spPr>
      </p:pic>
      <p:pic>
        <p:nvPicPr>
          <p:cNvPr id="1834" name="Google Shape;1834;p112"/>
          <p:cNvPicPr preferRelativeResize="0"/>
          <p:nvPr/>
        </p:nvPicPr>
        <p:blipFill>
          <a:blip r:embed="rId3">
            <a:alphaModFix/>
          </a:blip>
          <a:stretch>
            <a:fillRect/>
          </a:stretch>
        </p:blipFill>
        <p:spPr>
          <a:xfrm>
            <a:off x="2650775" y="1896900"/>
            <a:ext cx="691300" cy="2047700"/>
          </a:xfrm>
          <a:prstGeom prst="rect">
            <a:avLst/>
          </a:prstGeom>
          <a:noFill/>
          <a:ln>
            <a:noFill/>
          </a:ln>
        </p:spPr>
      </p:pic>
      <p:pic>
        <p:nvPicPr>
          <p:cNvPr id="1835" name="Google Shape;1835;p112"/>
          <p:cNvPicPr preferRelativeResize="0"/>
          <p:nvPr/>
        </p:nvPicPr>
        <p:blipFill>
          <a:blip r:embed="rId3">
            <a:alphaModFix/>
          </a:blip>
          <a:stretch>
            <a:fillRect/>
          </a:stretch>
        </p:blipFill>
        <p:spPr>
          <a:xfrm>
            <a:off x="2879375" y="1896900"/>
            <a:ext cx="691300" cy="2047700"/>
          </a:xfrm>
          <a:prstGeom prst="rect">
            <a:avLst/>
          </a:prstGeom>
          <a:noFill/>
          <a:ln>
            <a:noFill/>
          </a:ln>
        </p:spPr>
      </p:pic>
      <p:pic>
        <p:nvPicPr>
          <p:cNvPr id="1836" name="Google Shape;1836;p112"/>
          <p:cNvPicPr preferRelativeResize="0"/>
          <p:nvPr/>
        </p:nvPicPr>
        <p:blipFill>
          <a:blip r:embed="rId3">
            <a:alphaModFix/>
          </a:blip>
          <a:stretch>
            <a:fillRect/>
          </a:stretch>
        </p:blipFill>
        <p:spPr>
          <a:xfrm>
            <a:off x="3107975" y="1896900"/>
            <a:ext cx="691300" cy="2047700"/>
          </a:xfrm>
          <a:prstGeom prst="rect">
            <a:avLst/>
          </a:prstGeom>
          <a:noFill/>
          <a:ln>
            <a:noFill/>
          </a:ln>
        </p:spPr>
      </p:pic>
      <p:sp>
        <p:nvSpPr>
          <p:cNvPr id="1837" name="Google Shape;1837;p112"/>
          <p:cNvSpPr txBox="1"/>
          <p:nvPr/>
        </p:nvSpPr>
        <p:spPr>
          <a:xfrm>
            <a:off x="2847150" y="4022200"/>
            <a:ext cx="7833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75</a:t>
            </a:r>
            <a:r>
              <a:rPr lang="en" sz="600">
                <a:latin typeface="Calibri"/>
                <a:ea typeface="Calibri"/>
                <a:cs typeface="Calibri"/>
                <a:sym typeface="Calibri"/>
              </a:rPr>
              <a:t>  x 75 x 128</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Block 3</a:t>
            </a:r>
            <a:endParaRPr sz="600">
              <a:latin typeface="Calibri"/>
              <a:ea typeface="Calibri"/>
              <a:cs typeface="Calibri"/>
              <a:sym typeface="Calibri"/>
            </a:endParaRPr>
          </a:p>
        </p:txBody>
      </p:sp>
      <p:pic>
        <p:nvPicPr>
          <p:cNvPr id="1838" name="Google Shape;1838;p112"/>
          <p:cNvPicPr preferRelativeResize="0"/>
          <p:nvPr/>
        </p:nvPicPr>
        <p:blipFill>
          <a:blip r:embed="rId3">
            <a:alphaModFix/>
          </a:blip>
          <a:stretch>
            <a:fillRect/>
          </a:stretch>
        </p:blipFill>
        <p:spPr>
          <a:xfrm>
            <a:off x="3717575" y="2415600"/>
            <a:ext cx="691300" cy="1529000"/>
          </a:xfrm>
          <a:prstGeom prst="rect">
            <a:avLst/>
          </a:prstGeom>
          <a:noFill/>
          <a:ln>
            <a:noFill/>
          </a:ln>
        </p:spPr>
      </p:pic>
      <p:pic>
        <p:nvPicPr>
          <p:cNvPr id="1839" name="Google Shape;1839;p112"/>
          <p:cNvPicPr preferRelativeResize="0"/>
          <p:nvPr/>
        </p:nvPicPr>
        <p:blipFill>
          <a:blip r:embed="rId3">
            <a:alphaModFix/>
          </a:blip>
          <a:stretch>
            <a:fillRect/>
          </a:stretch>
        </p:blipFill>
        <p:spPr>
          <a:xfrm>
            <a:off x="3946175" y="2415600"/>
            <a:ext cx="691300" cy="1529000"/>
          </a:xfrm>
          <a:prstGeom prst="rect">
            <a:avLst/>
          </a:prstGeom>
          <a:noFill/>
          <a:ln>
            <a:noFill/>
          </a:ln>
        </p:spPr>
      </p:pic>
      <p:pic>
        <p:nvPicPr>
          <p:cNvPr id="1840" name="Google Shape;1840;p112"/>
          <p:cNvPicPr preferRelativeResize="0"/>
          <p:nvPr/>
        </p:nvPicPr>
        <p:blipFill>
          <a:blip r:embed="rId3">
            <a:alphaModFix/>
          </a:blip>
          <a:stretch>
            <a:fillRect/>
          </a:stretch>
        </p:blipFill>
        <p:spPr>
          <a:xfrm>
            <a:off x="4174775" y="2415600"/>
            <a:ext cx="691300" cy="1529000"/>
          </a:xfrm>
          <a:prstGeom prst="rect">
            <a:avLst/>
          </a:prstGeom>
          <a:noFill/>
          <a:ln>
            <a:noFill/>
          </a:ln>
        </p:spPr>
      </p:pic>
      <p:sp>
        <p:nvSpPr>
          <p:cNvPr id="1841" name="Google Shape;1841;p112"/>
          <p:cNvSpPr txBox="1"/>
          <p:nvPr/>
        </p:nvSpPr>
        <p:spPr>
          <a:xfrm>
            <a:off x="3913950" y="4022200"/>
            <a:ext cx="7833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38 x 38 </a:t>
            </a:r>
            <a:r>
              <a:rPr lang="en" sz="600">
                <a:latin typeface="Calibri"/>
                <a:ea typeface="Calibri"/>
                <a:cs typeface="Calibri"/>
                <a:sym typeface="Calibri"/>
              </a:rPr>
              <a:t> x 256</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Block 4</a:t>
            </a:r>
            <a:endParaRPr sz="600">
              <a:latin typeface="Calibri"/>
              <a:ea typeface="Calibri"/>
              <a:cs typeface="Calibri"/>
              <a:sym typeface="Calibri"/>
            </a:endParaRPr>
          </a:p>
        </p:txBody>
      </p:sp>
      <p:pic>
        <p:nvPicPr>
          <p:cNvPr id="1842" name="Google Shape;1842;p112"/>
          <p:cNvPicPr preferRelativeResize="0"/>
          <p:nvPr/>
        </p:nvPicPr>
        <p:blipFill>
          <a:blip r:embed="rId3">
            <a:alphaModFix/>
          </a:blip>
          <a:stretch>
            <a:fillRect/>
          </a:stretch>
        </p:blipFill>
        <p:spPr>
          <a:xfrm>
            <a:off x="4784375" y="2810550"/>
            <a:ext cx="691300" cy="1134050"/>
          </a:xfrm>
          <a:prstGeom prst="rect">
            <a:avLst/>
          </a:prstGeom>
          <a:noFill/>
          <a:ln>
            <a:noFill/>
          </a:ln>
        </p:spPr>
      </p:pic>
      <p:pic>
        <p:nvPicPr>
          <p:cNvPr id="1843" name="Google Shape;1843;p112"/>
          <p:cNvPicPr preferRelativeResize="0"/>
          <p:nvPr/>
        </p:nvPicPr>
        <p:blipFill>
          <a:blip r:embed="rId3">
            <a:alphaModFix/>
          </a:blip>
          <a:stretch>
            <a:fillRect/>
          </a:stretch>
        </p:blipFill>
        <p:spPr>
          <a:xfrm>
            <a:off x="5012975" y="2810550"/>
            <a:ext cx="691300" cy="1134050"/>
          </a:xfrm>
          <a:prstGeom prst="rect">
            <a:avLst/>
          </a:prstGeom>
          <a:noFill/>
          <a:ln>
            <a:noFill/>
          </a:ln>
        </p:spPr>
      </p:pic>
      <p:pic>
        <p:nvPicPr>
          <p:cNvPr id="1844" name="Google Shape;1844;p112"/>
          <p:cNvPicPr preferRelativeResize="0"/>
          <p:nvPr/>
        </p:nvPicPr>
        <p:blipFill>
          <a:blip r:embed="rId3">
            <a:alphaModFix/>
          </a:blip>
          <a:stretch>
            <a:fillRect/>
          </a:stretch>
        </p:blipFill>
        <p:spPr>
          <a:xfrm>
            <a:off x="5241575" y="2810550"/>
            <a:ext cx="691300" cy="1134050"/>
          </a:xfrm>
          <a:prstGeom prst="rect">
            <a:avLst/>
          </a:prstGeom>
          <a:noFill/>
          <a:ln>
            <a:noFill/>
          </a:ln>
        </p:spPr>
      </p:pic>
      <p:sp>
        <p:nvSpPr>
          <p:cNvPr id="1845" name="Google Shape;1845;p112"/>
          <p:cNvSpPr txBox="1"/>
          <p:nvPr/>
        </p:nvSpPr>
        <p:spPr>
          <a:xfrm>
            <a:off x="4980750" y="4022200"/>
            <a:ext cx="7833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19</a:t>
            </a:r>
            <a:r>
              <a:rPr lang="en" sz="600">
                <a:latin typeface="Calibri"/>
                <a:ea typeface="Calibri"/>
                <a:cs typeface="Calibri"/>
                <a:sym typeface="Calibri"/>
              </a:rPr>
              <a:t> x 19  x 512</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Block 5</a:t>
            </a:r>
            <a:endParaRPr sz="600">
              <a:latin typeface="Calibri"/>
              <a:ea typeface="Calibri"/>
              <a:cs typeface="Calibri"/>
              <a:sym typeface="Calibri"/>
            </a:endParaRPr>
          </a:p>
        </p:txBody>
      </p:sp>
      <p:cxnSp>
        <p:nvCxnSpPr>
          <p:cNvPr id="1846" name="Google Shape;1846;p112"/>
          <p:cNvCxnSpPr>
            <a:stCxn id="1847" idx="2"/>
            <a:endCxn id="1828" idx="1"/>
          </p:cNvCxnSpPr>
          <p:nvPr/>
        </p:nvCxnSpPr>
        <p:spPr>
          <a:xfrm>
            <a:off x="431800" y="2380300"/>
            <a:ext cx="359100" cy="49200"/>
          </a:xfrm>
          <a:prstGeom prst="straightConnector1">
            <a:avLst/>
          </a:prstGeom>
          <a:noFill/>
          <a:ln cap="flat" cmpd="sng" w="9525">
            <a:solidFill>
              <a:schemeClr val="dk2"/>
            </a:solidFill>
            <a:prstDash val="solid"/>
            <a:round/>
            <a:headEnd len="med" w="med" type="none"/>
            <a:tailEnd len="med" w="med" type="triangle"/>
          </a:ln>
        </p:spPr>
      </p:cxnSp>
      <p:sp>
        <p:nvSpPr>
          <p:cNvPr id="1847" name="Google Shape;1847;p112"/>
          <p:cNvSpPr txBox="1"/>
          <p:nvPr/>
        </p:nvSpPr>
        <p:spPr>
          <a:xfrm>
            <a:off x="105100" y="2117200"/>
            <a:ext cx="6534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latin typeface="Calibri"/>
                <a:ea typeface="Calibri"/>
                <a:cs typeface="Calibri"/>
                <a:sym typeface="Calibri"/>
              </a:rPr>
              <a:t>300 x 300 x 3</a:t>
            </a:r>
            <a:endParaRPr b="1" sz="600">
              <a:latin typeface="Calibri"/>
              <a:ea typeface="Calibri"/>
              <a:cs typeface="Calibri"/>
              <a:sym typeface="Calibri"/>
            </a:endParaRPr>
          </a:p>
          <a:p>
            <a:pPr indent="0" lvl="0" marL="0" rtl="0" algn="ctr">
              <a:spcBef>
                <a:spcPts val="0"/>
              </a:spcBef>
              <a:spcAft>
                <a:spcPts val="0"/>
              </a:spcAft>
              <a:buNone/>
            </a:pPr>
            <a:r>
              <a:rPr b="1" lang="en" sz="600">
                <a:latin typeface="Calibri"/>
                <a:ea typeface="Calibri"/>
                <a:cs typeface="Calibri"/>
                <a:sym typeface="Calibri"/>
              </a:rPr>
              <a:t>Image</a:t>
            </a:r>
            <a:endParaRPr b="1" sz="600">
              <a:latin typeface="Calibri"/>
              <a:ea typeface="Calibri"/>
              <a:cs typeface="Calibri"/>
              <a:sym typeface="Calibri"/>
            </a:endParaRPr>
          </a:p>
        </p:txBody>
      </p:sp>
      <p:sp>
        <p:nvSpPr>
          <p:cNvPr id="1848" name="Google Shape;1848;p112"/>
          <p:cNvSpPr txBox="1"/>
          <p:nvPr/>
        </p:nvSpPr>
        <p:spPr>
          <a:xfrm>
            <a:off x="605850" y="4416925"/>
            <a:ext cx="5200200" cy="75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rgbClr val="434343"/>
                </a:solidFill>
                <a:latin typeface="Roboto"/>
                <a:ea typeface="Roboto"/>
                <a:cs typeface="Roboto"/>
                <a:sym typeface="Roboto"/>
              </a:rPr>
              <a:t>VGG16 Feature map at different Conv layers</a:t>
            </a:r>
            <a:endParaRPr sz="1800">
              <a:solidFill>
                <a:srgbClr val="434343"/>
              </a:solidFill>
              <a:latin typeface="Roboto"/>
              <a:ea typeface="Roboto"/>
              <a:cs typeface="Roboto"/>
              <a:sym typeface="Roboto"/>
            </a:endParaRPr>
          </a:p>
          <a:p>
            <a:pPr indent="0" lvl="0" marL="0" rtl="0" algn="ctr">
              <a:lnSpc>
                <a:spcPct val="115000"/>
              </a:lnSpc>
              <a:spcBef>
                <a:spcPts val="0"/>
              </a:spcBef>
              <a:spcAft>
                <a:spcPts val="0"/>
              </a:spcAft>
              <a:buNone/>
            </a:pPr>
            <a:r>
              <a:rPr lang="en" sz="800">
                <a:solidFill>
                  <a:srgbClr val="434343"/>
                </a:solidFill>
                <a:latin typeface="Roboto"/>
                <a:ea typeface="Roboto"/>
                <a:cs typeface="Roboto"/>
                <a:sym typeface="Roboto"/>
              </a:rPr>
              <a:t>(image size - 300 x 300 x3)</a:t>
            </a:r>
            <a:endParaRPr sz="800">
              <a:solidFill>
                <a:srgbClr val="434343"/>
              </a:solidFill>
              <a:latin typeface="Roboto"/>
              <a:ea typeface="Roboto"/>
              <a:cs typeface="Roboto"/>
              <a:sym typeface="Roboto"/>
            </a:endParaRPr>
          </a:p>
        </p:txBody>
      </p:sp>
      <p:sp>
        <p:nvSpPr>
          <p:cNvPr id="1849" name="Google Shape;1849;p112"/>
          <p:cNvSpPr txBox="1"/>
          <p:nvPr/>
        </p:nvSpPr>
        <p:spPr>
          <a:xfrm>
            <a:off x="5079100" y="1027950"/>
            <a:ext cx="3818100" cy="72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9900FF"/>
                </a:solidFill>
                <a:latin typeface="Calibri"/>
                <a:ea typeface="Calibri"/>
                <a:cs typeface="Calibri"/>
                <a:sym typeface="Calibri"/>
              </a:rPr>
              <a:t>SSD adds layers on top of feature detector</a:t>
            </a:r>
            <a:endParaRPr sz="2400">
              <a:solidFill>
                <a:srgbClr val="99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9"/>
                                        </p:tgtEl>
                                        <p:attrNameLst>
                                          <p:attrName>style.visibility</p:attrName>
                                        </p:attrNameLst>
                                      </p:cBhvr>
                                      <p:to>
                                        <p:strVal val="visible"/>
                                      </p:to>
                                    </p:set>
                                    <p:animEffect filter="fade" transition="in">
                                      <p:cBhvr>
                                        <p:cTn dur="1000"/>
                                        <p:tgtEl>
                                          <p:spTgt spid="18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pic>
        <p:nvPicPr>
          <p:cNvPr id="1854" name="Google Shape;1854;p113"/>
          <p:cNvPicPr preferRelativeResize="0"/>
          <p:nvPr/>
        </p:nvPicPr>
        <p:blipFill>
          <a:blip r:embed="rId3">
            <a:alphaModFix/>
          </a:blip>
          <a:stretch>
            <a:fillRect/>
          </a:stretch>
        </p:blipFill>
        <p:spPr>
          <a:xfrm>
            <a:off x="790900" y="914225"/>
            <a:ext cx="874775" cy="3030375"/>
          </a:xfrm>
          <a:prstGeom prst="rect">
            <a:avLst/>
          </a:prstGeom>
          <a:noFill/>
          <a:ln>
            <a:noFill/>
          </a:ln>
        </p:spPr>
      </p:pic>
      <p:sp>
        <p:nvSpPr>
          <p:cNvPr id="1855" name="Google Shape;1855;p113"/>
          <p:cNvSpPr txBox="1"/>
          <p:nvPr/>
        </p:nvSpPr>
        <p:spPr>
          <a:xfrm>
            <a:off x="790900" y="4022200"/>
            <a:ext cx="6534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300 x 300 x 64</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Block 1</a:t>
            </a:r>
            <a:endParaRPr sz="600">
              <a:latin typeface="Calibri"/>
              <a:ea typeface="Calibri"/>
              <a:cs typeface="Calibri"/>
              <a:sym typeface="Calibri"/>
            </a:endParaRPr>
          </a:p>
        </p:txBody>
      </p:sp>
      <p:pic>
        <p:nvPicPr>
          <p:cNvPr id="1856" name="Google Shape;1856;p113"/>
          <p:cNvPicPr preferRelativeResize="0"/>
          <p:nvPr/>
        </p:nvPicPr>
        <p:blipFill>
          <a:blip r:embed="rId3">
            <a:alphaModFix/>
          </a:blip>
          <a:stretch>
            <a:fillRect/>
          </a:stretch>
        </p:blipFill>
        <p:spPr>
          <a:xfrm>
            <a:off x="1095700" y="914225"/>
            <a:ext cx="874775" cy="3030375"/>
          </a:xfrm>
          <a:prstGeom prst="rect">
            <a:avLst/>
          </a:prstGeom>
          <a:noFill/>
          <a:ln>
            <a:noFill/>
          </a:ln>
        </p:spPr>
      </p:pic>
      <p:pic>
        <p:nvPicPr>
          <p:cNvPr id="1857" name="Google Shape;1857;p113"/>
          <p:cNvPicPr preferRelativeResize="0"/>
          <p:nvPr/>
        </p:nvPicPr>
        <p:blipFill>
          <a:blip r:embed="rId3">
            <a:alphaModFix/>
          </a:blip>
          <a:stretch>
            <a:fillRect/>
          </a:stretch>
        </p:blipFill>
        <p:spPr>
          <a:xfrm>
            <a:off x="1812575" y="1549825"/>
            <a:ext cx="691300" cy="2394775"/>
          </a:xfrm>
          <a:prstGeom prst="rect">
            <a:avLst/>
          </a:prstGeom>
          <a:noFill/>
          <a:ln>
            <a:noFill/>
          </a:ln>
        </p:spPr>
      </p:pic>
      <p:sp>
        <p:nvSpPr>
          <p:cNvPr id="1858" name="Google Shape;1858;p113"/>
          <p:cNvSpPr txBox="1"/>
          <p:nvPr/>
        </p:nvSpPr>
        <p:spPr>
          <a:xfrm>
            <a:off x="1780350" y="4022200"/>
            <a:ext cx="7833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150  x 150 x 128</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Block 2</a:t>
            </a:r>
            <a:endParaRPr sz="600">
              <a:latin typeface="Calibri"/>
              <a:ea typeface="Calibri"/>
              <a:cs typeface="Calibri"/>
              <a:sym typeface="Calibri"/>
            </a:endParaRPr>
          </a:p>
        </p:txBody>
      </p:sp>
      <p:pic>
        <p:nvPicPr>
          <p:cNvPr id="1859" name="Google Shape;1859;p113"/>
          <p:cNvPicPr preferRelativeResize="0"/>
          <p:nvPr/>
        </p:nvPicPr>
        <p:blipFill>
          <a:blip r:embed="rId3">
            <a:alphaModFix/>
          </a:blip>
          <a:stretch>
            <a:fillRect/>
          </a:stretch>
        </p:blipFill>
        <p:spPr>
          <a:xfrm>
            <a:off x="2041175" y="1549825"/>
            <a:ext cx="691300" cy="2394775"/>
          </a:xfrm>
          <a:prstGeom prst="rect">
            <a:avLst/>
          </a:prstGeom>
          <a:noFill/>
          <a:ln>
            <a:noFill/>
          </a:ln>
        </p:spPr>
      </p:pic>
      <p:pic>
        <p:nvPicPr>
          <p:cNvPr id="1860" name="Google Shape;1860;p113"/>
          <p:cNvPicPr preferRelativeResize="0"/>
          <p:nvPr/>
        </p:nvPicPr>
        <p:blipFill>
          <a:blip r:embed="rId3">
            <a:alphaModFix/>
          </a:blip>
          <a:stretch>
            <a:fillRect/>
          </a:stretch>
        </p:blipFill>
        <p:spPr>
          <a:xfrm>
            <a:off x="2650775" y="1896900"/>
            <a:ext cx="691300" cy="2047700"/>
          </a:xfrm>
          <a:prstGeom prst="rect">
            <a:avLst/>
          </a:prstGeom>
          <a:noFill/>
          <a:ln>
            <a:noFill/>
          </a:ln>
        </p:spPr>
      </p:pic>
      <p:pic>
        <p:nvPicPr>
          <p:cNvPr id="1861" name="Google Shape;1861;p113"/>
          <p:cNvPicPr preferRelativeResize="0"/>
          <p:nvPr/>
        </p:nvPicPr>
        <p:blipFill>
          <a:blip r:embed="rId3">
            <a:alphaModFix/>
          </a:blip>
          <a:stretch>
            <a:fillRect/>
          </a:stretch>
        </p:blipFill>
        <p:spPr>
          <a:xfrm>
            <a:off x="2879375" y="1896900"/>
            <a:ext cx="691300" cy="2047700"/>
          </a:xfrm>
          <a:prstGeom prst="rect">
            <a:avLst/>
          </a:prstGeom>
          <a:noFill/>
          <a:ln>
            <a:noFill/>
          </a:ln>
        </p:spPr>
      </p:pic>
      <p:pic>
        <p:nvPicPr>
          <p:cNvPr id="1862" name="Google Shape;1862;p113"/>
          <p:cNvPicPr preferRelativeResize="0"/>
          <p:nvPr/>
        </p:nvPicPr>
        <p:blipFill>
          <a:blip r:embed="rId3">
            <a:alphaModFix/>
          </a:blip>
          <a:stretch>
            <a:fillRect/>
          </a:stretch>
        </p:blipFill>
        <p:spPr>
          <a:xfrm>
            <a:off x="3107975" y="1896900"/>
            <a:ext cx="691300" cy="2047700"/>
          </a:xfrm>
          <a:prstGeom prst="rect">
            <a:avLst/>
          </a:prstGeom>
          <a:noFill/>
          <a:ln>
            <a:noFill/>
          </a:ln>
        </p:spPr>
      </p:pic>
      <p:sp>
        <p:nvSpPr>
          <p:cNvPr id="1863" name="Google Shape;1863;p113"/>
          <p:cNvSpPr txBox="1"/>
          <p:nvPr/>
        </p:nvSpPr>
        <p:spPr>
          <a:xfrm>
            <a:off x="2847150" y="4022200"/>
            <a:ext cx="7833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75  x 75 x 128</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Block 3</a:t>
            </a:r>
            <a:endParaRPr sz="600">
              <a:latin typeface="Calibri"/>
              <a:ea typeface="Calibri"/>
              <a:cs typeface="Calibri"/>
              <a:sym typeface="Calibri"/>
            </a:endParaRPr>
          </a:p>
        </p:txBody>
      </p:sp>
      <p:pic>
        <p:nvPicPr>
          <p:cNvPr id="1864" name="Google Shape;1864;p113"/>
          <p:cNvPicPr preferRelativeResize="0"/>
          <p:nvPr/>
        </p:nvPicPr>
        <p:blipFill>
          <a:blip r:embed="rId3">
            <a:alphaModFix/>
          </a:blip>
          <a:stretch>
            <a:fillRect/>
          </a:stretch>
        </p:blipFill>
        <p:spPr>
          <a:xfrm>
            <a:off x="3717575" y="2415600"/>
            <a:ext cx="691300" cy="1529000"/>
          </a:xfrm>
          <a:prstGeom prst="rect">
            <a:avLst/>
          </a:prstGeom>
          <a:noFill/>
          <a:ln>
            <a:noFill/>
          </a:ln>
        </p:spPr>
      </p:pic>
      <p:pic>
        <p:nvPicPr>
          <p:cNvPr id="1865" name="Google Shape;1865;p113"/>
          <p:cNvPicPr preferRelativeResize="0"/>
          <p:nvPr/>
        </p:nvPicPr>
        <p:blipFill>
          <a:blip r:embed="rId3">
            <a:alphaModFix/>
          </a:blip>
          <a:stretch>
            <a:fillRect/>
          </a:stretch>
        </p:blipFill>
        <p:spPr>
          <a:xfrm>
            <a:off x="3946175" y="2415600"/>
            <a:ext cx="691300" cy="1529000"/>
          </a:xfrm>
          <a:prstGeom prst="rect">
            <a:avLst/>
          </a:prstGeom>
          <a:noFill/>
          <a:ln>
            <a:noFill/>
          </a:ln>
        </p:spPr>
      </p:pic>
      <p:pic>
        <p:nvPicPr>
          <p:cNvPr id="1866" name="Google Shape;1866;p113"/>
          <p:cNvPicPr preferRelativeResize="0"/>
          <p:nvPr/>
        </p:nvPicPr>
        <p:blipFill>
          <a:blip r:embed="rId3">
            <a:alphaModFix/>
          </a:blip>
          <a:stretch>
            <a:fillRect/>
          </a:stretch>
        </p:blipFill>
        <p:spPr>
          <a:xfrm>
            <a:off x="4174775" y="2415600"/>
            <a:ext cx="691300" cy="1529000"/>
          </a:xfrm>
          <a:prstGeom prst="rect">
            <a:avLst/>
          </a:prstGeom>
          <a:noFill/>
          <a:ln>
            <a:noFill/>
          </a:ln>
        </p:spPr>
      </p:pic>
      <p:sp>
        <p:nvSpPr>
          <p:cNvPr id="1867" name="Google Shape;1867;p113"/>
          <p:cNvSpPr txBox="1"/>
          <p:nvPr/>
        </p:nvSpPr>
        <p:spPr>
          <a:xfrm>
            <a:off x="3913950" y="4022200"/>
            <a:ext cx="7833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38 x 38  x 256</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Block 4</a:t>
            </a:r>
            <a:endParaRPr sz="600">
              <a:latin typeface="Calibri"/>
              <a:ea typeface="Calibri"/>
              <a:cs typeface="Calibri"/>
              <a:sym typeface="Calibri"/>
            </a:endParaRPr>
          </a:p>
        </p:txBody>
      </p:sp>
      <p:pic>
        <p:nvPicPr>
          <p:cNvPr id="1868" name="Google Shape;1868;p113"/>
          <p:cNvPicPr preferRelativeResize="0"/>
          <p:nvPr/>
        </p:nvPicPr>
        <p:blipFill>
          <a:blip r:embed="rId3">
            <a:alphaModFix/>
          </a:blip>
          <a:stretch>
            <a:fillRect/>
          </a:stretch>
        </p:blipFill>
        <p:spPr>
          <a:xfrm>
            <a:off x="4784375" y="2810550"/>
            <a:ext cx="691300" cy="1134050"/>
          </a:xfrm>
          <a:prstGeom prst="rect">
            <a:avLst/>
          </a:prstGeom>
          <a:noFill/>
          <a:ln>
            <a:noFill/>
          </a:ln>
        </p:spPr>
      </p:pic>
      <p:pic>
        <p:nvPicPr>
          <p:cNvPr id="1869" name="Google Shape;1869;p113"/>
          <p:cNvPicPr preferRelativeResize="0"/>
          <p:nvPr/>
        </p:nvPicPr>
        <p:blipFill>
          <a:blip r:embed="rId3">
            <a:alphaModFix/>
          </a:blip>
          <a:stretch>
            <a:fillRect/>
          </a:stretch>
        </p:blipFill>
        <p:spPr>
          <a:xfrm>
            <a:off x="5012975" y="2810550"/>
            <a:ext cx="691300" cy="1134050"/>
          </a:xfrm>
          <a:prstGeom prst="rect">
            <a:avLst/>
          </a:prstGeom>
          <a:noFill/>
          <a:ln>
            <a:noFill/>
          </a:ln>
        </p:spPr>
      </p:pic>
      <p:pic>
        <p:nvPicPr>
          <p:cNvPr id="1870" name="Google Shape;1870;p113"/>
          <p:cNvPicPr preferRelativeResize="0"/>
          <p:nvPr/>
        </p:nvPicPr>
        <p:blipFill>
          <a:blip r:embed="rId3">
            <a:alphaModFix/>
          </a:blip>
          <a:stretch>
            <a:fillRect/>
          </a:stretch>
        </p:blipFill>
        <p:spPr>
          <a:xfrm>
            <a:off x="5241575" y="2810550"/>
            <a:ext cx="691300" cy="1134050"/>
          </a:xfrm>
          <a:prstGeom prst="rect">
            <a:avLst/>
          </a:prstGeom>
          <a:noFill/>
          <a:ln>
            <a:noFill/>
          </a:ln>
        </p:spPr>
      </p:pic>
      <p:sp>
        <p:nvSpPr>
          <p:cNvPr id="1871" name="Google Shape;1871;p113"/>
          <p:cNvSpPr txBox="1"/>
          <p:nvPr/>
        </p:nvSpPr>
        <p:spPr>
          <a:xfrm>
            <a:off x="4980750" y="4022200"/>
            <a:ext cx="7833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19 x 19  x 512</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Block 5</a:t>
            </a:r>
            <a:endParaRPr sz="600">
              <a:latin typeface="Calibri"/>
              <a:ea typeface="Calibri"/>
              <a:cs typeface="Calibri"/>
              <a:sym typeface="Calibri"/>
            </a:endParaRPr>
          </a:p>
        </p:txBody>
      </p:sp>
      <p:cxnSp>
        <p:nvCxnSpPr>
          <p:cNvPr id="1872" name="Google Shape;1872;p113"/>
          <p:cNvCxnSpPr>
            <a:stCxn id="1873" idx="2"/>
            <a:endCxn id="1854" idx="1"/>
          </p:cNvCxnSpPr>
          <p:nvPr/>
        </p:nvCxnSpPr>
        <p:spPr>
          <a:xfrm>
            <a:off x="431800" y="2380300"/>
            <a:ext cx="359100" cy="49200"/>
          </a:xfrm>
          <a:prstGeom prst="straightConnector1">
            <a:avLst/>
          </a:prstGeom>
          <a:noFill/>
          <a:ln cap="flat" cmpd="sng" w="9525">
            <a:solidFill>
              <a:schemeClr val="dk2"/>
            </a:solidFill>
            <a:prstDash val="solid"/>
            <a:round/>
            <a:headEnd len="med" w="med" type="none"/>
            <a:tailEnd len="med" w="med" type="triangle"/>
          </a:ln>
        </p:spPr>
      </p:cxnSp>
      <p:sp>
        <p:nvSpPr>
          <p:cNvPr id="1873" name="Google Shape;1873;p113"/>
          <p:cNvSpPr txBox="1"/>
          <p:nvPr/>
        </p:nvSpPr>
        <p:spPr>
          <a:xfrm>
            <a:off x="105100" y="2117200"/>
            <a:ext cx="6534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latin typeface="Calibri"/>
                <a:ea typeface="Calibri"/>
                <a:cs typeface="Calibri"/>
                <a:sym typeface="Calibri"/>
              </a:rPr>
              <a:t>300 x 300 x 3</a:t>
            </a:r>
            <a:endParaRPr b="1" sz="600">
              <a:latin typeface="Calibri"/>
              <a:ea typeface="Calibri"/>
              <a:cs typeface="Calibri"/>
              <a:sym typeface="Calibri"/>
            </a:endParaRPr>
          </a:p>
          <a:p>
            <a:pPr indent="0" lvl="0" marL="0" rtl="0" algn="ctr">
              <a:spcBef>
                <a:spcPts val="0"/>
              </a:spcBef>
              <a:spcAft>
                <a:spcPts val="0"/>
              </a:spcAft>
              <a:buNone/>
            </a:pPr>
            <a:r>
              <a:rPr b="1" lang="en" sz="600">
                <a:latin typeface="Calibri"/>
                <a:ea typeface="Calibri"/>
                <a:cs typeface="Calibri"/>
                <a:sym typeface="Calibri"/>
              </a:rPr>
              <a:t>Image</a:t>
            </a:r>
            <a:endParaRPr b="1" sz="600">
              <a:latin typeface="Calibri"/>
              <a:ea typeface="Calibri"/>
              <a:cs typeface="Calibri"/>
              <a:sym typeface="Calibri"/>
            </a:endParaRPr>
          </a:p>
        </p:txBody>
      </p:sp>
      <p:sp>
        <p:nvSpPr>
          <p:cNvPr id="1874" name="Google Shape;1874;p113"/>
          <p:cNvSpPr txBox="1"/>
          <p:nvPr/>
        </p:nvSpPr>
        <p:spPr>
          <a:xfrm>
            <a:off x="605850" y="4416925"/>
            <a:ext cx="5200200" cy="75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rgbClr val="434343"/>
                </a:solidFill>
                <a:latin typeface="Roboto"/>
                <a:ea typeface="Roboto"/>
                <a:cs typeface="Roboto"/>
                <a:sym typeface="Roboto"/>
              </a:rPr>
              <a:t>VGG16 Feature map at different Conv layers</a:t>
            </a:r>
            <a:endParaRPr sz="1800">
              <a:solidFill>
                <a:srgbClr val="434343"/>
              </a:solidFill>
              <a:latin typeface="Roboto"/>
              <a:ea typeface="Roboto"/>
              <a:cs typeface="Roboto"/>
              <a:sym typeface="Roboto"/>
            </a:endParaRPr>
          </a:p>
          <a:p>
            <a:pPr indent="0" lvl="0" marL="0" rtl="0" algn="ctr">
              <a:lnSpc>
                <a:spcPct val="115000"/>
              </a:lnSpc>
              <a:spcBef>
                <a:spcPts val="0"/>
              </a:spcBef>
              <a:spcAft>
                <a:spcPts val="0"/>
              </a:spcAft>
              <a:buNone/>
            </a:pPr>
            <a:r>
              <a:rPr lang="en" sz="800">
                <a:solidFill>
                  <a:srgbClr val="434343"/>
                </a:solidFill>
                <a:latin typeface="Roboto"/>
                <a:ea typeface="Roboto"/>
                <a:cs typeface="Roboto"/>
                <a:sym typeface="Roboto"/>
              </a:rPr>
              <a:t>(image size - 300 x 300 x3)</a:t>
            </a:r>
            <a:endParaRPr sz="800">
              <a:solidFill>
                <a:srgbClr val="434343"/>
              </a:solidFill>
              <a:latin typeface="Roboto"/>
              <a:ea typeface="Roboto"/>
              <a:cs typeface="Roboto"/>
              <a:sym typeface="Roboto"/>
            </a:endParaRPr>
          </a:p>
        </p:txBody>
      </p:sp>
      <p:sp>
        <p:nvSpPr>
          <p:cNvPr id="1875" name="Google Shape;1875;p113"/>
          <p:cNvSpPr txBox="1"/>
          <p:nvPr/>
        </p:nvSpPr>
        <p:spPr>
          <a:xfrm>
            <a:off x="5079100" y="1027950"/>
            <a:ext cx="3818100" cy="72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100">
                <a:solidFill>
                  <a:srgbClr val="38761D"/>
                </a:solidFill>
                <a:latin typeface="Calibri"/>
                <a:ea typeface="Calibri"/>
                <a:cs typeface="Calibri"/>
                <a:sym typeface="Calibri"/>
              </a:rPr>
              <a:t>Output shape (height, width) of new layers match </a:t>
            </a:r>
            <a:r>
              <a:rPr b="1" lang="en" sz="2100">
                <a:solidFill>
                  <a:srgbClr val="38761D"/>
                </a:solidFill>
                <a:latin typeface="Calibri"/>
                <a:ea typeface="Calibri"/>
                <a:cs typeface="Calibri"/>
                <a:sym typeface="Calibri"/>
              </a:rPr>
              <a:t>Grid Sizes</a:t>
            </a:r>
            <a:endParaRPr b="1" sz="2100">
              <a:solidFill>
                <a:srgbClr val="38761D"/>
              </a:solidFill>
              <a:latin typeface="Calibri"/>
              <a:ea typeface="Calibri"/>
              <a:cs typeface="Calibri"/>
              <a:sym typeface="Calibri"/>
            </a:endParaRPr>
          </a:p>
        </p:txBody>
      </p:sp>
      <p:pic>
        <p:nvPicPr>
          <p:cNvPr id="1876" name="Google Shape;1876;p113"/>
          <p:cNvPicPr preferRelativeResize="0"/>
          <p:nvPr/>
        </p:nvPicPr>
        <p:blipFill>
          <a:blip r:embed="rId4">
            <a:alphaModFix/>
          </a:blip>
          <a:stretch>
            <a:fillRect/>
          </a:stretch>
        </p:blipFill>
        <p:spPr>
          <a:xfrm>
            <a:off x="5774975" y="3098375"/>
            <a:ext cx="691300" cy="846225"/>
          </a:xfrm>
          <a:prstGeom prst="rect">
            <a:avLst/>
          </a:prstGeom>
          <a:noFill/>
          <a:ln>
            <a:noFill/>
          </a:ln>
        </p:spPr>
      </p:pic>
      <p:pic>
        <p:nvPicPr>
          <p:cNvPr id="1877" name="Google Shape;1877;p113"/>
          <p:cNvPicPr preferRelativeResize="0"/>
          <p:nvPr/>
        </p:nvPicPr>
        <p:blipFill>
          <a:blip r:embed="rId4">
            <a:alphaModFix/>
          </a:blip>
          <a:stretch>
            <a:fillRect/>
          </a:stretch>
        </p:blipFill>
        <p:spPr>
          <a:xfrm>
            <a:off x="6003575" y="3098375"/>
            <a:ext cx="691300" cy="846225"/>
          </a:xfrm>
          <a:prstGeom prst="rect">
            <a:avLst/>
          </a:prstGeom>
          <a:noFill/>
          <a:ln>
            <a:noFill/>
          </a:ln>
        </p:spPr>
      </p:pic>
      <p:sp>
        <p:nvSpPr>
          <p:cNvPr id="1878" name="Google Shape;1878;p113"/>
          <p:cNvSpPr txBox="1"/>
          <p:nvPr/>
        </p:nvSpPr>
        <p:spPr>
          <a:xfrm>
            <a:off x="5742750" y="4022200"/>
            <a:ext cx="7833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19 x 19  x 1024</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SSD 1</a:t>
            </a:r>
            <a:endParaRPr sz="600">
              <a:latin typeface="Calibri"/>
              <a:ea typeface="Calibri"/>
              <a:cs typeface="Calibri"/>
              <a:sym typeface="Calibri"/>
            </a:endParaRPr>
          </a:p>
        </p:txBody>
      </p:sp>
      <p:pic>
        <p:nvPicPr>
          <p:cNvPr id="1879" name="Google Shape;1879;p113"/>
          <p:cNvPicPr preferRelativeResize="0"/>
          <p:nvPr/>
        </p:nvPicPr>
        <p:blipFill>
          <a:blip r:embed="rId5">
            <a:alphaModFix/>
          </a:blip>
          <a:stretch>
            <a:fillRect/>
          </a:stretch>
        </p:blipFill>
        <p:spPr>
          <a:xfrm>
            <a:off x="6536975" y="3362875"/>
            <a:ext cx="691300" cy="657648"/>
          </a:xfrm>
          <a:prstGeom prst="rect">
            <a:avLst/>
          </a:prstGeom>
          <a:noFill/>
          <a:ln>
            <a:noFill/>
          </a:ln>
        </p:spPr>
      </p:pic>
      <p:sp>
        <p:nvSpPr>
          <p:cNvPr id="1880" name="Google Shape;1880;p113"/>
          <p:cNvSpPr txBox="1"/>
          <p:nvPr/>
        </p:nvSpPr>
        <p:spPr>
          <a:xfrm>
            <a:off x="6428550" y="4080830"/>
            <a:ext cx="783300" cy="20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10 x 10  x 512</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SSD 2</a:t>
            </a:r>
            <a:endParaRPr sz="600">
              <a:latin typeface="Calibri"/>
              <a:ea typeface="Calibri"/>
              <a:cs typeface="Calibri"/>
              <a:sym typeface="Calibri"/>
            </a:endParaRPr>
          </a:p>
        </p:txBody>
      </p:sp>
      <p:pic>
        <p:nvPicPr>
          <p:cNvPr id="1881" name="Google Shape;1881;p113"/>
          <p:cNvPicPr preferRelativeResize="0"/>
          <p:nvPr/>
        </p:nvPicPr>
        <p:blipFill>
          <a:blip r:embed="rId6">
            <a:alphaModFix/>
          </a:blip>
          <a:stretch>
            <a:fillRect/>
          </a:stretch>
        </p:blipFill>
        <p:spPr>
          <a:xfrm>
            <a:off x="7146575" y="3476225"/>
            <a:ext cx="691300" cy="544300"/>
          </a:xfrm>
          <a:prstGeom prst="rect">
            <a:avLst/>
          </a:prstGeom>
          <a:noFill/>
          <a:ln>
            <a:noFill/>
          </a:ln>
        </p:spPr>
      </p:pic>
      <p:sp>
        <p:nvSpPr>
          <p:cNvPr id="1882" name="Google Shape;1882;p113"/>
          <p:cNvSpPr txBox="1"/>
          <p:nvPr/>
        </p:nvSpPr>
        <p:spPr>
          <a:xfrm>
            <a:off x="7038150" y="4080830"/>
            <a:ext cx="783300" cy="20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5</a:t>
            </a:r>
            <a:r>
              <a:rPr lang="en" sz="600">
                <a:latin typeface="Calibri"/>
                <a:ea typeface="Calibri"/>
                <a:cs typeface="Calibri"/>
                <a:sym typeface="Calibri"/>
              </a:rPr>
              <a:t> x 5 x 256</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SSD 3</a:t>
            </a:r>
            <a:endParaRPr sz="600">
              <a:latin typeface="Calibri"/>
              <a:ea typeface="Calibri"/>
              <a:cs typeface="Calibri"/>
              <a:sym typeface="Calibri"/>
            </a:endParaRPr>
          </a:p>
        </p:txBody>
      </p:sp>
      <p:pic>
        <p:nvPicPr>
          <p:cNvPr id="1883" name="Google Shape;1883;p113"/>
          <p:cNvPicPr preferRelativeResize="0"/>
          <p:nvPr/>
        </p:nvPicPr>
        <p:blipFill>
          <a:blip r:embed="rId7">
            <a:alphaModFix/>
          </a:blip>
          <a:stretch>
            <a:fillRect/>
          </a:stretch>
        </p:blipFill>
        <p:spPr>
          <a:xfrm>
            <a:off x="7756175" y="3476225"/>
            <a:ext cx="691300" cy="544300"/>
          </a:xfrm>
          <a:prstGeom prst="rect">
            <a:avLst/>
          </a:prstGeom>
          <a:noFill/>
          <a:ln>
            <a:noFill/>
          </a:ln>
        </p:spPr>
      </p:pic>
      <p:sp>
        <p:nvSpPr>
          <p:cNvPr id="1884" name="Google Shape;1884;p113"/>
          <p:cNvSpPr txBox="1"/>
          <p:nvPr/>
        </p:nvSpPr>
        <p:spPr>
          <a:xfrm>
            <a:off x="7647750" y="4080830"/>
            <a:ext cx="783300" cy="20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3 </a:t>
            </a:r>
            <a:r>
              <a:rPr lang="en" sz="600">
                <a:latin typeface="Calibri"/>
                <a:ea typeface="Calibri"/>
                <a:cs typeface="Calibri"/>
                <a:sym typeface="Calibri"/>
              </a:rPr>
              <a:t> x 3  x 256</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SSD 4</a:t>
            </a:r>
            <a:endParaRPr sz="600">
              <a:latin typeface="Calibri"/>
              <a:ea typeface="Calibri"/>
              <a:cs typeface="Calibri"/>
              <a:sym typeface="Calibri"/>
            </a:endParaRPr>
          </a:p>
        </p:txBody>
      </p:sp>
      <p:pic>
        <p:nvPicPr>
          <p:cNvPr id="1885" name="Google Shape;1885;p113"/>
          <p:cNvPicPr preferRelativeResize="0"/>
          <p:nvPr/>
        </p:nvPicPr>
        <p:blipFill>
          <a:blip r:embed="rId8">
            <a:alphaModFix/>
          </a:blip>
          <a:stretch>
            <a:fillRect/>
          </a:stretch>
        </p:blipFill>
        <p:spPr>
          <a:xfrm>
            <a:off x="8289575" y="3636824"/>
            <a:ext cx="691300" cy="383700"/>
          </a:xfrm>
          <a:prstGeom prst="rect">
            <a:avLst/>
          </a:prstGeom>
          <a:noFill/>
          <a:ln>
            <a:noFill/>
          </a:ln>
        </p:spPr>
      </p:pic>
      <p:sp>
        <p:nvSpPr>
          <p:cNvPr id="1886" name="Google Shape;1886;p113"/>
          <p:cNvSpPr txBox="1"/>
          <p:nvPr/>
        </p:nvSpPr>
        <p:spPr>
          <a:xfrm>
            <a:off x="8181150" y="4080830"/>
            <a:ext cx="783300" cy="20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1 x 1  x 256</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SSD 5</a:t>
            </a:r>
            <a:endParaRPr sz="600">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pic>
        <p:nvPicPr>
          <p:cNvPr id="1891" name="Google Shape;1891;p114"/>
          <p:cNvPicPr preferRelativeResize="0"/>
          <p:nvPr/>
        </p:nvPicPr>
        <p:blipFill>
          <a:blip r:embed="rId3">
            <a:alphaModFix/>
          </a:blip>
          <a:stretch>
            <a:fillRect/>
          </a:stretch>
        </p:blipFill>
        <p:spPr>
          <a:xfrm>
            <a:off x="1093850" y="2226700"/>
            <a:ext cx="691300" cy="1529000"/>
          </a:xfrm>
          <a:prstGeom prst="rect">
            <a:avLst/>
          </a:prstGeom>
          <a:noFill/>
          <a:ln>
            <a:noFill/>
          </a:ln>
        </p:spPr>
      </p:pic>
      <p:pic>
        <p:nvPicPr>
          <p:cNvPr id="1892" name="Google Shape;1892;p114"/>
          <p:cNvPicPr preferRelativeResize="0"/>
          <p:nvPr/>
        </p:nvPicPr>
        <p:blipFill>
          <a:blip r:embed="rId3">
            <a:alphaModFix/>
          </a:blip>
          <a:stretch>
            <a:fillRect/>
          </a:stretch>
        </p:blipFill>
        <p:spPr>
          <a:xfrm>
            <a:off x="1322450" y="2226700"/>
            <a:ext cx="691300" cy="1529000"/>
          </a:xfrm>
          <a:prstGeom prst="rect">
            <a:avLst/>
          </a:prstGeom>
          <a:noFill/>
          <a:ln>
            <a:noFill/>
          </a:ln>
        </p:spPr>
      </p:pic>
      <p:pic>
        <p:nvPicPr>
          <p:cNvPr id="1893" name="Google Shape;1893;p114"/>
          <p:cNvPicPr preferRelativeResize="0"/>
          <p:nvPr/>
        </p:nvPicPr>
        <p:blipFill>
          <a:blip r:embed="rId3">
            <a:alphaModFix/>
          </a:blip>
          <a:stretch>
            <a:fillRect/>
          </a:stretch>
        </p:blipFill>
        <p:spPr>
          <a:xfrm>
            <a:off x="1551050" y="2226700"/>
            <a:ext cx="691300" cy="1529000"/>
          </a:xfrm>
          <a:prstGeom prst="rect">
            <a:avLst/>
          </a:prstGeom>
          <a:noFill/>
          <a:ln>
            <a:noFill/>
          </a:ln>
        </p:spPr>
      </p:pic>
      <p:sp>
        <p:nvSpPr>
          <p:cNvPr id="1894" name="Google Shape;1894;p114"/>
          <p:cNvSpPr txBox="1"/>
          <p:nvPr/>
        </p:nvSpPr>
        <p:spPr>
          <a:xfrm>
            <a:off x="1290225" y="3833300"/>
            <a:ext cx="7833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38 x 38  x 256</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Block 4</a:t>
            </a:r>
            <a:endParaRPr sz="600">
              <a:latin typeface="Calibri"/>
              <a:ea typeface="Calibri"/>
              <a:cs typeface="Calibri"/>
              <a:sym typeface="Calibri"/>
            </a:endParaRPr>
          </a:p>
        </p:txBody>
      </p:sp>
      <p:pic>
        <p:nvPicPr>
          <p:cNvPr id="1895" name="Google Shape;1895;p114"/>
          <p:cNvPicPr preferRelativeResize="0"/>
          <p:nvPr/>
        </p:nvPicPr>
        <p:blipFill>
          <a:blip r:embed="rId3">
            <a:alphaModFix/>
          </a:blip>
          <a:stretch>
            <a:fillRect/>
          </a:stretch>
        </p:blipFill>
        <p:spPr>
          <a:xfrm>
            <a:off x="2160650" y="2621650"/>
            <a:ext cx="691300" cy="1134050"/>
          </a:xfrm>
          <a:prstGeom prst="rect">
            <a:avLst/>
          </a:prstGeom>
          <a:noFill/>
          <a:ln>
            <a:noFill/>
          </a:ln>
        </p:spPr>
      </p:pic>
      <p:pic>
        <p:nvPicPr>
          <p:cNvPr id="1896" name="Google Shape;1896;p114"/>
          <p:cNvPicPr preferRelativeResize="0"/>
          <p:nvPr/>
        </p:nvPicPr>
        <p:blipFill>
          <a:blip r:embed="rId3">
            <a:alphaModFix/>
          </a:blip>
          <a:stretch>
            <a:fillRect/>
          </a:stretch>
        </p:blipFill>
        <p:spPr>
          <a:xfrm>
            <a:off x="2389250" y="2621650"/>
            <a:ext cx="691300" cy="1134050"/>
          </a:xfrm>
          <a:prstGeom prst="rect">
            <a:avLst/>
          </a:prstGeom>
          <a:noFill/>
          <a:ln>
            <a:noFill/>
          </a:ln>
        </p:spPr>
      </p:pic>
      <p:pic>
        <p:nvPicPr>
          <p:cNvPr id="1897" name="Google Shape;1897;p114"/>
          <p:cNvPicPr preferRelativeResize="0"/>
          <p:nvPr/>
        </p:nvPicPr>
        <p:blipFill>
          <a:blip r:embed="rId3">
            <a:alphaModFix/>
          </a:blip>
          <a:stretch>
            <a:fillRect/>
          </a:stretch>
        </p:blipFill>
        <p:spPr>
          <a:xfrm>
            <a:off x="2617850" y="2621650"/>
            <a:ext cx="691300" cy="1134050"/>
          </a:xfrm>
          <a:prstGeom prst="rect">
            <a:avLst/>
          </a:prstGeom>
          <a:noFill/>
          <a:ln>
            <a:noFill/>
          </a:ln>
        </p:spPr>
      </p:pic>
      <p:sp>
        <p:nvSpPr>
          <p:cNvPr id="1898" name="Google Shape;1898;p114"/>
          <p:cNvSpPr txBox="1"/>
          <p:nvPr/>
        </p:nvSpPr>
        <p:spPr>
          <a:xfrm>
            <a:off x="2357025" y="3833300"/>
            <a:ext cx="7833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19 x 19  x 512</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Block 5</a:t>
            </a:r>
            <a:endParaRPr sz="600">
              <a:latin typeface="Calibri"/>
              <a:ea typeface="Calibri"/>
              <a:cs typeface="Calibri"/>
              <a:sym typeface="Calibri"/>
            </a:endParaRPr>
          </a:p>
        </p:txBody>
      </p:sp>
      <p:sp>
        <p:nvSpPr>
          <p:cNvPr id="1899" name="Google Shape;1899;p114"/>
          <p:cNvSpPr txBox="1"/>
          <p:nvPr/>
        </p:nvSpPr>
        <p:spPr>
          <a:xfrm>
            <a:off x="605850" y="4112125"/>
            <a:ext cx="5200200" cy="75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rgbClr val="434343"/>
                </a:solidFill>
                <a:latin typeface="Roboto"/>
                <a:ea typeface="Roboto"/>
                <a:cs typeface="Roboto"/>
                <a:sym typeface="Roboto"/>
              </a:rPr>
              <a:t>SSD </a:t>
            </a:r>
            <a:r>
              <a:rPr lang="en" sz="1800">
                <a:solidFill>
                  <a:srgbClr val="434343"/>
                </a:solidFill>
                <a:latin typeface="Roboto"/>
                <a:ea typeface="Roboto"/>
                <a:cs typeface="Roboto"/>
                <a:sym typeface="Roboto"/>
              </a:rPr>
              <a:t>Feature maps at different Conv layers</a:t>
            </a:r>
            <a:endParaRPr sz="800">
              <a:solidFill>
                <a:srgbClr val="434343"/>
              </a:solidFill>
              <a:latin typeface="Roboto"/>
              <a:ea typeface="Roboto"/>
              <a:cs typeface="Roboto"/>
              <a:sym typeface="Roboto"/>
            </a:endParaRPr>
          </a:p>
        </p:txBody>
      </p:sp>
      <p:sp>
        <p:nvSpPr>
          <p:cNvPr id="1900" name="Google Shape;1900;p114"/>
          <p:cNvSpPr txBox="1"/>
          <p:nvPr/>
        </p:nvSpPr>
        <p:spPr>
          <a:xfrm>
            <a:off x="2462350" y="221675"/>
            <a:ext cx="3593100" cy="70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9900FF"/>
                </a:solidFill>
                <a:latin typeface="Calibri"/>
                <a:ea typeface="Calibri"/>
                <a:cs typeface="Calibri"/>
                <a:sym typeface="Calibri"/>
              </a:rPr>
              <a:t>We use additional Convolutional layer to get the desired </a:t>
            </a:r>
            <a:r>
              <a:rPr b="1" lang="en">
                <a:solidFill>
                  <a:srgbClr val="9900FF"/>
                </a:solidFill>
                <a:latin typeface="Calibri"/>
                <a:ea typeface="Calibri"/>
                <a:cs typeface="Calibri"/>
                <a:sym typeface="Calibri"/>
              </a:rPr>
              <a:t>depth </a:t>
            </a:r>
            <a:r>
              <a:rPr lang="en">
                <a:solidFill>
                  <a:srgbClr val="9900FF"/>
                </a:solidFill>
                <a:latin typeface="Calibri"/>
                <a:ea typeface="Calibri"/>
                <a:cs typeface="Calibri"/>
                <a:sym typeface="Calibri"/>
              </a:rPr>
              <a:t>(as per output needed)</a:t>
            </a:r>
            <a:endParaRPr>
              <a:solidFill>
                <a:srgbClr val="9900FF"/>
              </a:solidFill>
              <a:latin typeface="Calibri"/>
              <a:ea typeface="Calibri"/>
              <a:cs typeface="Calibri"/>
              <a:sym typeface="Calibri"/>
            </a:endParaRPr>
          </a:p>
        </p:txBody>
      </p:sp>
      <p:pic>
        <p:nvPicPr>
          <p:cNvPr id="1901" name="Google Shape;1901;p114"/>
          <p:cNvPicPr preferRelativeResize="0"/>
          <p:nvPr/>
        </p:nvPicPr>
        <p:blipFill>
          <a:blip r:embed="rId4">
            <a:alphaModFix/>
          </a:blip>
          <a:stretch>
            <a:fillRect/>
          </a:stretch>
        </p:blipFill>
        <p:spPr>
          <a:xfrm>
            <a:off x="3151250" y="2909475"/>
            <a:ext cx="691300" cy="846225"/>
          </a:xfrm>
          <a:prstGeom prst="rect">
            <a:avLst/>
          </a:prstGeom>
          <a:noFill/>
          <a:ln>
            <a:noFill/>
          </a:ln>
        </p:spPr>
      </p:pic>
      <p:pic>
        <p:nvPicPr>
          <p:cNvPr id="1902" name="Google Shape;1902;p114"/>
          <p:cNvPicPr preferRelativeResize="0"/>
          <p:nvPr/>
        </p:nvPicPr>
        <p:blipFill>
          <a:blip r:embed="rId4">
            <a:alphaModFix/>
          </a:blip>
          <a:stretch>
            <a:fillRect/>
          </a:stretch>
        </p:blipFill>
        <p:spPr>
          <a:xfrm>
            <a:off x="3379850" y="2909475"/>
            <a:ext cx="691300" cy="846225"/>
          </a:xfrm>
          <a:prstGeom prst="rect">
            <a:avLst/>
          </a:prstGeom>
          <a:noFill/>
          <a:ln>
            <a:noFill/>
          </a:ln>
        </p:spPr>
      </p:pic>
      <p:sp>
        <p:nvSpPr>
          <p:cNvPr id="1903" name="Google Shape;1903;p114"/>
          <p:cNvSpPr txBox="1"/>
          <p:nvPr/>
        </p:nvSpPr>
        <p:spPr>
          <a:xfrm>
            <a:off x="3119025" y="3833300"/>
            <a:ext cx="7833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19 x 19  x 1024</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SSD 1</a:t>
            </a:r>
            <a:endParaRPr sz="600">
              <a:latin typeface="Calibri"/>
              <a:ea typeface="Calibri"/>
              <a:cs typeface="Calibri"/>
              <a:sym typeface="Calibri"/>
            </a:endParaRPr>
          </a:p>
        </p:txBody>
      </p:sp>
      <p:pic>
        <p:nvPicPr>
          <p:cNvPr id="1904" name="Google Shape;1904;p114"/>
          <p:cNvPicPr preferRelativeResize="0"/>
          <p:nvPr/>
        </p:nvPicPr>
        <p:blipFill>
          <a:blip r:embed="rId5">
            <a:alphaModFix/>
          </a:blip>
          <a:stretch>
            <a:fillRect/>
          </a:stretch>
        </p:blipFill>
        <p:spPr>
          <a:xfrm>
            <a:off x="3913250" y="3173975"/>
            <a:ext cx="691300" cy="657648"/>
          </a:xfrm>
          <a:prstGeom prst="rect">
            <a:avLst/>
          </a:prstGeom>
          <a:noFill/>
          <a:ln>
            <a:noFill/>
          </a:ln>
        </p:spPr>
      </p:pic>
      <p:sp>
        <p:nvSpPr>
          <p:cNvPr id="1905" name="Google Shape;1905;p114"/>
          <p:cNvSpPr txBox="1"/>
          <p:nvPr/>
        </p:nvSpPr>
        <p:spPr>
          <a:xfrm>
            <a:off x="3804825" y="3891930"/>
            <a:ext cx="783300" cy="20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10 x 10  x 512</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SSD 2</a:t>
            </a:r>
            <a:endParaRPr sz="600">
              <a:latin typeface="Calibri"/>
              <a:ea typeface="Calibri"/>
              <a:cs typeface="Calibri"/>
              <a:sym typeface="Calibri"/>
            </a:endParaRPr>
          </a:p>
        </p:txBody>
      </p:sp>
      <p:pic>
        <p:nvPicPr>
          <p:cNvPr id="1906" name="Google Shape;1906;p114"/>
          <p:cNvPicPr preferRelativeResize="0"/>
          <p:nvPr/>
        </p:nvPicPr>
        <p:blipFill>
          <a:blip r:embed="rId6">
            <a:alphaModFix/>
          </a:blip>
          <a:stretch>
            <a:fillRect/>
          </a:stretch>
        </p:blipFill>
        <p:spPr>
          <a:xfrm>
            <a:off x="4522850" y="3287325"/>
            <a:ext cx="691300" cy="544300"/>
          </a:xfrm>
          <a:prstGeom prst="rect">
            <a:avLst/>
          </a:prstGeom>
          <a:noFill/>
          <a:ln>
            <a:noFill/>
          </a:ln>
        </p:spPr>
      </p:pic>
      <p:sp>
        <p:nvSpPr>
          <p:cNvPr id="1907" name="Google Shape;1907;p114"/>
          <p:cNvSpPr txBox="1"/>
          <p:nvPr/>
        </p:nvSpPr>
        <p:spPr>
          <a:xfrm>
            <a:off x="4414425" y="3891930"/>
            <a:ext cx="783300" cy="20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5 x 5 x 256</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SSD 3</a:t>
            </a:r>
            <a:endParaRPr sz="600">
              <a:latin typeface="Calibri"/>
              <a:ea typeface="Calibri"/>
              <a:cs typeface="Calibri"/>
              <a:sym typeface="Calibri"/>
            </a:endParaRPr>
          </a:p>
        </p:txBody>
      </p:sp>
      <p:pic>
        <p:nvPicPr>
          <p:cNvPr id="1908" name="Google Shape;1908;p114"/>
          <p:cNvPicPr preferRelativeResize="0"/>
          <p:nvPr/>
        </p:nvPicPr>
        <p:blipFill>
          <a:blip r:embed="rId7">
            <a:alphaModFix/>
          </a:blip>
          <a:stretch>
            <a:fillRect/>
          </a:stretch>
        </p:blipFill>
        <p:spPr>
          <a:xfrm>
            <a:off x="5132450" y="3287325"/>
            <a:ext cx="691300" cy="544300"/>
          </a:xfrm>
          <a:prstGeom prst="rect">
            <a:avLst/>
          </a:prstGeom>
          <a:noFill/>
          <a:ln>
            <a:noFill/>
          </a:ln>
        </p:spPr>
      </p:pic>
      <p:sp>
        <p:nvSpPr>
          <p:cNvPr id="1909" name="Google Shape;1909;p114"/>
          <p:cNvSpPr txBox="1"/>
          <p:nvPr/>
        </p:nvSpPr>
        <p:spPr>
          <a:xfrm>
            <a:off x="5024025" y="3891930"/>
            <a:ext cx="783300" cy="20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3  x 3  x 256</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SSD 4</a:t>
            </a:r>
            <a:endParaRPr sz="600">
              <a:latin typeface="Calibri"/>
              <a:ea typeface="Calibri"/>
              <a:cs typeface="Calibri"/>
              <a:sym typeface="Calibri"/>
            </a:endParaRPr>
          </a:p>
        </p:txBody>
      </p:sp>
      <p:pic>
        <p:nvPicPr>
          <p:cNvPr id="1910" name="Google Shape;1910;p114"/>
          <p:cNvPicPr preferRelativeResize="0"/>
          <p:nvPr/>
        </p:nvPicPr>
        <p:blipFill>
          <a:blip r:embed="rId8">
            <a:alphaModFix/>
          </a:blip>
          <a:stretch>
            <a:fillRect/>
          </a:stretch>
        </p:blipFill>
        <p:spPr>
          <a:xfrm>
            <a:off x="5665850" y="3447924"/>
            <a:ext cx="691300" cy="383700"/>
          </a:xfrm>
          <a:prstGeom prst="rect">
            <a:avLst/>
          </a:prstGeom>
          <a:noFill/>
          <a:ln>
            <a:noFill/>
          </a:ln>
        </p:spPr>
      </p:pic>
      <p:sp>
        <p:nvSpPr>
          <p:cNvPr id="1911" name="Google Shape;1911;p114"/>
          <p:cNvSpPr txBox="1"/>
          <p:nvPr/>
        </p:nvSpPr>
        <p:spPr>
          <a:xfrm>
            <a:off x="5557425" y="3891930"/>
            <a:ext cx="783300" cy="20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1 x 1  x 256</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SSD 5</a:t>
            </a:r>
            <a:endParaRPr sz="600">
              <a:latin typeface="Calibri"/>
              <a:ea typeface="Calibri"/>
              <a:cs typeface="Calibri"/>
              <a:sym typeface="Calibri"/>
            </a:endParaRPr>
          </a:p>
        </p:txBody>
      </p:sp>
      <p:sp>
        <p:nvSpPr>
          <p:cNvPr id="1912" name="Google Shape;1912;p114"/>
          <p:cNvSpPr/>
          <p:nvPr/>
        </p:nvSpPr>
        <p:spPr>
          <a:xfrm>
            <a:off x="377850" y="2465475"/>
            <a:ext cx="614100" cy="12468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Earlier VGG Layers</a:t>
            </a:r>
            <a:endParaRPr sz="1000">
              <a:latin typeface="Roboto"/>
              <a:ea typeface="Roboto"/>
              <a:cs typeface="Roboto"/>
              <a:sym typeface="Roboto"/>
            </a:endParaRPr>
          </a:p>
        </p:txBody>
      </p:sp>
      <p:sp>
        <p:nvSpPr>
          <p:cNvPr id="1913" name="Google Shape;1913;p114"/>
          <p:cNvSpPr/>
          <p:nvPr/>
        </p:nvSpPr>
        <p:spPr>
          <a:xfrm>
            <a:off x="3702950" y="1133550"/>
            <a:ext cx="901500" cy="32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Conv2D</a:t>
            </a:r>
            <a:endParaRPr sz="800"/>
          </a:p>
          <a:p>
            <a:pPr indent="0" lvl="0" marL="0" rtl="0" algn="ctr">
              <a:spcBef>
                <a:spcPts val="0"/>
              </a:spcBef>
              <a:spcAft>
                <a:spcPts val="0"/>
              </a:spcAft>
              <a:buNone/>
            </a:pPr>
            <a:r>
              <a:rPr lang="en" sz="800"/>
              <a:t>3x3, 4*(4+C)</a:t>
            </a:r>
            <a:endParaRPr sz="800"/>
          </a:p>
        </p:txBody>
      </p:sp>
      <p:cxnSp>
        <p:nvCxnSpPr>
          <p:cNvPr id="1914" name="Google Shape;1914;p114"/>
          <p:cNvCxnSpPr>
            <a:stCxn id="1913" idx="3"/>
          </p:cNvCxnSpPr>
          <p:nvPr/>
        </p:nvCxnSpPr>
        <p:spPr>
          <a:xfrm flipH="1" rot="10800000">
            <a:off x="4604450" y="1284600"/>
            <a:ext cx="2357400" cy="13500"/>
          </a:xfrm>
          <a:prstGeom prst="straightConnector1">
            <a:avLst/>
          </a:prstGeom>
          <a:noFill/>
          <a:ln cap="flat" cmpd="sng" w="9525">
            <a:solidFill>
              <a:schemeClr val="dk2"/>
            </a:solidFill>
            <a:prstDash val="solid"/>
            <a:round/>
            <a:headEnd len="med" w="med" type="none"/>
            <a:tailEnd len="med" w="med" type="triangle"/>
          </a:ln>
        </p:spPr>
      </p:cxnSp>
      <p:sp>
        <p:nvSpPr>
          <p:cNvPr id="1915" name="Google Shape;1915;p114"/>
          <p:cNvSpPr txBox="1"/>
          <p:nvPr/>
        </p:nvSpPr>
        <p:spPr>
          <a:xfrm>
            <a:off x="7081425" y="1166300"/>
            <a:ext cx="11934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latin typeface="Calibri"/>
                <a:ea typeface="Calibri"/>
                <a:cs typeface="Calibri"/>
                <a:sym typeface="Calibri"/>
              </a:rPr>
              <a:t>38 </a:t>
            </a:r>
            <a:r>
              <a:rPr b="1" lang="en" sz="700">
                <a:latin typeface="Calibri"/>
                <a:ea typeface="Calibri"/>
                <a:cs typeface="Calibri"/>
                <a:sym typeface="Calibri"/>
              </a:rPr>
              <a:t> x 38  x 4 x (4+C)</a:t>
            </a:r>
            <a:endParaRPr b="1" sz="700">
              <a:latin typeface="Calibri"/>
              <a:ea typeface="Calibri"/>
              <a:cs typeface="Calibri"/>
              <a:sym typeface="Calibri"/>
            </a:endParaRPr>
          </a:p>
        </p:txBody>
      </p:sp>
      <p:sp>
        <p:nvSpPr>
          <p:cNvPr id="1916" name="Google Shape;1916;p114"/>
          <p:cNvSpPr/>
          <p:nvPr/>
        </p:nvSpPr>
        <p:spPr>
          <a:xfrm>
            <a:off x="2010102" y="1290198"/>
            <a:ext cx="1692850" cy="986350"/>
          </a:xfrm>
          <a:custGeom>
            <a:rect b="b" l="l" r="r" t="t"/>
            <a:pathLst>
              <a:path extrusionOk="0" h="39454" w="67714">
                <a:moveTo>
                  <a:pt x="4990" y="39454"/>
                </a:moveTo>
                <a:cubicBezTo>
                  <a:pt x="4927" y="33534"/>
                  <a:pt x="-5841" y="10423"/>
                  <a:pt x="4613" y="3936"/>
                </a:cubicBezTo>
                <a:cubicBezTo>
                  <a:pt x="15067" y="-2550"/>
                  <a:pt x="57197" y="1102"/>
                  <a:pt x="67714" y="535"/>
                </a:cubicBezTo>
              </a:path>
            </a:pathLst>
          </a:custGeom>
          <a:noFill/>
          <a:ln cap="flat" cmpd="sng" w="9525">
            <a:solidFill>
              <a:schemeClr val="dk2"/>
            </a:solidFill>
            <a:prstDash val="solid"/>
            <a:round/>
            <a:headEnd len="med" w="med" type="none"/>
            <a:tailEnd len="med" w="med" type="none"/>
          </a:ln>
        </p:spPr>
      </p:sp>
      <p:sp>
        <p:nvSpPr>
          <p:cNvPr id="1917" name="Google Shape;1917;p114"/>
          <p:cNvSpPr/>
          <p:nvPr/>
        </p:nvSpPr>
        <p:spPr>
          <a:xfrm>
            <a:off x="4236350" y="1590750"/>
            <a:ext cx="901500" cy="32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Conv2D</a:t>
            </a:r>
            <a:endParaRPr sz="800"/>
          </a:p>
          <a:p>
            <a:pPr indent="0" lvl="0" marL="0" rtl="0" algn="ctr">
              <a:spcBef>
                <a:spcPts val="0"/>
              </a:spcBef>
              <a:spcAft>
                <a:spcPts val="0"/>
              </a:spcAft>
              <a:buNone/>
            </a:pPr>
            <a:r>
              <a:rPr lang="en" sz="800"/>
              <a:t>3x3, 6*(4+C)</a:t>
            </a:r>
            <a:endParaRPr sz="800"/>
          </a:p>
        </p:txBody>
      </p:sp>
      <p:sp>
        <p:nvSpPr>
          <p:cNvPr id="1918" name="Google Shape;1918;p114"/>
          <p:cNvSpPr/>
          <p:nvPr/>
        </p:nvSpPr>
        <p:spPr>
          <a:xfrm>
            <a:off x="3915313" y="1754300"/>
            <a:ext cx="318875" cy="1175650"/>
          </a:xfrm>
          <a:custGeom>
            <a:rect b="b" l="l" r="r" t="t"/>
            <a:pathLst>
              <a:path extrusionOk="0" h="47026" w="12755">
                <a:moveTo>
                  <a:pt x="1733" y="47026"/>
                </a:moveTo>
                <a:cubicBezTo>
                  <a:pt x="1549" y="41638"/>
                  <a:pt x="-1206" y="22534"/>
                  <a:pt x="631" y="14696"/>
                </a:cubicBezTo>
                <a:cubicBezTo>
                  <a:pt x="2468" y="6858"/>
                  <a:pt x="10734" y="2449"/>
                  <a:pt x="12755" y="0"/>
                </a:cubicBezTo>
              </a:path>
            </a:pathLst>
          </a:custGeom>
          <a:noFill/>
          <a:ln cap="flat" cmpd="sng" w="9525">
            <a:solidFill>
              <a:schemeClr val="dk2"/>
            </a:solidFill>
            <a:prstDash val="solid"/>
            <a:round/>
            <a:headEnd len="med" w="med" type="none"/>
            <a:tailEnd len="med" w="med" type="none"/>
          </a:ln>
        </p:spPr>
      </p:sp>
      <p:cxnSp>
        <p:nvCxnSpPr>
          <p:cNvPr id="1919" name="Google Shape;1919;p114"/>
          <p:cNvCxnSpPr/>
          <p:nvPr/>
        </p:nvCxnSpPr>
        <p:spPr>
          <a:xfrm flipH="1" rot="10800000">
            <a:off x="5137850" y="1745100"/>
            <a:ext cx="1824300" cy="10200"/>
          </a:xfrm>
          <a:prstGeom prst="straightConnector1">
            <a:avLst/>
          </a:prstGeom>
          <a:noFill/>
          <a:ln cap="flat" cmpd="sng" w="9525">
            <a:solidFill>
              <a:schemeClr val="dk2"/>
            </a:solidFill>
            <a:prstDash val="solid"/>
            <a:round/>
            <a:headEnd len="med" w="med" type="none"/>
            <a:tailEnd len="med" w="med" type="triangle"/>
          </a:ln>
        </p:spPr>
      </p:cxnSp>
      <p:sp>
        <p:nvSpPr>
          <p:cNvPr id="1920" name="Google Shape;1920;p114"/>
          <p:cNvSpPr txBox="1"/>
          <p:nvPr/>
        </p:nvSpPr>
        <p:spPr>
          <a:xfrm>
            <a:off x="7081425" y="1623500"/>
            <a:ext cx="11934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latin typeface="Calibri"/>
                <a:ea typeface="Calibri"/>
                <a:cs typeface="Calibri"/>
                <a:sym typeface="Calibri"/>
              </a:rPr>
              <a:t>19</a:t>
            </a:r>
            <a:r>
              <a:rPr b="1" lang="en" sz="700">
                <a:latin typeface="Calibri"/>
                <a:ea typeface="Calibri"/>
                <a:cs typeface="Calibri"/>
                <a:sym typeface="Calibri"/>
              </a:rPr>
              <a:t>  x 19  x 6 x (4+C)</a:t>
            </a:r>
            <a:endParaRPr b="1" sz="700">
              <a:latin typeface="Calibri"/>
              <a:ea typeface="Calibri"/>
              <a:cs typeface="Calibri"/>
              <a:sym typeface="Calibri"/>
            </a:endParaRPr>
          </a:p>
        </p:txBody>
      </p:sp>
      <p:sp>
        <p:nvSpPr>
          <p:cNvPr id="1921" name="Google Shape;1921;p114"/>
          <p:cNvSpPr/>
          <p:nvPr/>
        </p:nvSpPr>
        <p:spPr>
          <a:xfrm>
            <a:off x="4769750" y="1971750"/>
            <a:ext cx="901500" cy="32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Conv2D</a:t>
            </a:r>
            <a:endParaRPr sz="800"/>
          </a:p>
          <a:p>
            <a:pPr indent="0" lvl="0" marL="0" rtl="0" algn="ctr">
              <a:spcBef>
                <a:spcPts val="0"/>
              </a:spcBef>
              <a:spcAft>
                <a:spcPts val="0"/>
              </a:spcAft>
              <a:buNone/>
            </a:pPr>
            <a:r>
              <a:rPr lang="en" sz="800"/>
              <a:t>3x3, 6*(4+C)</a:t>
            </a:r>
            <a:endParaRPr sz="800"/>
          </a:p>
        </p:txBody>
      </p:sp>
      <p:cxnSp>
        <p:nvCxnSpPr>
          <p:cNvPr id="1922" name="Google Shape;1922;p114"/>
          <p:cNvCxnSpPr>
            <a:stCxn id="1921" idx="3"/>
          </p:cNvCxnSpPr>
          <p:nvPr/>
        </p:nvCxnSpPr>
        <p:spPr>
          <a:xfrm flipH="1" rot="10800000">
            <a:off x="5671250" y="2126100"/>
            <a:ext cx="1290900" cy="10200"/>
          </a:xfrm>
          <a:prstGeom prst="straightConnector1">
            <a:avLst/>
          </a:prstGeom>
          <a:noFill/>
          <a:ln cap="flat" cmpd="sng" w="9525">
            <a:solidFill>
              <a:schemeClr val="dk2"/>
            </a:solidFill>
            <a:prstDash val="solid"/>
            <a:round/>
            <a:headEnd len="med" w="med" type="none"/>
            <a:tailEnd len="med" w="med" type="triangle"/>
          </a:ln>
        </p:spPr>
      </p:cxnSp>
      <p:sp>
        <p:nvSpPr>
          <p:cNvPr id="1923" name="Google Shape;1923;p114"/>
          <p:cNvSpPr txBox="1"/>
          <p:nvPr/>
        </p:nvSpPr>
        <p:spPr>
          <a:xfrm>
            <a:off x="7081425" y="2004500"/>
            <a:ext cx="11934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latin typeface="Calibri"/>
                <a:ea typeface="Calibri"/>
                <a:cs typeface="Calibri"/>
                <a:sym typeface="Calibri"/>
              </a:rPr>
              <a:t>10  x 10  x 6 x (4+C)</a:t>
            </a:r>
            <a:endParaRPr b="1" sz="700">
              <a:latin typeface="Calibri"/>
              <a:ea typeface="Calibri"/>
              <a:cs typeface="Calibri"/>
              <a:sym typeface="Calibri"/>
            </a:endParaRPr>
          </a:p>
        </p:txBody>
      </p:sp>
      <p:sp>
        <p:nvSpPr>
          <p:cNvPr id="1924" name="Google Shape;1924;p114"/>
          <p:cNvSpPr/>
          <p:nvPr/>
        </p:nvSpPr>
        <p:spPr>
          <a:xfrm>
            <a:off x="4395485" y="2125425"/>
            <a:ext cx="374900" cy="1057975"/>
          </a:xfrm>
          <a:custGeom>
            <a:rect b="b" l="l" r="r" t="t"/>
            <a:pathLst>
              <a:path extrusionOk="0" h="42319" w="14996">
                <a:moveTo>
                  <a:pt x="2905" y="42319"/>
                </a:moveTo>
                <a:cubicBezTo>
                  <a:pt x="2527" y="36462"/>
                  <a:pt x="-1377" y="14232"/>
                  <a:pt x="638" y="7179"/>
                </a:cubicBezTo>
                <a:cubicBezTo>
                  <a:pt x="2653" y="126"/>
                  <a:pt x="12603" y="1197"/>
                  <a:pt x="14996" y="0"/>
                </a:cubicBezTo>
              </a:path>
            </a:pathLst>
          </a:custGeom>
          <a:noFill/>
          <a:ln cap="flat" cmpd="sng" w="9525">
            <a:solidFill>
              <a:schemeClr val="dk2"/>
            </a:solidFill>
            <a:prstDash val="solid"/>
            <a:round/>
            <a:headEnd len="med" w="med" type="none"/>
            <a:tailEnd len="med" w="med" type="none"/>
          </a:ln>
        </p:spPr>
      </p:sp>
      <p:sp>
        <p:nvSpPr>
          <p:cNvPr id="1925" name="Google Shape;1925;p114"/>
          <p:cNvSpPr/>
          <p:nvPr/>
        </p:nvSpPr>
        <p:spPr>
          <a:xfrm>
            <a:off x="5303150" y="2352750"/>
            <a:ext cx="901500" cy="32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Conv2D</a:t>
            </a:r>
            <a:endParaRPr sz="800"/>
          </a:p>
          <a:p>
            <a:pPr indent="0" lvl="0" marL="0" rtl="0" algn="ctr">
              <a:spcBef>
                <a:spcPts val="0"/>
              </a:spcBef>
              <a:spcAft>
                <a:spcPts val="0"/>
              </a:spcAft>
              <a:buNone/>
            </a:pPr>
            <a:r>
              <a:rPr lang="en" sz="800"/>
              <a:t>3x3, 6*(4+C)</a:t>
            </a:r>
            <a:endParaRPr sz="800"/>
          </a:p>
        </p:txBody>
      </p:sp>
      <p:cxnSp>
        <p:nvCxnSpPr>
          <p:cNvPr id="1926" name="Google Shape;1926;p114"/>
          <p:cNvCxnSpPr>
            <a:stCxn id="1925" idx="3"/>
          </p:cNvCxnSpPr>
          <p:nvPr/>
        </p:nvCxnSpPr>
        <p:spPr>
          <a:xfrm flipH="1" rot="10800000">
            <a:off x="6204650" y="2507100"/>
            <a:ext cx="757500" cy="10200"/>
          </a:xfrm>
          <a:prstGeom prst="straightConnector1">
            <a:avLst/>
          </a:prstGeom>
          <a:noFill/>
          <a:ln cap="flat" cmpd="sng" w="9525">
            <a:solidFill>
              <a:schemeClr val="dk2"/>
            </a:solidFill>
            <a:prstDash val="solid"/>
            <a:round/>
            <a:headEnd len="med" w="med" type="none"/>
            <a:tailEnd len="med" w="med" type="triangle"/>
          </a:ln>
        </p:spPr>
      </p:cxnSp>
      <p:sp>
        <p:nvSpPr>
          <p:cNvPr id="1927" name="Google Shape;1927;p114"/>
          <p:cNvSpPr txBox="1"/>
          <p:nvPr/>
        </p:nvSpPr>
        <p:spPr>
          <a:xfrm>
            <a:off x="7081425" y="2385500"/>
            <a:ext cx="11934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latin typeface="Calibri"/>
                <a:ea typeface="Calibri"/>
                <a:cs typeface="Calibri"/>
                <a:sym typeface="Calibri"/>
              </a:rPr>
              <a:t>5</a:t>
            </a:r>
            <a:r>
              <a:rPr b="1" lang="en" sz="700">
                <a:latin typeface="Calibri"/>
                <a:ea typeface="Calibri"/>
                <a:cs typeface="Calibri"/>
                <a:sym typeface="Calibri"/>
              </a:rPr>
              <a:t>  x 5  x 6 x (4+C)</a:t>
            </a:r>
            <a:endParaRPr b="1" sz="700">
              <a:latin typeface="Calibri"/>
              <a:ea typeface="Calibri"/>
              <a:cs typeface="Calibri"/>
              <a:sym typeface="Calibri"/>
            </a:endParaRPr>
          </a:p>
        </p:txBody>
      </p:sp>
      <p:sp>
        <p:nvSpPr>
          <p:cNvPr id="1928" name="Google Shape;1928;p114"/>
          <p:cNvSpPr/>
          <p:nvPr/>
        </p:nvSpPr>
        <p:spPr>
          <a:xfrm>
            <a:off x="5027396" y="2522150"/>
            <a:ext cx="271975" cy="784050"/>
          </a:xfrm>
          <a:custGeom>
            <a:rect b="b" l="l" r="r" t="t"/>
            <a:pathLst>
              <a:path extrusionOk="0" h="31362" w="10879">
                <a:moveTo>
                  <a:pt x="3699" y="31362"/>
                </a:moveTo>
                <a:cubicBezTo>
                  <a:pt x="3132" y="27332"/>
                  <a:pt x="-898" y="12406"/>
                  <a:pt x="299" y="7179"/>
                </a:cubicBezTo>
                <a:cubicBezTo>
                  <a:pt x="1496" y="1952"/>
                  <a:pt x="9116" y="1197"/>
                  <a:pt x="10879" y="0"/>
                </a:cubicBezTo>
              </a:path>
            </a:pathLst>
          </a:custGeom>
          <a:noFill/>
          <a:ln cap="flat" cmpd="sng" w="9525">
            <a:solidFill>
              <a:schemeClr val="dk2"/>
            </a:solidFill>
            <a:prstDash val="solid"/>
            <a:round/>
            <a:headEnd len="med" w="med" type="none"/>
            <a:tailEnd len="med" w="med" type="none"/>
          </a:ln>
        </p:spPr>
      </p:sp>
      <p:sp>
        <p:nvSpPr>
          <p:cNvPr id="1929" name="Google Shape;1929;p114"/>
          <p:cNvSpPr/>
          <p:nvPr/>
        </p:nvSpPr>
        <p:spPr>
          <a:xfrm>
            <a:off x="5760350" y="2733750"/>
            <a:ext cx="901500" cy="32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Conv2D</a:t>
            </a:r>
            <a:endParaRPr sz="800"/>
          </a:p>
          <a:p>
            <a:pPr indent="0" lvl="0" marL="0" rtl="0" algn="ctr">
              <a:spcBef>
                <a:spcPts val="0"/>
              </a:spcBef>
              <a:spcAft>
                <a:spcPts val="0"/>
              </a:spcAft>
              <a:buNone/>
            </a:pPr>
            <a:r>
              <a:rPr lang="en" sz="800"/>
              <a:t>3x3, 6*(4+C)</a:t>
            </a:r>
            <a:endParaRPr sz="800"/>
          </a:p>
        </p:txBody>
      </p:sp>
      <p:cxnSp>
        <p:nvCxnSpPr>
          <p:cNvPr id="1930" name="Google Shape;1930;p114"/>
          <p:cNvCxnSpPr>
            <a:stCxn id="1929" idx="3"/>
          </p:cNvCxnSpPr>
          <p:nvPr/>
        </p:nvCxnSpPr>
        <p:spPr>
          <a:xfrm flipH="1" rot="10800000">
            <a:off x="6661850" y="2888100"/>
            <a:ext cx="300300" cy="10200"/>
          </a:xfrm>
          <a:prstGeom prst="straightConnector1">
            <a:avLst/>
          </a:prstGeom>
          <a:noFill/>
          <a:ln cap="flat" cmpd="sng" w="9525">
            <a:solidFill>
              <a:schemeClr val="dk2"/>
            </a:solidFill>
            <a:prstDash val="solid"/>
            <a:round/>
            <a:headEnd len="med" w="med" type="none"/>
            <a:tailEnd len="med" w="med" type="triangle"/>
          </a:ln>
        </p:spPr>
      </p:cxnSp>
      <p:sp>
        <p:nvSpPr>
          <p:cNvPr id="1931" name="Google Shape;1931;p114"/>
          <p:cNvSpPr txBox="1"/>
          <p:nvPr/>
        </p:nvSpPr>
        <p:spPr>
          <a:xfrm>
            <a:off x="7081425" y="2766500"/>
            <a:ext cx="11934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latin typeface="Calibri"/>
                <a:ea typeface="Calibri"/>
                <a:cs typeface="Calibri"/>
                <a:sym typeface="Calibri"/>
              </a:rPr>
              <a:t>3</a:t>
            </a:r>
            <a:r>
              <a:rPr b="1" lang="en" sz="700">
                <a:latin typeface="Calibri"/>
                <a:ea typeface="Calibri"/>
                <a:cs typeface="Calibri"/>
                <a:sym typeface="Calibri"/>
              </a:rPr>
              <a:t>  x 3  x 4 x (4+C)</a:t>
            </a:r>
            <a:endParaRPr b="1" sz="700">
              <a:latin typeface="Calibri"/>
              <a:ea typeface="Calibri"/>
              <a:cs typeface="Calibri"/>
              <a:sym typeface="Calibri"/>
            </a:endParaRPr>
          </a:p>
        </p:txBody>
      </p:sp>
      <p:sp>
        <p:nvSpPr>
          <p:cNvPr id="1932" name="Google Shape;1932;p114"/>
          <p:cNvSpPr/>
          <p:nvPr/>
        </p:nvSpPr>
        <p:spPr>
          <a:xfrm>
            <a:off x="5580782" y="2900000"/>
            <a:ext cx="181450" cy="425100"/>
          </a:xfrm>
          <a:custGeom>
            <a:rect b="b" l="l" r="r" t="t"/>
            <a:pathLst>
              <a:path extrusionOk="0" h="17004" w="7258">
                <a:moveTo>
                  <a:pt x="5369" y="17004"/>
                </a:moveTo>
                <a:cubicBezTo>
                  <a:pt x="4487" y="15115"/>
                  <a:pt x="-236" y="8502"/>
                  <a:pt x="79" y="5668"/>
                </a:cubicBezTo>
                <a:cubicBezTo>
                  <a:pt x="394" y="2834"/>
                  <a:pt x="6062" y="945"/>
                  <a:pt x="7258" y="0"/>
                </a:cubicBezTo>
              </a:path>
            </a:pathLst>
          </a:custGeom>
          <a:noFill/>
          <a:ln cap="flat" cmpd="sng" w="9525">
            <a:solidFill>
              <a:schemeClr val="dk2"/>
            </a:solidFill>
            <a:prstDash val="solid"/>
            <a:round/>
            <a:headEnd len="med" w="med" type="none"/>
            <a:tailEnd len="med" w="med" type="none"/>
          </a:ln>
        </p:spPr>
      </p:sp>
      <p:cxnSp>
        <p:nvCxnSpPr>
          <p:cNvPr id="1933" name="Google Shape;1933;p114"/>
          <p:cNvCxnSpPr/>
          <p:nvPr/>
        </p:nvCxnSpPr>
        <p:spPr>
          <a:xfrm flipH="1" rot="10800000">
            <a:off x="7081425" y="3269150"/>
            <a:ext cx="261600" cy="9900"/>
          </a:xfrm>
          <a:prstGeom prst="straightConnector1">
            <a:avLst/>
          </a:prstGeom>
          <a:noFill/>
          <a:ln cap="flat" cmpd="sng" w="9525">
            <a:solidFill>
              <a:schemeClr val="dk2"/>
            </a:solidFill>
            <a:prstDash val="solid"/>
            <a:round/>
            <a:headEnd len="med" w="med" type="none"/>
            <a:tailEnd len="med" w="med" type="triangle"/>
          </a:ln>
        </p:spPr>
      </p:cxnSp>
      <p:sp>
        <p:nvSpPr>
          <p:cNvPr id="1934" name="Google Shape;1934;p114"/>
          <p:cNvSpPr/>
          <p:nvPr/>
        </p:nvSpPr>
        <p:spPr>
          <a:xfrm>
            <a:off x="6293750" y="3114750"/>
            <a:ext cx="901500" cy="329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Conv2D</a:t>
            </a:r>
            <a:endParaRPr sz="800"/>
          </a:p>
          <a:p>
            <a:pPr indent="0" lvl="0" marL="0" rtl="0" algn="ctr">
              <a:spcBef>
                <a:spcPts val="0"/>
              </a:spcBef>
              <a:spcAft>
                <a:spcPts val="0"/>
              </a:spcAft>
              <a:buNone/>
            </a:pPr>
            <a:r>
              <a:rPr lang="en" sz="800"/>
              <a:t>3x3, 6*(4+C)</a:t>
            </a:r>
            <a:endParaRPr sz="800"/>
          </a:p>
        </p:txBody>
      </p:sp>
      <p:sp>
        <p:nvSpPr>
          <p:cNvPr id="1935" name="Google Shape;1935;p114"/>
          <p:cNvSpPr/>
          <p:nvPr/>
        </p:nvSpPr>
        <p:spPr>
          <a:xfrm>
            <a:off x="6153367" y="3249525"/>
            <a:ext cx="147300" cy="198375"/>
          </a:xfrm>
          <a:custGeom>
            <a:rect b="b" l="l" r="r" t="t"/>
            <a:pathLst>
              <a:path extrusionOk="0" h="7935" w="5892">
                <a:moveTo>
                  <a:pt x="1358" y="7935"/>
                </a:moveTo>
                <a:cubicBezTo>
                  <a:pt x="1169" y="7116"/>
                  <a:pt x="-532" y="4346"/>
                  <a:pt x="224" y="3023"/>
                </a:cubicBezTo>
                <a:cubicBezTo>
                  <a:pt x="980" y="1701"/>
                  <a:pt x="4947" y="504"/>
                  <a:pt x="5892" y="0"/>
                </a:cubicBezTo>
              </a:path>
            </a:pathLst>
          </a:custGeom>
          <a:noFill/>
          <a:ln cap="flat" cmpd="sng" w="9525">
            <a:solidFill>
              <a:schemeClr val="dk2"/>
            </a:solidFill>
            <a:prstDash val="solid"/>
            <a:round/>
            <a:headEnd len="med" w="med" type="none"/>
            <a:tailEnd len="med" w="med" type="none"/>
          </a:ln>
        </p:spPr>
      </p:sp>
      <p:sp>
        <p:nvSpPr>
          <p:cNvPr id="1936" name="Google Shape;1936;p114"/>
          <p:cNvSpPr txBox="1"/>
          <p:nvPr/>
        </p:nvSpPr>
        <p:spPr>
          <a:xfrm>
            <a:off x="7081425" y="3142550"/>
            <a:ext cx="11934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latin typeface="Calibri"/>
                <a:ea typeface="Calibri"/>
                <a:cs typeface="Calibri"/>
                <a:sym typeface="Calibri"/>
              </a:rPr>
              <a:t>1</a:t>
            </a:r>
            <a:r>
              <a:rPr b="1" lang="en" sz="700">
                <a:latin typeface="Calibri"/>
                <a:ea typeface="Calibri"/>
                <a:cs typeface="Calibri"/>
                <a:sym typeface="Calibri"/>
              </a:rPr>
              <a:t>  x 1  x 4 x (4+C)</a:t>
            </a:r>
            <a:endParaRPr b="1" sz="700">
              <a:latin typeface="Calibri"/>
              <a:ea typeface="Calibri"/>
              <a:cs typeface="Calibri"/>
              <a:sym typeface="Calibri"/>
            </a:endParaRPr>
          </a:p>
        </p:txBody>
      </p:sp>
      <p:sp>
        <p:nvSpPr>
          <p:cNvPr id="1937" name="Google Shape;1937;p114"/>
          <p:cNvSpPr txBox="1"/>
          <p:nvPr/>
        </p:nvSpPr>
        <p:spPr>
          <a:xfrm>
            <a:off x="6885050" y="3726300"/>
            <a:ext cx="1692900" cy="70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6AA84F"/>
                </a:solidFill>
                <a:latin typeface="Calibri"/>
                <a:ea typeface="Calibri"/>
                <a:cs typeface="Calibri"/>
                <a:sym typeface="Calibri"/>
              </a:rPr>
              <a:t>… the output that we needed.</a:t>
            </a:r>
            <a:endParaRPr>
              <a:solidFill>
                <a:srgbClr val="6AA84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3"/>
                                        </p:tgtEl>
                                        <p:attrNameLst>
                                          <p:attrName>style.visibility</p:attrName>
                                        </p:attrNameLst>
                                      </p:cBhvr>
                                      <p:to>
                                        <p:strVal val="visible"/>
                                      </p:to>
                                    </p:set>
                                    <p:animEffect filter="fade" transition="in">
                                      <p:cBhvr>
                                        <p:cTn dur="1000"/>
                                        <p:tgtEl>
                                          <p:spTgt spid="1913"/>
                                        </p:tgtEl>
                                      </p:cBhvr>
                                    </p:animEffect>
                                  </p:childTnLst>
                                </p:cTn>
                              </p:par>
                              <p:par>
                                <p:cTn fill="hold" nodeType="withEffect" presetClass="entr" presetID="10" presetSubtype="0">
                                  <p:stCondLst>
                                    <p:cond delay="0"/>
                                  </p:stCondLst>
                                  <p:childTnLst>
                                    <p:set>
                                      <p:cBhvr>
                                        <p:cTn dur="1" fill="hold">
                                          <p:stCondLst>
                                            <p:cond delay="0"/>
                                          </p:stCondLst>
                                        </p:cTn>
                                        <p:tgtEl>
                                          <p:spTgt spid="1914"/>
                                        </p:tgtEl>
                                        <p:attrNameLst>
                                          <p:attrName>style.visibility</p:attrName>
                                        </p:attrNameLst>
                                      </p:cBhvr>
                                      <p:to>
                                        <p:strVal val="visible"/>
                                      </p:to>
                                    </p:set>
                                    <p:animEffect filter="fade" transition="in">
                                      <p:cBhvr>
                                        <p:cTn dur="1000"/>
                                        <p:tgtEl>
                                          <p:spTgt spid="1914"/>
                                        </p:tgtEl>
                                      </p:cBhvr>
                                    </p:animEffect>
                                  </p:childTnLst>
                                </p:cTn>
                              </p:par>
                              <p:par>
                                <p:cTn fill="hold" nodeType="withEffect" presetClass="entr" presetID="10" presetSubtype="0">
                                  <p:stCondLst>
                                    <p:cond delay="0"/>
                                  </p:stCondLst>
                                  <p:childTnLst>
                                    <p:set>
                                      <p:cBhvr>
                                        <p:cTn dur="1" fill="hold">
                                          <p:stCondLst>
                                            <p:cond delay="0"/>
                                          </p:stCondLst>
                                        </p:cTn>
                                        <p:tgtEl>
                                          <p:spTgt spid="1916"/>
                                        </p:tgtEl>
                                        <p:attrNameLst>
                                          <p:attrName>style.visibility</p:attrName>
                                        </p:attrNameLst>
                                      </p:cBhvr>
                                      <p:to>
                                        <p:strVal val="visible"/>
                                      </p:to>
                                    </p:set>
                                    <p:animEffect filter="fade" transition="in">
                                      <p:cBhvr>
                                        <p:cTn dur="1000"/>
                                        <p:tgtEl>
                                          <p:spTgt spid="1916"/>
                                        </p:tgtEl>
                                      </p:cBhvr>
                                    </p:animEffect>
                                  </p:childTnLst>
                                </p:cTn>
                              </p:par>
                              <p:par>
                                <p:cTn fill="hold" nodeType="withEffect" presetClass="entr" presetID="10" presetSubtype="0">
                                  <p:stCondLst>
                                    <p:cond delay="0"/>
                                  </p:stCondLst>
                                  <p:childTnLst>
                                    <p:set>
                                      <p:cBhvr>
                                        <p:cTn dur="1" fill="hold">
                                          <p:stCondLst>
                                            <p:cond delay="0"/>
                                          </p:stCondLst>
                                        </p:cTn>
                                        <p:tgtEl>
                                          <p:spTgt spid="1915"/>
                                        </p:tgtEl>
                                        <p:attrNameLst>
                                          <p:attrName>style.visibility</p:attrName>
                                        </p:attrNameLst>
                                      </p:cBhvr>
                                      <p:to>
                                        <p:strVal val="visible"/>
                                      </p:to>
                                    </p:set>
                                    <p:animEffect filter="fade" transition="in">
                                      <p:cBhvr>
                                        <p:cTn dur="1000"/>
                                        <p:tgtEl>
                                          <p:spTgt spid="19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7"/>
                                        </p:tgtEl>
                                        <p:attrNameLst>
                                          <p:attrName>style.visibility</p:attrName>
                                        </p:attrNameLst>
                                      </p:cBhvr>
                                      <p:to>
                                        <p:strVal val="visible"/>
                                      </p:to>
                                    </p:set>
                                    <p:animEffect filter="fade" transition="in">
                                      <p:cBhvr>
                                        <p:cTn dur="1000"/>
                                        <p:tgtEl>
                                          <p:spTgt spid="1917"/>
                                        </p:tgtEl>
                                      </p:cBhvr>
                                    </p:animEffect>
                                  </p:childTnLst>
                                </p:cTn>
                              </p:par>
                              <p:par>
                                <p:cTn fill="hold" nodeType="withEffect" presetClass="entr" presetID="10" presetSubtype="0">
                                  <p:stCondLst>
                                    <p:cond delay="0"/>
                                  </p:stCondLst>
                                  <p:childTnLst>
                                    <p:set>
                                      <p:cBhvr>
                                        <p:cTn dur="1" fill="hold">
                                          <p:stCondLst>
                                            <p:cond delay="0"/>
                                          </p:stCondLst>
                                        </p:cTn>
                                        <p:tgtEl>
                                          <p:spTgt spid="1918"/>
                                        </p:tgtEl>
                                        <p:attrNameLst>
                                          <p:attrName>style.visibility</p:attrName>
                                        </p:attrNameLst>
                                      </p:cBhvr>
                                      <p:to>
                                        <p:strVal val="visible"/>
                                      </p:to>
                                    </p:set>
                                    <p:animEffect filter="fade" transition="in">
                                      <p:cBhvr>
                                        <p:cTn dur="1000"/>
                                        <p:tgtEl>
                                          <p:spTgt spid="1918"/>
                                        </p:tgtEl>
                                      </p:cBhvr>
                                    </p:animEffect>
                                  </p:childTnLst>
                                </p:cTn>
                              </p:par>
                              <p:par>
                                <p:cTn fill="hold" nodeType="withEffect" presetClass="entr" presetID="10" presetSubtype="0">
                                  <p:stCondLst>
                                    <p:cond delay="0"/>
                                  </p:stCondLst>
                                  <p:childTnLst>
                                    <p:set>
                                      <p:cBhvr>
                                        <p:cTn dur="1" fill="hold">
                                          <p:stCondLst>
                                            <p:cond delay="0"/>
                                          </p:stCondLst>
                                        </p:cTn>
                                        <p:tgtEl>
                                          <p:spTgt spid="1919"/>
                                        </p:tgtEl>
                                        <p:attrNameLst>
                                          <p:attrName>style.visibility</p:attrName>
                                        </p:attrNameLst>
                                      </p:cBhvr>
                                      <p:to>
                                        <p:strVal val="visible"/>
                                      </p:to>
                                    </p:set>
                                    <p:animEffect filter="fade" transition="in">
                                      <p:cBhvr>
                                        <p:cTn dur="1000"/>
                                        <p:tgtEl>
                                          <p:spTgt spid="1919"/>
                                        </p:tgtEl>
                                      </p:cBhvr>
                                    </p:animEffect>
                                  </p:childTnLst>
                                </p:cTn>
                              </p:par>
                              <p:par>
                                <p:cTn fill="hold" nodeType="withEffect" presetClass="entr" presetID="10" presetSubtype="0">
                                  <p:stCondLst>
                                    <p:cond delay="0"/>
                                  </p:stCondLst>
                                  <p:childTnLst>
                                    <p:set>
                                      <p:cBhvr>
                                        <p:cTn dur="1" fill="hold">
                                          <p:stCondLst>
                                            <p:cond delay="0"/>
                                          </p:stCondLst>
                                        </p:cTn>
                                        <p:tgtEl>
                                          <p:spTgt spid="1920"/>
                                        </p:tgtEl>
                                        <p:attrNameLst>
                                          <p:attrName>style.visibility</p:attrName>
                                        </p:attrNameLst>
                                      </p:cBhvr>
                                      <p:to>
                                        <p:strVal val="visible"/>
                                      </p:to>
                                    </p:set>
                                    <p:animEffect filter="fade" transition="in">
                                      <p:cBhvr>
                                        <p:cTn dur="1000"/>
                                        <p:tgtEl>
                                          <p:spTgt spid="19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1"/>
                                        </p:tgtEl>
                                        <p:attrNameLst>
                                          <p:attrName>style.visibility</p:attrName>
                                        </p:attrNameLst>
                                      </p:cBhvr>
                                      <p:to>
                                        <p:strVal val="visible"/>
                                      </p:to>
                                    </p:set>
                                    <p:animEffect filter="fade" transition="in">
                                      <p:cBhvr>
                                        <p:cTn dur="1000"/>
                                        <p:tgtEl>
                                          <p:spTgt spid="1921"/>
                                        </p:tgtEl>
                                      </p:cBhvr>
                                    </p:animEffect>
                                  </p:childTnLst>
                                </p:cTn>
                              </p:par>
                              <p:par>
                                <p:cTn fill="hold" nodeType="withEffect" presetClass="entr" presetID="10" presetSubtype="0">
                                  <p:stCondLst>
                                    <p:cond delay="0"/>
                                  </p:stCondLst>
                                  <p:childTnLst>
                                    <p:set>
                                      <p:cBhvr>
                                        <p:cTn dur="1" fill="hold">
                                          <p:stCondLst>
                                            <p:cond delay="0"/>
                                          </p:stCondLst>
                                        </p:cTn>
                                        <p:tgtEl>
                                          <p:spTgt spid="1922"/>
                                        </p:tgtEl>
                                        <p:attrNameLst>
                                          <p:attrName>style.visibility</p:attrName>
                                        </p:attrNameLst>
                                      </p:cBhvr>
                                      <p:to>
                                        <p:strVal val="visible"/>
                                      </p:to>
                                    </p:set>
                                    <p:animEffect filter="fade" transition="in">
                                      <p:cBhvr>
                                        <p:cTn dur="1000"/>
                                        <p:tgtEl>
                                          <p:spTgt spid="1922"/>
                                        </p:tgtEl>
                                      </p:cBhvr>
                                    </p:animEffect>
                                  </p:childTnLst>
                                </p:cTn>
                              </p:par>
                              <p:par>
                                <p:cTn fill="hold" nodeType="withEffect" presetClass="entr" presetID="10" presetSubtype="0">
                                  <p:stCondLst>
                                    <p:cond delay="0"/>
                                  </p:stCondLst>
                                  <p:childTnLst>
                                    <p:set>
                                      <p:cBhvr>
                                        <p:cTn dur="1" fill="hold">
                                          <p:stCondLst>
                                            <p:cond delay="0"/>
                                          </p:stCondLst>
                                        </p:cTn>
                                        <p:tgtEl>
                                          <p:spTgt spid="1924"/>
                                        </p:tgtEl>
                                        <p:attrNameLst>
                                          <p:attrName>style.visibility</p:attrName>
                                        </p:attrNameLst>
                                      </p:cBhvr>
                                      <p:to>
                                        <p:strVal val="visible"/>
                                      </p:to>
                                    </p:set>
                                    <p:animEffect filter="fade" transition="in">
                                      <p:cBhvr>
                                        <p:cTn dur="1000"/>
                                        <p:tgtEl>
                                          <p:spTgt spid="1924"/>
                                        </p:tgtEl>
                                      </p:cBhvr>
                                    </p:animEffect>
                                  </p:childTnLst>
                                </p:cTn>
                              </p:par>
                              <p:par>
                                <p:cTn fill="hold" nodeType="withEffect" presetClass="entr" presetID="10" presetSubtype="0">
                                  <p:stCondLst>
                                    <p:cond delay="0"/>
                                  </p:stCondLst>
                                  <p:childTnLst>
                                    <p:set>
                                      <p:cBhvr>
                                        <p:cTn dur="1" fill="hold">
                                          <p:stCondLst>
                                            <p:cond delay="0"/>
                                          </p:stCondLst>
                                        </p:cTn>
                                        <p:tgtEl>
                                          <p:spTgt spid="1923"/>
                                        </p:tgtEl>
                                        <p:attrNameLst>
                                          <p:attrName>style.visibility</p:attrName>
                                        </p:attrNameLst>
                                      </p:cBhvr>
                                      <p:to>
                                        <p:strVal val="visible"/>
                                      </p:to>
                                    </p:set>
                                    <p:animEffect filter="fade" transition="in">
                                      <p:cBhvr>
                                        <p:cTn dur="1000"/>
                                        <p:tgtEl>
                                          <p:spTgt spid="19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5"/>
                                        </p:tgtEl>
                                        <p:attrNameLst>
                                          <p:attrName>style.visibility</p:attrName>
                                        </p:attrNameLst>
                                      </p:cBhvr>
                                      <p:to>
                                        <p:strVal val="visible"/>
                                      </p:to>
                                    </p:set>
                                    <p:animEffect filter="fade" transition="in">
                                      <p:cBhvr>
                                        <p:cTn dur="1000"/>
                                        <p:tgtEl>
                                          <p:spTgt spid="1925"/>
                                        </p:tgtEl>
                                      </p:cBhvr>
                                    </p:animEffect>
                                  </p:childTnLst>
                                </p:cTn>
                              </p:par>
                              <p:par>
                                <p:cTn fill="hold" nodeType="withEffect" presetClass="entr" presetID="10" presetSubtype="0">
                                  <p:stCondLst>
                                    <p:cond delay="0"/>
                                  </p:stCondLst>
                                  <p:childTnLst>
                                    <p:set>
                                      <p:cBhvr>
                                        <p:cTn dur="1" fill="hold">
                                          <p:stCondLst>
                                            <p:cond delay="0"/>
                                          </p:stCondLst>
                                        </p:cTn>
                                        <p:tgtEl>
                                          <p:spTgt spid="1926"/>
                                        </p:tgtEl>
                                        <p:attrNameLst>
                                          <p:attrName>style.visibility</p:attrName>
                                        </p:attrNameLst>
                                      </p:cBhvr>
                                      <p:to>
                                        <p:strVal val="visible"/>
                                      </p:to>
                                    </p:set>
                                    <p:animEffect filter="fade" transition="in">
                                      <p:cBhvr>
                                        <p:cTn dur="1000"/>
                                        <p:tgtEl>
                                          <p:spTgt spid="1926"/>
                                        </p:tgtEl>
                                      </p:cBhvr>
                                    </p:animEffect>
                                  </p:childTnLst>
                                </p:cTn>
                              </p:par>
                              <p:par>
                                <p:cTn fill="hold" nodeType="withEffect" presetClass="entr" presetID="10" presetSubtype="0">
                                  <p:stCondLst>
                                    <p:cond delay="0"/>
                                  </p:stCondLst>
                                  <p:childTnLst>
                                    <p:set>
                                      <p:cBhvr>
                                        <p:cTn dur="1" fill="hold">
                                          <p:stCondLst>
                                            <p:cond delay="0"/>
                                          </p:stCondLst>
                                        </p:cTn>
                                        <p:tgtEl>
                                          <p:spTgt spid="1928"/>
                                        </p:tgtEl>
                                        <p:attrNameLst>
                                          <p:attrName>style.visibility</p:attrName>
                                        </p:attrNameLst>
                                      </p:cBhvr>
                                      <p:to>
                                        <p:strVal val="visible"/>
                                      </p:to>
                                    </p:set>
                                    <p:animEffect filter="fade" transition="in">
                                      <p:cBhvr>
                                        <p:cTn dur="1000"/>
                                        <p:tgtEl>
                                          <p:spTgt spid="1928"/>
                                        </p:tgtEl>
                                      </p:cBhvr>
                                    </p:animEffect>
                                  </p:childTnLst>
                                </p:cTn>
                              </p:par>
                              <p:par>
                                <p:cTn fill="hold" nodeType="withEffect" presetClass="entr" presetID="10" presetSubtype="0">
                                  <p:stCondLst>
                                    <p:cond delay="0"/>
                                  </p:stCondLst>
                                  <p:childTnLst>
                                    <p:set>
                                      <p:cBhvr>
                                        <p:cTn dur="1" fill="hold">
                                          <p:stCondLst>
                                            <p:cond delay="0"/>
                                          </p:stCondLst>
                                        </p:cTn>
                                        <p:tgtEl>
                                          <p:spTgt spid="1927"/>
                                        </p:tgtEl>
                                        <p:attrNameLst>
                                          <p:attrName>style.visibility</p:attrName>
                                        </p:attrNameLst>
                                      </p:cBhvr>
                                      <p:to>
                                        <p:strVal val="visible"/>
                                      </p:to>
                                    </p:set>
                                    <p:animEffect filter="fade" transition="in">
                                      <p:cBhvr>
                                        <p:cTn dur="1000"/>
                                        <p:tgtEl>
                                          <p:spTgt spid="1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9"/>
                                        </p:tgtEl>
                                        <p:attrNameLst>
                                          <p:attrName>style.visibility</p:attrName>
                                        </p:attrNameLst>
                                      </p:cBhvr>
                                      <p:to>
                                        <p:strVal val="visible"/>
                                      </p:to>
                                    </p:set>
                                    <p:animEffect filter="fade" transition="in">
                                      <p:cBhvr>
                                        <p:cTn dur="1000"/>
                                        <p:tgtEl>
                                          <p:spTgt spid="1929"/>
                                        </p:tgtEl>
                                      </p:cBhvr>
                                    </p:animEffect>
                                  </p:childTnLst>
                                </p:cTn>
                              </p:par>
                              <p:par>
                                <p:cTn fill="hold" nodeType="withEffect" presetClass="entr" presetID="10" presetSubtype="0">
                                  <p:stCondLst>
                                    <p:cond delay="0"/>
                                  </p:stCondLst>
                                  <p:childTnLst>
                                    <p:set>
                                      <p:cBhvr>
                                        <p:cTn dur="1" fill="hold">
                                          <p:stCondLst>
                                            <p:cond delay="0"/>
                                          </p:stCondLst>
                                        </p:cTn>
                                        <p:tgtEl>
                                          <p:spTgt spid="1930"/>
                                        </p:tgtEl>
                                        <p:attrNameLst>
                                          <p:attrName>style.visibility</p:attrName>
                                        </p:attrNameLst>
                                      </p:cBhvr>
                                      <p:to>
                                        <p:strVal val="visible"/>
                                      </p:to>
                                    </p:set>
                                    <p:animEffect filter="fade" transition="in">
                                      <p:cBhvr>
                                        <p:cTn dur="1000"/>
                                        <p:tgtEl>
                                          <p:spTgt spid="1930"/>
                                        </p:tgtEl>
                                      </p:cBhvr>
                                    </p:animEffect>
                                  </p:childTnLst>
                                </p:cTn>
                              </p:par>
                              <p:par>
                                <p:cTn fill="hold" nodeType="withEffect" presetClass="entr" presetID="10" presetSubtype="0">
                                  <p:stCondLst>
                                    <p:cond delay="0"/>
                                  </p:stCondLst>
                                  <p:childTnLst>
                                    <p:set>
                                      <p:cBhvr>
                                        <p:cTn dur="1" fill="hold">
                                          <p:stCondLst>
                                            <p:cond delay="0"/>
                                          </p:stCondLst>
                                        </p:cTn>
                                        <p:tgtEl>
                                          <p:spTgt spid="1932"/>
                                        </p:tgtEl>
                                        <p:attrNameLst>
                                          <p:attrName>style.visibility</p:attrName>
                                        </p:attrNameLst>
                                      </p:cBhvr>
                                      <p:to>
                                        <p:strVal val="visible"/>
                                      </p:to>
                                    </p:set>
                                    <p:animEffect filter="fade" transition="in">
                                      <p:cBhvr>
                                        <p:cTn dur="1000"/>
                                        <p:tgtEl>
                                          <p:spTgt spid="1932"/>
                                        </p:tgtEl>
                                      </p:cBhvr>
                                    </p:animEffect>
                                  </p:childTnLst>
                                </p:cTn>
                              </p:par>
                              <p:par>
                                <p:cTn fill="hold" nodeType="withEffect" presetClass="entr" presetID="10" presetSubtype="0">
                                  <p:stCondLst>
                                    <p:cond delay="0"/>
                                  </p:stCondLst>
                                  <p:childTnLst>
                                    <p:set>
                                      <p:cBhvr>
                                        <p:cTn dur="1" fill="hold">
                                          <p:stCondLst>
                                            <p:cond delay="0"/>
                                          </p:stCondLst>
                                        </p:cTn>
                                        <p:tgtEl>
                                          <p:spTgt spid="1931"/>
                                        </p:tgtEl>
                                        <p:attrNameLst>
                                          <p:attrName>style.visibility</p:attrName>
                                        </p:attrNameLst>
                                      </p:cBhvr>
                                      <p:to>
                                        <p:strVal val="visible"/>
                                      </p:to>
                                    </p:set>
                                    <p:animEffect filter="fade" transition="in">
                                      <p:cBhvr>
                                        <p:cTn dur="1000"/>
                                        <p:tgtEl>
                                          <p:spTgt spid="19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4"/>
                                        </p:tgtEl>
                                        <p:attrNameLst>
                                          <p:attrName>style.visibility</p:attrName>
                                        </p:attrNameLst>
                                      </p:cBhvr>
                                      <p:to>
                                        <p:strVal val="visible"/>
                                      </p:to>
                                    </p:set>
                                    <p:animEffect filter="fade" transition="in">
                                      <p:cBhvr>
                                        <p:cTn dur="1000"/>
                                        <p:tgtEl>
                                          <p:spTgt spid="1934"/>
                                        </p:tgtEl>
                                      </p:cBhvr>
                                    </p:animEffect>
                                  </p:childTnLst>
                                </p:cTn>
                              </p:par>
                              <p:par>
                                <p:cTn fill="hold" nodeType="withEffect" presetClass="entr" presetID="10" presetSubtype="0">
                                  <p:stCondLst>
                                    <p:cond delay="0"/>
                                  </p:stCondLst>
                                  <p:childTnLst>
                                    <p:set>
                                      <p:cBhvr>
                                        <p:cTn dur="1" fill="hold">
                                          <p:stCondLst>
                                            <p:cond delay="0"/>
                                          </p:stCondLst>
                                        </p:cTn>
                                        <p:tgtEl>
                                          <p:spTgt spid="1935"/>
                                        </p:tgtEl>
                                        <p:attrNameLst>
                                          <p:attrName>style.visibility</p:attrName>
                                        </p:attrNameLst>
                                      </p:cBhvr>
                                      <p:to>
                                        <p:strVal val="visible"/>
                                      </p:to>
                                    </p:set>
                                    <p:animEffect filter="fade" transition="in">
                                      <p:cBhvr>
                                        <p:cTn dur="1000"/>
                                        <p:tgtEl>
                                          <p:spTgt spid="1935"/>
                                        </p:tgtEl>
                                      </p:cBhvr>
                                    </p:animEffect>
                                  </p:childTnLst>
                                </p:cTn>
                              </p:par>
                              <p:par>
                                <p:cTn fill="hold" nodeType="withEffect" presetClass="entr" presetID="10" presetSubtype="0">
                                  <p:stCondLst>
                                    <p:cond delay="0"/>
                                  </p:stCondLst>
                                  <p:childTnLst>
                                    <p:set>
                                      <p:cBhvr>
                                        <p:cTn dur="1" fill="hold">
                                          <p:stCondLst>
                                            <p:cond delay="0"/>
                                          </p:stCondLst>
                                        </p:cTn>
                                        <p:tgtEl>
                                          <p:spTgt spid="1933"/>
                                        </p:tgtEl>
                                        <p:attrNameLst>
                                          <p:attrName>style.visibility</p:attrName>
                                        </p:attrNameLst>
                                      </p:cBhvr>
                                      <p:to>
                                        <p:strVal val="visible"/>
                                      </p:to>
                                    </p:set>
                                    <p:animEffect filter="fade" transition="in">
                                      <p:cBhvr>
                                        <p:cTn dur="1000"/>
                                        <p:tgtEl>
                                          <p:spTgt spid="1933"/>
                                        </p:tgtEl>
                                      </p:cBhvr>
                                    </p:animEffect>
                                  </p:childTnLst>
                                </p:cTn>
                              </p:par>
                              <p:par>
                                <p:cTn fill="hold" nodeType="withEffect" presetClass="entr" presetID="10" presetSubtype="0">
                                  <p:stCondLst>
                                    <p:cond delay="0"/>
                                  </p:stCondLst>
                                  <p:childTnLst>
                                    <p:set>
                                      <p:cBhvr>
                                        <p:cTn dur="1" fill="hold">
                                          <p:stCondLst>
                                            <p:cond delay="0"/>
                                          </p:stCondLst>
                                        </p:cTn>
                                        <p:tgtEl>
                                          <p:spTgt spid="1936"/>
                                        </p:tgtEl>
                                        <p:attrNameLst>
                                          <p:attrName>style.visibility</p:attrName>
                                        </p:attrNameLst>
                                      </p:cBhvr>
                                      <p:to>
                                        <p:strVal val="visible"/>
                                      </p:to>
                                    </p:set>
                                    <p:animEffect filter="fade" transition="in">
                                      <p:cBhvr>
                                        <p:cTn dur="1000"/>
                                        <p:tgtEl>
                                          <p:spTgt spid="19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7"/>
                                        </p:tgtEl>
                                        <p:attrNameLst>
                                          <p:attrName>style.visibility</p:attrName>
                                        </p:attrNameLst>
                                      </p:cBhvr>
                                      <p:to>
                                        <p:strVal val="visible"/>
                                      </p:to>
                                    </p:set>
                                    <p:animEffect filter="fade" transition="in">
                                      <p:cBhvr>
                                        <p:cTn dur="1000"/>
                                        <p:tgtEl>
                                          <p:spTgt spid="19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115"/>
          <p:cNvSpPr txBox="1"/>
          <p:nvPr/>
        </p:nvSpPr>
        <p:spPr>
          <a:xfrm>
            <a:off x="4192750" y="1701875"/>
            <a:ext cx="35343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434343"/>
                </a:solidFill>
                <a:latin typeface="Calibri"/>
                <a:ea typeface="Calibri"/>
                <a:cs typeface="Calibri"/>
                <a:sym typeface="Calibri"/>
              </a:rPr>
              <a:t>How do we calculate LOSS for Object Detectors?</a:t>
            </a:r>
            <a:endParaRPr sz="1800">
              <a:solidFill>
                <a:srgbClr val="434343"/>
              </a:solidFill>
              <a:latin typeface="Calibri"/>
              <a:ea typeface="Calibri"/>
              <a:cs typeface="Calibri"/>
              <a:sym typeface="Calibri"/>
            </a:endParaRPr>
          </a:p>
        </p:txBody>
      </p:sp>
      <p:pic>
        <p:nvPicPr>
          <p:cNvPr id="1943" name="Google Shape;1943;p115"/>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1944" name="Google Shape;1944;p115"/>
          <p:cNvSpPr txBox="1"/>
          <p:nvPr/>
        </p:nvSpPr>
        <p:spPr>
          <a:xfrm>
            <a:off x="4192750" y="2768675"/>
            <a:ext cx="35343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0000FF"/>
                </a:solidFill>
                <a:latin typeface="Calibri"/>
                <a:ea typeface="Calibri"/>
                <a:cs typeface="Calibri"/>
                <a:sym typeface="Calibri"/>
              </a:rPr>
              <a:t>Calculate loss for each ROI</a:t>
            </a:r>
            <a:r>
              <a:rPr lang="en" sz="1800">
                <a:solidFill>
                  <a:srgbClr val="0000FF"/>
                </a:solidFill>
                <a:latin typeface="Calibri"/>
                <a:ea typeface="Calibri"/>
                <a:cs typeface="Calibri"/>
                <a:sym typeface="Calibri"/>
              </a:rPr>
              <a:t>...</a:t>
            </a:r>
            <a:r>
              <a:rPr lang="en" sz="1800">
                <a:solidFill>
                  <a:srgbClr val="0000FF"/>
                </a:solidFill>
                <a:latin typeface="Calibri"/>
                <a:ea typeface="Calibri"/>
                <a:cs typeface="Calibri"/>
                <a:sym typeface="Calibri"/>
              </a:rPr>
              <a:t> but ...</a:t>
            </a:r>
            <a:endParaRPr sz="18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4"/>
                                        </p:tgtEl>
                                        <p:attrNameLst>
                                          <p:attrName>style.visibility</p:attrName>
                                        </p:attrNameLst>
                                      </p:cBhvr>
                                      <p:to>
                                        <p:strVal val="visible"/>
                                      </p:to>
                                    </p:set>
                                    <p:animEffect filter="fade" transition="in">
                                      <p:cBhvr>
                                        <p:cTn dur="1000"/>
                                        <p:tgtEl>
                                          <p:spTgt spid="19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p116"/>
          <p:cNvSpPr/>
          <p:nvPr/>
        </p:nvSpPr>
        <p:spPr>
          <a:xfrm>
            <a:off x="4935425" y="1660200"/>
            <a:ext cx="3024600" cy="182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16"/>
          <p:cNvSpPr/>
          <p:nvPr/>
        </p:nvSpPr>
        <p:spPr>
          <a:xfrm>
            <a:off x="1430225" y="1660200"/>
            <a:ext cx="3024600" cy="182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16"/>
          <p:cNvSpPr txBox="1"/>
          <p:nvPr/>
        </p:nvSpPr>
        <p:spPr>
          <a:xfrm>
            <a:off x="921500" y="1701850"/>
            <a:ext cx="3958800" cy="6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Classification Loss</a:t>
            </a:r>
            <a:endParaRPr b="1" sz="1000"/>
          </a:p>
        </p:txBody>
      </p:sp>
      <p:sp>
        <p:nvSpPr>
          <p:cNvPr id="1952" name="Google Shape;1952;p116"/>
          <p:cNvSpPr txBox="1"/>
          <p:nvPr/>
        </p:nvSpPr>
        <p:spPr>
          <a:xfrm>
            <a:off x="1596425" y="2455025"/>
            <a:ext cx="2692200" cy="89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Roboto"/>
                <a:ea typeface="Roboto"/>
                <a:cs typeface="Roboto"/>
                <a:sym typeface="Roboto"/>
              </a:rPr>
              <a:t>Background class RoIs are under-sampled as there are </a:t>
            </a:r>
            <a:r>
              <a:rPr b="1" lang="en">
                <a:solidFill>
                  <a:schemeClr val="dk1"/>
                </a:solidFill>
                <a:latin typeface="Roboto"/>
                <a:ea typeface="Roboto"/>
                <a:cs typeface="Roboto"/>
                <a:sym typeface="Roboto"/>
              </a:rPr>
              <a:t>too many</a:t>
            </a:r>
            <a:r>
              <a:rPr lang="en">
                <a:solidFill>
                  <a:schemeClr val="dk1"/>
                </a:solidFill>
                <a:latin typeface="Roboto"/>
                <a:ea typeface="Roboto"/>
                <a:cs typeface="Roboto"/>
                <a:sym typeface="Roboto"/>
              </a:rPr>
              <a:t> of them.</a:t>
            </a:r>
            <a:endParaRPr/>
          </a:p>
        </p:txBody>
      </p:sp>
      <p:sp>
        <p:nvSpPr>
          <p:cNvPr id="1953" name="Google Shape;1953;p116"/>
          <p:cNvSpPr txBox="1"/>
          <p:nvPr/>
        </p:nvSpPr>
        <p:spPr>
          <a:xfrm>
            <a:off x="4573800" y="1701850"/>
            <a:ext cx="3958800" cy="6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Regression</a:t>
            </a:r>
            <a:r>
              <a:rPr b="1" lang="en" sz="1800">
                <a:solidFill>
                  <a:schemeClr val="dk1"/>
                </a:solidFill>
                <a:latin typeface="Roboto"/>
                <a:ea typeface="Roboto"/>
                <a:cs typeface="Roboto"/>
                <a:sym typeface="Roboto"/>
              </a:rPr>
              <a:t> Loss</a:t>
            </a:r>
            <a:endParaRPr b="1" sz="1000"/>
          </a:p>
        </p:txBody>
      </p:sp>
      <p:sp>
        <p:nvSpPr>
          <p:cNvPr id="1954" name="Google Shape;1954;p116"/>
          <p:cNvSpPr txBox="1"/>
          <p:nvPr/>
        </p:nvSpPr>
        <p:spPr>
          <a:xfrm>
            <a:off x="5101625" y="2455025"/>
            <a:ext cx="2692200" cy="89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Roboto"/>
                <a:ea typeface="Roboto"/>
                <a:cs typeface="Roboto"/>
                <a:sym typeface="Roboto"/>
              </a:rPr>
              <a:t>Background class RoIs are completely </a:t>
            </a:r>
            <a:r>
              <a:rPr b="1" lang="en">
                <a:solidFill>
                  <a:schemeClr val="dk1"/>
                </a:solidFill>
                <a:latin typeface="Roboto"/>
                <a:ea typeface="Roboto"/>
                <a:cs typeface="Roboto"/>
                <a:sym typeface="Roboto"/>
              </a:rPr>
              <a:t>ignored </a:t>
            </a:r>
            <a:r>
              <a:rPr lang="en">
                <a:solidFill>
                  <a:schemeClr val="dk1"/>
                </a:solidFill>
                <a:latin typeface="Roboto"/>
                <a:ea typeface="Roboto"/>
                <a:cs typeface="Roboto"/>
                <a:sym typeface="Roboto"/>
              </a:rPr>
              <a:t>in loss calculation</a:t>
            </a:r>
            <a:r>
              <a:rPr lang="en">
                <a:solidFill>
                  <a:schemeClr val="dk1"/>
                </a:solidFill>
                <a:latin typeface="Roboto"/>
                <a:ea typeface="Roboto"/>
                <a:cs typeface="Roboto"/>
                <a:sym typeface="Roboto"/>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9"/>
                                        </p:tgtEl>
                                        <p:attrNameLst>
                                          <p:attrName>style.visibility</p:attrName>
                                        </p:attrNameLst>
                                      </p:cBhvr>
                                      <p:to>
                                        <p:strVal val="visible"/>
                                      </p:to>
                                    </p:set>
                                    <p:animEffect filter="fade" transition="in">
                                      <p:cBhvr>
                                        <p:cTn dur="1000"/>
                                        <p:tgtEl>
                                          <p:spTgt spid="1949"/>
                                        </p:tgtEl>
                                      </p:cBhvr>
                                    </p:animEffect>
                                  </p:childTnLst>
                                </p:cTn>
                              </p:par>
                              <p:par>
                                <p:cTn fill="hold" nodeType="withEffect" presetClass="entr" presetID="10" presetSubtype="0">
                                  <p:stCondLst>
                                    <p:cond delay="0"/>
                                  </p:stCondLst>
                                  <p:childTnLst>
                                    <p:set>
                                      <p:cBhvr>
                                        <p:cTn dur="1" fill="hold">
                                          <p:stCondLst>
                                            <p:cond delay="0"/>
                                          </p:stCondLst>
                                        </p:cTn>
                                        <p:tgtEl>
                                          <p:spTgt spid="1953"/>
                                        </p:tgtEl>
                                        <p:attrNameLst>
                                          <p:attrName>style.visibility</p:attrName>
                                        </p:attrNameLst>
                                      </p:cBhvr>
                                      <p:to>
                                        <p:strVal val="visible"/>
                                      </p:to>
                                    </p:set>
                                    <p:animEffect filter="fade" transition="in">
                                      <p:cBhvr>
                                        <p:cTn dur="1000"/>
                                        <p:tgtEl>
                                          <p:spTgt spid="1953"/>
                                        </p:tgtEl>
                                      </p:cBhvr>
                                    </p:animEffect>
                                  </p:childTnLst>
                                </p:cTn>
                              </p:par>
                              <p:par>
                                <p:cTn fill="hold" nodeType="withEffect" presetClass="entr" presetID="10" presetSubtype="0">
                                  <p:stCondLst>
                                    <p:cond delay="0"/>
                                  </p:stCondLst>
                                  <p:childTnLst>
                                    <p:set>
                                      <p:cBhvr>
                                        <p:cTn dur="1" fill="hold">
                                          <p:stCondLst>
                                            <p:cond delay="0"/>
                                          </p:stCondLst>
                                        </p:cTn>
                                        <p:tgtEl>
                                          <p:spTgt spid="1954"/>
                                        </p:tgtEl>
                                        <p:attrNameLst>
                                          <p:attrName>style.visibility</p:attrName>
                                        </p:attrNameLst>
                                      </p:cBhvr>
                                      <p:to>
                                        <p:strVal val="visible"/>
                                      </p:to>
                                    </p:set>
                                    <p:animEffect filter="fade" transition="in">
                                      <p:cBhvr>
                                        <p:cTn dur="1000"/>
                                        <p:tgtEl>
                                          <p:spTgt spid="19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pic>
        <p:nvPicPr>
          <p:cNvPr id="1959" name="Google Shape;1959;p117"/>
          <p:cNvPicPr preferRelativeResize="0"/>
          <p:nvPr/>
        </p:nvPicPr>
        <p:blipFill>
          <a:blip r:embed="rId3">
            <a:alphaModFix/>
          </a:blip>
          <a:stretch>
            <a:fillRect/>
          </a:stretch>
        </p:blipFill>
        <p:spPr>
          <a:xfrm>
            <a:off x="0" y="0"/>
            <a:ext cx="3421851" cy="5143500"/>
          </a:xfrm>
          <a:prstGeom prst="rect">
            <a:avLst/>
          </a:prstGeom>
          <a:noFill/>
          <a:ln>
            <a:noFill/>
          </a:ln>
        </p:spPr>
      </p:pic>
      <p:sp>
        <p:nvSpPr>
          <p:cNvPr id="1960" name="Google Shape;1960;p117"/>
          <p:cNvSpPr txBox="1"/>
          <p:nvPr/>
        </p:nvSpPr>
        <p:spPr>
          <a:xfrm>
            <a:off x="4746675" y="1917875"/>
            <a:ext cx="3008700" cy="1168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rgbClr val="666666"/>
                </a:solidFill>
                <a:latin typeface="Calibri"/>
                <a:ea typeface="Calibri"/>
                <a:cs typeface="Calibri"/>
                <a:sym typeface="Calibri"/>
              </a:rPr>
              <a:t>Model Prediction</a:t>
            </a:r>
            <a:endParaRPr b="1" sz="3000">
              <a:solidFill>
                <a:srgbClr val="666666"/>
              </a:solidFill>
              <a:latin typeface="Calibri"/>
              <a:ea typeface="Calibri"/>
              <a:cs typeface="Calibri"/>
              <a:sym typeface="Calibri"/>
            </a:endParaRPr>
          </a:p>
          <a:p>
            <a:pPr indent="0" lvl="0" marL="0" rtl="0" algn="ctr">
              <a:lnSpc>
                <a:spcPct val="100000"/>
              </a:lnSpc>
              <a:spcBef>
                <a:spcPts val="0"/>
              </a:spcBef>
              <a:spcAft>
                <a:spcPts val="0"/>
              </a:spcAft>
              <a:buNone/>
            </a:pPr>
            <a:r>
              <a:rPr lang="en" sz="1600">
                <a:solidFill>
                  <a:srgbClr val="666666"/>
                </a:solidFill>
                <a:latin typeface="Calibri"/>
                <a:ea typeface="Calibri"/>
                <a:cs typeface="Calibri"/>
                <a:sym typeface="Calibri"/>
              </a:rPr>
              <a:t>For Object Detectors</a:t>
            </a:r>
            <a:endParaRPr sz="1600">
              <a:solidFill>
                <a:srgbClr val="666666"/>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118"/>
          <p:cNvSpPr txBox="1"/>
          <p:nvPr/>
        </p:nvSpPr>
        <p:spPr>
          <a:xfrm>
            <a:off x="4192750" y="1473275"/>
            <a:ext cx="35343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434343"/>
                </a:solidFill>
                <a:latin typeface="Calibri"/>
                <a:ea typeface="Calibri"/>
                <a:cs typeface="Calibri"/>
                <a:sym typeface="Calibri"/>
              </a:rPr>
              <a:t>How many objects will be predicted by our Model?</a:t>
            </a:r>
            <a:endParaRPr sz="1800">
              <a:solidFill>
                <a:srgbClr val="434343"/>
              </a:solidFill>
              <a:latin typeface="Calibri"/>
              <a:ea typeface="Calibri"/>
              <a:cs typeface="Calibri"/>
              <a:sym typeface="Calibri"/>
            </a:endParaRPr>
          </a:p>
        </p:txBody>
      </p:sp>
      <p:pic>
        <p:nvPicPr>
          <p:cNvPr id="1966" name="Google Shape;1966;p118"/>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1967" name="Google Shape;1967;p118"/>
          <p:cNvSpPr txBox="1"/>
          <p:nvPr/>
        </p:nvSpPr>
        <p:spPr>
          <a:xfrm>
            <a:off x="4192750" y="2540075"/>
            <a:ext cx="35343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0000FF"/>
                </a:solidFill>
                <a:latin typeface="Calibri"/>
                <a:ea typeface="Calibri"/>
                <a:cs typeface="Calibri"/>
                <a:sym typeface="Calibri"/>
              </a:rPr>
              <a:t>As many as number of RoIs </a:t>
            </a:r>
            <a:endParaRPr sz="1800">
              <a:solidFill>
                <a:srgbClr val="0000FF"/>
              </a:solidFill>
              <a:latin typeface="Calibri"/>
              <a:ea typeface="Calibri"/>
              <a:cs typeface="Calibri"/>
              <a:sym typeface="Calibri"/>
            </a:endParaRPr>
          </a:p>
          <a:p>
            <a:pPr indent="0" lvl="0" marL="0" rtl="0" algn="ctr">
              <a:lnSpc>
                <a:spcPct val="115000"/>
              </a:lnSpc>
              <a:spcBef>
                <a:spcPts val="1000"/>
              </a:spcBef>
              <a:spcAft>
                <a:spcPts val="0"/>
              </a:spcAft>
              <a:buNone/>
            </a:pPr>
            <a:r>
              <a:rPr lang="en" sz="1800">
                <a:solidFill>
                  <a:srgbClr val="0000FF"/>
                </a:solidFill>
                <a:latin typeface="Calibri"/>
                <a:ea typeface="Calibri"/>
                <a:cs typeface="Calibri"/>
                <a:sym typeface="Calibri"/>
              </a:rPr>
              <a:t>e</a:t>
            </a:r>
            <a:r>
              <a:rPr lang="en" sz="1800">
                <a:solidFill>
                  <a:srgbClr val="0000FF"/>
                </a:solidFill>
                <a:latin typeface="Calibri"/>
                <a:ea typeface="Calibri"/>
                <a:cs typeface="Calibri"/>
                <a:sym typeface="Calibri"/>
              </a:rPr>
              <a:t>.g 8,732 for SSD </a:t>
            </a:r>
            <a:endParaRPr sz="18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7">
                                            <p:txEl>
                                              <p:pRg end="0" st="0"/>
                                            </p:txEl>
                                          </p:spTgt>
                                        </p:tgtEl>
                                        <p:attrNameLst>
                                          <p:attrName>style.visibility</p:attrName>
                                        </p:attrNameLst>
                                      </p:cBhvr>
                                      <p:to>
                                        <p:strVal val="visible"/>
                                      </p:to>
                                    </p:set>
                                    <p:animEffect filter="fade" transition="in">
                                      <p:cBhvr>
                                        <p:cTn dur="1000"/>
                                        <p:tgtEl>
                                          <p:spTgt spid="19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7">
                                            <p:txEl>
                                              <p:pRg end="1" st="1"/>
                                            </p:txEl>
                                          </p:spTgt>
                                        </p:tgtEl>
                                        <p:attrNameLst>
                                          <p:attrName>style.visibility</p:attrName>
                                        </p:attrNameLst>
                                      </p:cBhvr>
                                      <p:to>
                                        <p:strVal val="visible"/>
                                      </p:to>
                                    </p:set>
                                    <p:animEffect filter="fade" transition="in">
                                      <p:cBhvr>
                                        <p:cTn dur="1000"/>
                                        <p:tgtEl>
                                          <p:spTgt spid="196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p119"/>
          <p:cNvSpPr txBox="1"/>
          <p:nvPr/>
        </p:nvSpPr>
        <p:spPr>
          <a:xfrm>
            <a:off x="4296650" y="2032500"/>
            <a:ext cx="35343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700">
                <a:solidFill>
                  <a:srgbClr val="434343"/>
                </a:solidFill>
                <a:latin typeface="Calibri"/>
                <a:ea typeface="Calibri"/>
                <a:cs typeface="Calibri"/>
                <a:sym typeface="Calibri"/>
              </a:rPr>
              <a:t>Our images usually only have few objects (0-10) and not thousands. How do we handle that?</a:t>
            </a:r>
            <a:endParaRPr sz="1700">
              <a:solidFill>
                <a:srgbClr val="434343"/>
              </a:solidFill>
              <a:latin typeface="Calibri"/>
              <a:ea typeface="Calibri"/>
              <a:cs typeface="Calibri"/>
              <a:sym typeface="Calibri"/>
            </a:endParaRPr>
          </a:p>
        </p:txBody>
      </p:sp>
      <p:pic>
        <p:nvPicPr>
          <p:cNvPr id="1973" name="Google Shape;1973;p119"/>
          <p:cNvPicPr preferRelativeResize="0"/>
          <p:nvPr/>
        </p:nvPicPr>
        <p:blipFill>
          <a:blip r:embed="rId3">
            <a:alphaModFix/>
          </a:blip>
          <a:stretch>
            <a:fillRect/>
          </a:stretch>
        </p:blipFill>
        <p:spPr>
          <a:xfrm>
            <a:off x="1459675" y="1313850"/>
            <a:ext cx="2515801" cy="251580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p120"/>
          <p:cNvSpPr/>
          <p:nvPr/>
        </p:nvSpPr>
        <p:spPr>
          <a:xfrm>
            <a:off x="739375" y="1762050"/>
            <a:ext cx="1536900" cy="8136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Model Predictions</a:t>
            </a:r>
            <a:endParaRPr>
              <a:latin typeface="Roboto"/>
              <a:ea typeface="Roboto"/>
              <a:cs typeface="Roboto"/>
              <a:sym typeface="Roboto"/>
            </a:endParaRPr>
          </a:p>
        </p:txBody>
      </p:sp>
      <p:sp>
        <p:nvSpPr>
          <p:cNvPr id="1979" name="Google Shape;1979;p120"/>
          <p:cNvSpPr txBox="1"/>
          <p:nvPr/>
        </p:nvSpPr>
        <p:spPr>
          <a:xfrm>
            <a:off x="739375" y="2575650"/>
            <a:ext cx="1536900" cy="3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666666"/>
                </a:solidFill>
                <a:latin typeface="Calibri"/>
                <a:ea typeface="Calibri"/>
                <a:cs typeface="Calibri"/>
                <a:sym typeface="Calibri"/>
              </a:rPr>
              <a:t>Predicts 1000s of objects</a:t>
            </a:r>
            <a:endParaRPr sz="1000">
              <a:solidFill>
                <a:srgbClr val="666666"/>
              </a:solidFill>
              <a:latin typeface="Calibri"/>
              <a:ea typeface="Calibri"/>
              <a:cs typeface="Calibri"/>
              <a:sym typeface="Calibri"/>
            </a:endParaRPr>
          </a:p>
        </p:txBody>
      </p:sp>
      <p:sp>
        <p:nvSpPr>
          <p:cNvPr id="1980" name="Google Shape;1980;p120"/>
          <p:cNvSpPr txBox="1"/>
          <p:nvPr/>
        </p:nvSpPr>
        <p:spPr>
          <a:xfrm>
            <a:off x="2700450" y="3928250"/>
            <a:ext cx="3743100" cy="61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666666"/>
                </a:solidFill>
                <a:latin typeface="Calibri"/>
                <a:ea typeface="Calibri"/>
                <a:cs typeface="Calibri"/>
                <a:sym typeface="Calibri"/>
              </a:rPr>
              <a:t>Object Detector</a:t>
            </a:r>
            <a:r>
              <a:rPr b="1" lang="en" sz="1800">
                <a:solidFill>
                  <a:srgbClr val="666666"/>
                </a:solidFill>
                <a:latin typeface="Calibri"/>
                <a:ea typeface="Calibri"/>
                <a:cs typeface="Calibri"/>
                <a:sym typeface="Calibri"/>
              </a:rPr>
              <a:t> Model Prediction</a:t>
            </a:r>
            <a:endParaRPr sz="1800">
              <a:solidFill>
                <a:srgbClr val="666666"/>
              </a:solidFill>
              <a:latin typeface="Calibri"/>
              <a:ea typeface="Calibri"/>
              <a:cs typeface="Calibri"/>
              <a:sym typeface="Calibri"/>
            </a:endParaRPr>
          </a:p>
        </p:txBody>
      </p:sp>
      <p:sp>
        <p:nvSpPr>
          <p:cNvPr id="1981" name="Google Shape;1981;p120"/>
          <p:cNvSpPr txBox="1"/>
          <p:nvPr/>
        </p:nvSpPr>
        <p:spPr>
          <a:xfrm>
            <a:off x="3758200" y="1667400"/>
            <a:ext cx="35343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700">
                <a:solidFill>
                  <a:srgbClr val="0000FF"/>
                </a:solidFill>
                <a:latin typeface="Calibri"/>
                <a:ea typeface="Calibri"/>
                <a:cs typeface="Calibri"/>
                <a:sym typeface="Calibri"/>
              </a:rPr>
              <a:t>...but most of the predictions will be for </a:t>
            </a:r>
            <a:r>
              <a:rPr b="1" lang="en" sz="1700">
                <a:solidFill>
                  <a:srgbClr val="0000FF"/>
                </a:solidFill>
                <a:latin typeface="Calibri"/>
                <a:ea typeface="Calibri"/>
                <a:cs typeface="Calibri"/>
                <a:sym typeface="Calibri"/>
              </a:rPr>
              <a:t>background</a:t>
            </a:r>
            <a:r>
              <a:rPr lang="en" sz="1700">
                <a:solidFill>
                  <a:srgbClr val="0000FF"/>
                </a:solidFill>
                <a:latin typeface="Calibri"/>
                <a:ea typeface="Calibri"/>
                <a:cs typeface="Calibri"/>
                <a:sym typeface="Calibri"/>
              </a:rPr>
              <a:t> class</a:t>
            </a:r>
            <a:endParaRPr sz="17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1"/>
                                        </p:tgtEl>
                                        <p:attrNameLst>
                                          <p:attrName>style.visibility</p:attrName>
                                        </p:attrNameLst>
                                      </p:cBhvr>
                                      <p:to>
                                        <p:strVal val="visible"/>
                                      </p:to>
                                    </p:set>
                                    <p:animEffect filter="fade" transition="in">
                                      <p:cBhvr>
                                        <p:cTn dur="1000"/>
                                        <p:tgtEl>
                                          <p:spTgt spid="19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121"/>
          <p:cNvSpPr/>
          <p:nvPr/>
        </p:nvSpPr>
        <p:spPr>
          <a:xfrm>
            <a:off x="739375" y="1587275"/>
            <a:ext cx="1536900" cy="9885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Model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Predictions</a:t>
            </a:r>
            <a:endParaRPr b="1">
              <a:latin typeface="Calibri"/>
              <a:ea typeface="Calibri"/>
              <a:cs typeface="Calibri"/>
              <a:sym typeface="Calibri"/>
            </a:endParaRPr>
          </a:p>
        </p:txBody>
      </p:sp>
      <p:sp>
        <p:nvSpPr>
          <p:cNvPr id="1987" name="Google Shape;1987;p121"/>
          <p:cNvSpPr txBox="1"/>
          <p:nvPr/>
        </p:nvSpPr>
        <p:spPr>
          <a:xfrm>
            <a:off x="739375" y="2575650"/>
            <a:ext cx="1536900" cy="3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666666"/>
                </a:solidFill>
                <a:latin typeface="Calibri"/>
                <a:ea typeface="Calibri"/>
                <a:cs typeface="Calibri"/>
                <a:sym typeface="Calibri"/>
              </a:rPr>
              <a:t>Predicts 1000s of objects</a:t>
            </a:r>
            <a:endParaRPr sz="1000">
              <a:solidFill>
                <a:srgbClr val="666666"/>
              </a:solidFill>
              <a:latin typeface="Calibri"/>
              <a:ea typeface="Calibri"/>
              <a:cs typeface="Calibri"/>
              <a:sym typeface="Calibri"/>
            </a:endParaRPr>
          </a:p>
        </p:txBody>
      </p:sp>
      <p:sp>
        <p:nvSpPr>
          <p:cNvPr id="1988" name="Google Shape;1988;p121"/>
          <p:cNvSpPr txBox="1"/>
          <p:nvPr/>
        </p:nvSpPr>
        <p:spPr>
          <a:xfrm>
            <a:off x="2700450" y="3928250"/>
            <a:ext cx="3743100" cy="61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666666"/>
                </a:solidFill>
                <a:latin typeface="Calibri"/>
                <a:ea typeface="Calibri"/>
                <a:cs typeface="Calibri"/>
                <a:sym typeface="Calibri"/>
              </a:rPr>
              <a:t>Object Detector Model Prediction</a:t>
            </a:r>
            <a:endParaRPr sz="1800">
              <a:solidFill>
                <a:srgbClr val="666666"/>
              </a:solidFill>
              <a:latin typeface="Calibri"/>
              <a:ea typeface="Calibri"/>
              <a:cs typeface="Calibri"/>
              <a:sym typeface="Calibri"/>
            </a:endParaRPr>
          </a:p>
        </p:txBody>
      </p:sp>
      <p:sp>
        <p:nvSpPr>
          <p:cNvPr id="1989" name="Google Shape;1989;p121"/>
          <p:cNvSpPr txBox="1"/>
          <p:nvPr/>
        </p:nvSpPr>
        <p:spPr>
          <a:xfrm>
            <a:off x="4948450" y="1541975"/>
            <a:ext cx="35343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700">
                <a:solidFill>
                  <a:srgbClr val="0000FF"/>
                </a:solidFill>
                <a:latin typeface="Calibri"/>
                <a:ea typeface="Calibri"/>
                <a:cs typeface="Calibri"/>
                <a:sym typeface="Calibri"/>
              </a:rPr>
              <a:t>...we will be left with much smaller number of predictions, say 100s</a:t>
            </a:r>
            <a:endParaRPr sz="1700">
              <a:solidFill>
                <a:srgbClr val="0000FF"/>
              </a:solidFill>
              <a:latin typeface="Calibri"/>
              <a:ea typeface="Calibri"/>
              <a:cs typeface="Calibri"/>
              <a:sym typeface="Calibri"/>
            </a:endParaRPr>
          </a:p>
        </p:txBody>
      </p:sp>
      <p:sp>
        <p:nvSpPr>
          <p:cNvPr id="1990" name="Google Shape;1990;p121"/>
          <p:cNvSpPr/>
          <p:nvPr/>
        </p:nvSpPr>
        <p:spPr>
          <a:xfrm>
            <a:off x="2854075" y="1586975"/>
            <a:ext cx="1442700" cy="988500"/>
          </a:xfrm>
          <a:prstGeom prst="rect">
            <a:avLst/>
          </a:prstGeom>
          <a:solidFill>
            <a:srgbClr val="D9EAD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300">
                <a:solidFill>
                  <a:schemeClr val="dk1"/>
                </a:solidFill>
                <a:latin typeface="Calibri"/>
                <a:ea typeface="Calibri"/>
                <a:cs typeface="Calibri"/>
                <a:sym typeface="Calibri"/>
              </a:rPr>
              <a:t>Remove Background </a:t>
            </a:r>
            <a:r>
              <a:rPr b="1" lang="en" sz="1300">
                <a:solidFill>
                  <a:schemeClr val="dk1"/>
                </a:solidFill>
                <a:latin typeface="Calibri"/>
                <a:ea typeface="Calibri"/>
                <a:cs typeface="Calibri"/>
                <a:sym typeface="Calibri"/>
              </a:rPr>
              <a:t>Predictions</a:t>
            </a:r>
            <a:endParaRPr b="1" sz="800">
              <a:latin typeface="Calibri"/>
              <a:ea typeface="Calibri"/>
              <a:cs typeface="Calibri"/>
              <a:sym typeface="Calibri"/>
            </a:endParaRPr>
          </a:p>
        </p:txBody>
      </p:sp>
      <p:cxnSp>
        <p:nvCxnSpPr>
          <p:cNvPr id="1991" name="Google Shape;1991;p121"/>
          <p:cNvCxnSpPr>
            <a:stCxn id="1986" idx="3"/>
            <a:endCxn id="1990" idx="1"/>
          </p:cNvCxnSpPr>
          <p:nvPr/>
        </p:nvCxnSpPr>
        <p:spPr>
          <a:xfrm flipH="1" rot="10800000">
            <a:off x="2276275" y="2081225"/>
            <a:ext cx="577800" cy="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9"/>
                                        </p:tgtEl>
                                        <p:attrNameLst>
                                          <p:attrName>style.visibility</p:attrName>
                                        </p:attrNameLst>
                                      </p:cBhvr>
                                      <p:to>
                                        <p:strVal val="visible"/>
                                      </p:to>
                                    </p:set>
                                    <p:animEffect filter="fade" transition="in">
                                      <p:cBhvr>
                                        <p:cTn dur="1000"/>
                                        <p:tgtEl>
                                          <p:spTgt spid="19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nvSpPr>
        <p:spPr>
          <a:xfrm>
            <a:off x="944106" y="4116725"/>
            <a:ext cx="7255800" cy="4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rgbClr val="434343"/>
                </a:solidFill>
                <a:latin typeface="Calibri"/>
                <a:ea typeface="Calibri"/>
                <a:cs typeface="Calibri"/>
                <a:sym typeface="Calibri"/>
              </a:rPr>
              <a:t>Perform </a:t>
            </a:r>
            <a:r>
              <a:rPr lang="en" sz="1800">
                <a:solidFill>
                  <a:srgbClr val="9900FF"/>
                </a:solidFill>
                <a:latin typeface="Calibri"/>
                <a:ea typeface="Calibri"/>
                <a:cs typeface="Calibri"/>
                <a:sym typeface="Calibri"/>
              </a:rPr>
              <a:t>Object Localization </a:t>
            </a:r>
            <a:r>
              <a:rPr lang="en" sz="1800">
                <a:solidFill>
                  <a:srgbClr val="434343"/>
                </a:solidFill>
                <a:latin typeface="Calibri"/>
                <a:ea typeface="Calibri"/>
                <a:cs typeface="Calibri"/>
                <a:sym typeface="Calibri"/>
              </a:rPr>
              <a:t>for each new image</a:t>
            </a:r>
            <a:endParaRPr sz="1800">
              <a:solidFill>
                <a:srgbClr val="9900FF"/>
              </a:solidFill>
              <a:latin typeface="Calibri"/>
              <a:ea typeface="Calibri"/>
              <a:cs typeface="Calibri"/>
              <a:sym typeface="Calibri"/>
            </a:endParaRPr>
          </a:p>
        </p:txBody>
      </p:sp>
      <p:sp>
        <p:nvSpPr>
          <p:cNvPr id="167" name="Google Shape;167;p23"/>
          <p:cNvSpPr/>
          <p:nvPr/>
        </p:nvSpPr>
        <p:spPr>
          <a:xfrm>
            <a:off x="3831100" y="1907500"/>
            <a:ext cx="2472000" cy="6081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Model</a:t>
            </a:r>
            <a:endParaRPr>
              <a:latin typeface="Roboto"/>
              <a:ea typeface="Roboto"/>
              <a:cs typeface="Roboto"/>
              <a:sym typeface="Roboto"/>
            </a:endParaRPr>
          </a:p>
        </p:txBody>
      </p:sp>
      <p:sp>
        <p:nvSpPr>
          <p:cNvPr id="168" name="Google Shape;168;p23"/>
          <p:cNvSpPr txBox="1"/>
          <p:nvPr/>
        </p:nvSpPr>
        <p:spPr>
          <a:xfrm>
            <a:off x="6644175" y="2052250"/>
            <a:ext cx="15549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Cat</a:t>
            </a:r>
            <a:r>
              <a:rPr b="1" lang="en" sz="1200">
                <a:latin typeface="Roboto"/>
                <a:ea typeface="Roboto"/>
                <a:cs typeface="Roboto"/>
                <a:sym typeface="Roboto"/>
              </a:rPr>
              <a:t>: (x, y, w, h)</a:t>
            </a:r>
            <a:endParaRPr b="1" sz="1200">
              <a:latin typeface="Roboto"/>
              <a:ea typeface="Roboto"/>
              <a:cs typeface="Roboto"/>
              <a:sym typeface="Roboto"/>
            </a:endParaRPr>
          </a:p>
        </p:txBody>
      </p:sp>
      <p:cxnSp>
        <p:nvCxnSpPr>
          <p:cNvPr id="169" name="Google Shape;169;p23"/>
          <p:cNvCxnSpPr>
            <a:stCxn id="170" idx="3"/>
            <a:endCxn id="167" idx="2"/>
          </p:cNvCxnSpPr>
          <p:nvPr/>
        </p:nvCxnSpPr>
        <p:spPr>
          <a:xfrm>
            <a:off x="2647300" y="2211663"/>
            <a:ext cx="1183800" cy="75900"/>
          </a:xfrm>
          <a:prstGeom prst="straightConnector1">
            <a:avLst/>
          </a:prstGeom>
          <a:noFill/>
          <a:ln cap="flat" cmpd="sng" w="9525">
            <a:solidFill>
              <a:schemeClr val="dk2"/>
            </a:solidFill>
            <a:prstDash val="solid"/>
            <a:round/>
            <a:headEnd len="med" w="med" type="none"/>
            <a:tailEnd len="med" w="med" type="triangle"/>
          </a:ln>
        </p:spPr>
      </p:cxnSp>
      <p:cxnSp>
        <p:nvCxnSpPr>
          <p:cNvPr id="171" name="Google Shape;171;p23"/>
          <p:cNvCxnSpPr>
            <a:stCxn id="167" idx="5"/>
            <a:endCxn id="168" idx="1"/>
          </p:cNvCxnSpPr>
          <p:nvPr/>
        </p:nvCxnSpPr>
        <p:spPr>
          <a:xfrm>
            <a:off x="6303100" y="2135538"/>
            <a:ext cx="341100" cy="75900"/>
          </a:xfrm>
          <a:prstGeom prst="straightConnector1">
            <a:avLst/>
          </a:prstGeom>
          <a:noFill/>
          <a:ln cap="flat" cmpd="sng" w="9525">
            <a:solidFill>
              <a:schemeClr val="dk2"/>
            </a:solidFill>
            <a:prstDash val="solid"/>
            <a:round/>
            <a:headEnd len="med" w="med" type="none"/>
            <a:tailEnd len="med" w="med" type="triangle"/>
          </a:ln>
        </p:spPr>
      </p:cxnSp>
      <p:pic>
        <p:nvPicPr>
          <p:cNvPr id="172" name="Google Shape;172;p23"/>
          <p:cNvPicPr preferRelativeResize="0"/>
          <p:nvPr/>
        </p:nvPicPr>
        <p:blipFill>
          <a:blip r:embed="rId3">
            <a:alphaModFix/>
          </a:blip>
          <a:stretch>
            <a:fillRect/>
          </a:stretch>
        </p:blipFill>
        <p:spPr>
          <a:xfrm>
            <a:off x="2010250" y="1828525"/>
            <a:ext cx="637031" cy="766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p122"/>
          <p:cNvSpPr/>
          <p:nvPr/>
        </p:nvSpPr>
        <p:spPr>
          <a:xfrm>
            <a:off x="739375" y="1587275"/>
            <a:ext cx="1536900" cy="9885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Model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Predictions</a:t>
            </a:r>
            <a:endParaRPr b="1">
              <a:latin typeface="Calibri"/>
              <a:ea typeface="Calibri"/>
              <a:cs typeface="Calibri"/>
              <a:sym typeface="Calibri"/>
            </a:endParaRPr>
          </a:p>
        </p:txBody>
      </p:sp>
      <p:sp>
        <p:nvSpPr>
          <p:cNvPr id="1997" name="Google Shape;1997;p122"/>
          <p:cNvSpPr txBox="1"/>
          <p:nvPr/>
        </p:nvSpPr>
        <p:spPr>
          <a:xfrm>
            <a:off x="739375" y="2575650"/>
            <a:ext cx="1536900" cy="3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666666"/>
                </a:solidFill>
                <a:latin typeface="Calibri"/>
                <a:ea typeface="Calibri"/>
                <a:cs typeface="Calibri"/>
                <a:sym typeface="Calibri"/>
              </a:rPr>
              <a:t>Predicts 1000s of objects</a:t>
            </a:r>
            <a:endParaRPr sz="1000">
              <a:solidFill>
                <a:srgbClr val="666666"/>
              </a:solidFill>
              <a:latin typeface="Calibri"/>
              <a:ea typeface="Calibri"/>
              <a:cs typeface="Calibri"/>
              <a:sym typeface="Calibri"/>
            </a:endParaRPr>
          </a:p>
        </p:txBody>
      </p:sp>
      <p:sp>
        <p:nvSpPr>
          <p:cNvPr id="1998" name="Google Shape;1998;p122"/>
          <p:cNvSpPr txBox="1"/>
          <p:nvPr/>
        </p:nvSpPr>
        <p:spPr>
          <a:xfrm>
            <a:off x="2700450" y="3928250"/>
            <a:ext cx="3743100" cy="61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666666"/>
                </a:solidFill>
                <a:latin typeface="Calibri"/>
                <a:ea typeface="Calibri"/>
                <a:cs typeface="Calibri"/>
                <a:sym typeface="Calibri"/>
              </a:rPr>
              <a:t>Object Detector Model Prediction</a:t>
            </a:r>
            <a:endParaRPr sz="1800">
              <a:solidFill>
                <a:srgbClr val="666666"/>
              </a:solidFill>
              <a:latin typeface="Calibri"/>
              <a:ea typeface="Calibri"/>
              <a:cs typeface="Calibri"/>
              <a:sym typeface="Calibri"/>
            </a:endParaRPr>
          </a:p>
        </p:txBody>
      </p:sp>
      <p:sp>
        <p:nvSpPr>
          <p:cNvPr id="1999" name="Google Shape;1999;p122"/>
          <p:cNvSpPr txBox="1"/>
          <p:nvPr/>
        </p:nvSpPr>
        <p:spPr>
          <a:xfrm>
            <a:off x="4948450" y="1541975"/>
            <a:ext cx="35343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700">
                <a:solidFill>
                  <a:srgbClr val="0000FF"/>
                </a:solidFill>
                <a:latin typeface="Calibri"/>
                <a:ea typeface="Calibri"/>
                <a:cs typeface="Calibri"/>
                <a:sym typeface="Calibri"/>
              </a:rPr>
              <a:t>Lots of these predictions will be overlapping predictions </a:t>
            </a:r>
            <a:endParaRPr sz="1700">
              <a:solidFill>
                <a:srgbClr val="0000FF"/>
              </a:solidFill>
              <a:latin typeface="Calibri"/>
              <a:ea typeface="Calibri"/>
              <a:cs typeface="Calibri"/>
              <a:sym typeface="Calibri"/>
            </a:endParaRPr>
          </a:p>
          <a:p>
            <a:pPr indent="0" lvl="0" marL="0" rtl="0" algn="ctr">
              <a:lnSpc>
                <a:spcPct val="115000"/>
              </a:lnSpc>
              <a:spcBef>
                <a:spcPts val="1000"/>
              </a:spcBef>
              <a:spcAft>
                <a:spcPts val="0"/>
              </a:spcAft>
              <a:buNone/>
            </a:pPr>
            <a:r>
              <a:rPr lang="en" sz="1700">
                <a:solidFill>
                  <a:srgbClr val="0000FF"/>
                </a:solidFill>
                <a:latin typeface="Calibri"/>
                <a:ea typeface="Calibri"/>
                <a:cs typeface="Calibri"/>
                <a:sym typeface="Calibri"/>
              </a:rPr>
              <a:t>i.e </a:t>
            </a:r>
            <a:r>
              <a:rPr b="1" lang="en" sz="1700">
                <a:solidFill>
                  <a:srgbClr val="0000FF"/>
                </a:solidFill>
                <a:latin typeface="Calibri"/>
                <a:ea typeface="Calibri"/>
                <a:cs typeface="Calibri"/>
                <a:sym typeface="Calibri"/>
              </a:rPr>
              <a:t>Duplicate predictions</a:t>
            </a:r>
            <a:endParaRPr b="1" sz="1700">
              <a:solidFill>
                <a:srgbClr val="0000FF"/>
              </a:solidFill>
              <a:latin typeface="Calibri"/>
              <a:ea typeface="Calibri"/>
              <a:cs typeface="Calibri"/>
              <a:sym typeface="Calibri"/>
            </a:endParaRPr>
          </a:p>
        </p:txBody>
      </p:sp>
      <p:sp>
        <p:nvSpPr>
          <p:cNvPr id="2000" name="Google Shape;2000;p122"/>
          <p:cNvSpPr/>
          <p:nvPr/>
        </p:nvSpPr>
        <p:spPr>
          <a:xfrm>
            <a:off x="2854075" y="1586975"/>
            <a:ext cx="1442700" cy="988500"/>
          </a:xfrm>
          <a:prstGeom prst="rect">
            <a:avLst/>
          </a:prstGeom>
          <a:solidFill>
            <a:srgbClr val="D9EAD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Calibri"/>
                <a:ea typeface="Calibri"/>
                <a:cs typeface="Calibri"/>
                <a:sym typeface="Calibri"/>
              </a:rPr>
              <a:t>Remove Background Predictions</a:t>
            </a:r>
            <a:endParaRPr b="1" sz="800">
              <a:latin typeface="Calibri"/>
              <a:ea typeface="Calibri"/>
              <a:cs typeface="Calibri"/>
              <a:sym typeface="Calibri"/>
            </a:endParaRPr>
          </a:p>
        </p:txBody>
      </p:sp>
      <p:cxnSp>
        <p:nvCxnSpPr>
          <p:cNvPr id="2001" name="Google Shape;2001;p122"/>
          <p:cNvCxnSpPr>
            <a:stCxn id="1996" idx="3"/>
            <a:endCxn id="2000" idx="1"/>
          </p:cNvCxnSpPr>
          <p:nvPr/>
        </p:nvCxnSpPr>
        <p:spPr>
          <a:xfrm flipH="1" rot="10800000">
            <a:off x="2276275" y="2081225"/>
            <a:ext cx="577800" cy="300"/>
          </a:xfrm>
          <a:prstGeom prst="straightConnector1">
            <a:avLst/>
          </a:prstGeom>
          <a:noFill/>
          <a:ln cap="flat" cmpd="sng" w="9525">
            <a:solidFill>
              <a:schemeClr val="dk2"/>
            </a:solidFill>
            <a:prstDash val="solid"/>
            <a:round/>
            <a:headEnd len="med" w="med" type="none"/>
            <a:tailEnd len="med" w="med" type="triangle"/>
          </a:ln>
        </p:spPr>
      </p:cxnSp>
      <p:sp>
        <p:nvSpPr>
          <p:cNvPr id="2002" name="Google Shape;2002;p122"/>
          <p:cNvSpPr txBox="1"/>
          <p:nvPr/>
        </p:nvSpPr>
        <p:spPr>
          <a:xfrm>
            <a:off x="2796775" y="2575650"/>
            <a:ext cx="1536900" cy="3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666666"/>
                </a:solidFill>
                <a:latin typeface="Calibri"/>
                <a:ea typeface="Calibri"/>
                <a:cs typeface="Calibri"/>
                <a:sym typeface="Calibri"/>
              </a:rPr>
              <a:t>...10-100s predictions</a:t>
            </a:r>
            <a:endParaRPr sz="1000">
              <a:solidFill>
                <a:srgbClr val="666666"/>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9"/>
                                        </p:tgtEl>
                                        <p:attrNameLst>
                                          <p:attrName>style.visibility</p:attrName>
                                        </p:attrNameLst>
                                      </p:cBhvr>
                                      <p:to>
                                        <p:strVal val="visible"/>
                                      </p:to>
                                    </p:set>
                                    <p:animEffect filter="fade" transition="in">
                                      <p:cBhvr>
                                        <p:cTn dur="1000"/>
                                        <p:tgtEl>
                                          <p:spTgt spid="19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sp>
        <p:nvSpPr>
          <p:cNvPr id="2007" name="Google Shape;2007;p123"/>
          <p:cNvSpPr/>
          <p:nvPr/>
        </p:nvSpPr>
        <p:spPr>
          <a:xfrm>
            <a:off x="739375" y="1587275"/>
            <a:ext cx="1536900" cy="9885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Model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Predictions</a:t>
            </a:r>
            <a:endParaRPr b="1">
              <a:latin typeface="Calibri"/>
              <a:ea typeface="Calibri"/>
              <a:cs typeface="Calibri"/>
              <a:sym typeface="Calibri"/>
            </a:endParaRPr>
          </a:p>
        </p:txBody>
      </p:sp>
      <p:sp>
        <p:nvSpPr>
          <p:cNvPr id="2008" name="Google Shape;2008;p123"/>
          <p:cNvSpPr txBox="1"/>
          <p:nvPr/>
        </p:nvSpPr>
        <p:spPr>
          <a:xfrm>
            <a:off x="739375" y="2575650"/>
            <a:ext cx="1536900" cy="3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666666"/>
                </a:solidFill>
                <a:latin typeface="Calibri"/>
                <a:ea typeface="Calibri"/>
                <a:cs typeface="Calibri"/>
                <a:sym typeface="Calibri"/>
              </a:rPr>
              <a:t>Predicts 1000s of objects</a:t>
            </a:r>
            <a:endParaRPr sz="1000">
              <a:solidFill>
                <a:srgbClr val="666666"/>
              </a:solidFill>
              <a:latin typeface="Calibri"/>
              <a:ea typeface="Calibri"/>
              <a:cs typeface="Calibri"/>
              <a:sym typeface="Calibri"/>
            </a:endParaRPr>
          </a:p>
        </p:txBody>
      </p:sp>
      <p:sp>
        <p:nvSpPr>
          <p:cNvPr id="2009" name="Google Shape;2009;p123"/>
          <p:cNvSpPr txBox="1"/>
          <p:nvPr/>
        </p:nvSpPr>
        <p:spPr>
          <a:xfrm>
            <a:off x="2700450" y="3928250"/>
            <a:ext cx="3743100" cy="61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666666"/>
                </a:solidFill>
                <a:latin typeface="Calibri"/>
                <a:ea typeface="Calibri"/>
                <a:cs typeface="Calibri"/>
                <a:sym typeface="Calibri"/>
              </a:rPr>
              <a:t>Object Detector Model Prediction</a:t>
            </a:r>
            <a:endParaRPr sz="1800">
              <a:solidFill>
                <a:srgbClr val="666666"/>
              </a:solidFill>
              <a:latin typeface="Calibri"/>
              <a:ea typeface="Calibri"/>
              <a:cs typeface="Calibri"/>
              <a:sym typeface="Calibri"/>
            </a:endParaRPr>
          </a:p>
        </p:txBody>
      </p:sp>
      <p:sp>
        <p:nvSpPr>
          <p:cNvPr id="2010" name="Google Shape;2010;p123"/>
          <p:cNvSpPr txBox="1"/>
          <p:nvPr/>
        </p:nvSpPr>
        <p:spPr>
          <a:xfrm>
            <a:off x="4948450" y="1541975"/>
            <a:ext cx="35343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700">
                <a:solidFill>
                  <a:srgbClr val="0000FF"/>
                </a:solidFill>
                <a:latin typeface="Calibri"/>
                <a:ea typeface="Calibri"/>
                <a:cs typeface="Calibri"/>
                <a:sym typeface="Calibri"/>
              </a:rPr>
              <a:t>Lots of these predictions will be overlapping predictions </a:t>
            </a:r>
            <a:endParaRPr sz="1700">
              <a:solidFill>
                <a:srgbClr val="0000FF"/>
              </a:solidFill>
              <a:latin typeface="Calibri"/>
              <a:ea typeface="Calibri"/>
              <a:cs typeface="Calibri"/>
              <a:sym typeface="Calibri"/>
            </a:endParaRPr>
          </a:p>
          <a:p>
            <a:pPr indent="0" lvl="0" marL="0" rtl="0" algn="ctr">
              <a:lnSpc>
                <a:spcPct val="115000"/>
              </a:lnSpc>
              <a:spcBef>
                <a:spcPts val="1000"/>
              </a:spcBef>
              <a:spcAft>
                <a:spcPts val="0"/>
              </a:spcAft>
              <a:buNone/>
            </a:pPr>
            <a:r>
              <a:rPr lang="en" sz="1700">
                <a:solidFill>
                  <a:srgbClr val="0000FF"/>
                </a:solidFill>
                <a:latin typeface="Calibri"/>
                <a:ea typeface="Calibri"/>
                <a:cs typeface="Calibri"/>
                <a:sym typeface="Calibri"/>
              </a:rPr>
              <a:t>i.e </a:t>
            </a:r>
            <a:r>
              <a:rPr b="1" lang="en" sz="1700">
                <a:solidFill>
                  <a:srgbClr val="0000FF"/>
                </a:solidFill>
                <a:latin typeface="Calibri"/>
                <a:ea typeface="Calibri"/>
                <a:cs typeface="Calibri"/>
                <a:sym typeface="Calibri"/>
              </a:rPr>
              <a:t>Duplicate predictions</a:t>
            </a:r>
            <a:endParaRPr b="1" sz="1700">
              <a:solidFill>
                <a:srgbClr val="0000FF"/>
              </a:solidFill>
              <a:latin typeface="Calibri"/>
              <a:ea typeface="Calibri"/>
              <a:cs typeface="Calibri"/>
              <a:sym typeface="Calibri"/>
            </a:endParaRPr>
          </a:p>
        </p:txBody>
      </p:sp>
      <p:sp>
        <p:nvSpPr>
          <p:cNvPr id="2011" name="Google Shape;2011;p123"/>
          <p:cNvSpPr/>
          <p:nvPr/>
        </p:nvSpPr>
        <p:spPr>
          <a:xfrm>
            <a:off x="2854075" y="1586975"/>
            <a:ext cx="1442700" cy="988500"/>
          </a:xfrm>
          <a:prstGeom prst="rect">
            <a:avLst/>
          </a:prstGeom>
          <a:solidFill>
            <a:srgbClr val="D9EAD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Calibri"/>
                <a:ea typeface="Calibri"/>
                <a:cs typeface="Calibri"/>
                <a:sym typeface="Calibri"/>
              </a:rPr>
              <a:t>Remove Background Predictions</a:t>
            </a:r>
            <a:endParaRPr b="1" sz="800">
              <a:latin typeface="Calibri"/>
              <a:ea typeface="Calibri"/>
              <a:cs typeface="Calibri"/>
              <a:sym typeface="Calibri"/>
            </a:endParaRPr>
          </a:p>
        </p:txBody>
      </p:sp>
      <p:cxnSp>
        <p:nvCxnSpPr>
          <p:cNvPr id="2012" name="Google Shape;2012;p123"/>
          <p:cNvCxnSpPr>
            <a:stCxn id="2007" idx="3"/>
            <a:endCxn id="2011" idx="1"/>
          </p:cNvCxnSpPr>
          <p:nvPr/>
        </p:nvCxnSpPr>
        <p:spPr>
          <a:xfrm flipH="1" rot="10800000">
            <a:off x="2276275" y="2081225"/>
            <a:ext cx="577800" cy="300"/>
          </a:xfrm>
          <a:prstGeom prst="straightConnector1">
            <a:avLst/>
          </a:prstGeom>
          <a:noFill/>
          <a:ln cap="flat" cmpd="sng" w="9525">
            <a:solidFill>
              <a:schemeClr val="dk2"/>
            </a:solidFill>
            <a:prstDash val="solid"/>
            <a:round/>
            <a:headEnd len="med" w="med" type="none"/>
            <a:tailEnd len="med" w="med" type="triangle"/>
          </a:ln>
        </p:spPr>
      </p:cxnSp>
      <p:sp>
        <p:nvSpPr>
          <p:cNvPr id="2013" name="Google Shape;2013;p123"/>
          <p:cNvSpPr txBox="1"/>
          <p:nvPr/>
        </p:nvSpPr>
        <p:spPr>
          <a:xfrm>
            <a:off x="2796775" y="2575650"/>
            <a:ext cx="1536900" cy="3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666666"/>
                </a:solidFill>
                <a:latin typeface="Calibri"/>
                <a:ea typeface="Calibri"/>
                <a:cs typeface="Calibri"/>
                <a:sym typeface="Calibri"/>
              </a:rPr>
              <a:t>...10-100s predictions</a:t>
            </a:r>
            <a:endParaRPr sz="1000">
              <a:solidFill>
                <a:srgbClr val="666666"/>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0"/>
                                        </p:tgtEl>
                                        <p:attrNameLst>
                                          <p:attrName>style.visibility</p:attrName>
                                        </p:attrNameLst>
                                      </p:cBhvr>
                                      <p:to>
                                        <p:strVal val="visible"/>
                                      </p:to>
                                    </p:set>
                                    <p:animEffect filter="fade" transition="in">
                                      <p:cBhvr>
                                        <p:cTn dur="1000"/>
                                        <p:tgtEl>
                                          <p:spTgt spid="20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124"/>
          <p:cNvSpPr txBox="1"/>
          <p:nvPr/>
        </p:nvSpPr>
        <p:spPr>
          <a:xfrm>
            <a:off x="2700450" y="3928250"/>
            <a:ext cx="3743100" cy="61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666666"/>
                </a:solidFill>
                <a:latin typeface="Calibri"/>
                <a:ea typeface="Calibri"/>
                <a:cs typeface="Calibri"/>
                <a:sym typeface="Calibri"/>
              </a:rPr>
              <a:t>Object Detector Model Prediction</a:t>
            </a:r>
            <a:endParaRPr sz="1800">
              <a:solidFill>
                <a:srgbClr val="666666"/>
              </a:solidFill>
              <a:latin typeface="Calibri"/>
              <a:ea typeface="Calibri"/>
              <a:cs typeface="Calibri"/>
              <a:sym typeface="Calibri"/>
            </a:endParaRPr>
          </a:p>
        </p:txBody>
      </p:sp>
      <p:sp>
        <p:nvSpPr>
          <p:cNvPr id="2019" name="Google Shape;2019;p124"/>
          <p:cNvSpPr txBox="1"/>
          <p:nvPr/>
        </p:nvSpPr>
        <p:spPr>
          <a:xfrm>
            <a:off x="4872900" y="1303750"/>
            <a:ext cx="35343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600">
                <a:solidFill>
                  <a:srgbClr val="FF0000"/>
                </a:solidFill>
                <a:latin typeface="Calibri"/>
                <a:ea typeface="Calibri"/>
                <a:cs typeface="Calibri"/>
                <a:sym typeface="Calibri"/>
              </a:rPr>
              <a:t>How do remove </a:t>
            </a:r>
            <a:r>
              <a:rPr b="1" lang="en" sz="1600">
                <a:solidFill>
                  <a:srgbClr val="FF0000"/>
                </a:solidFill>
                <a:latin typeface="Calibri"/>
                <a:ea typeface="Calibri"/>
                <a:cs typeface="Calibri"/>
                <a:sym typeface="Calibri"/>
              </a:rPr>
              <a:t>Duplicate predictions?</a:t>
            </a:r>
            <a:endParaRPr b="1" sz="1600">
              <a:solidFill>
                <a:srgbClr val="FF0000"/>
              </a:solidFill>
              <a:latin typeface="Calibri"/>
              <a:ea typeface="Calibri"/>
              <a:cs typeface="Calibri"/>
              <a:sym typeface="Calibri"/>
            </a:endParaRPr>
          </a:p>
        </p:txBody>
      </p:sp>
      <p:pic>
        <p:nvPicPr>
          <p:cNvPr id="2020" name="Google Shape;2020;p124"/>
          <p:cNvPicPr preferRelativeResize="0"/>
          <p:nvPr/>
        </p:nvPicPr>
        <p:blipFill>
          <a:blip r:embed="rId3">
            <a:alphaModFix/>
          </a:blip>
          <a:stretch>
            <a:fillRect/>
          </a:stretch>
        </p:blipFill>
        <p:spPr>
          <a:xfrm>
            <a:off x="789175" y="522267"/>
            <a:ext cx="3534699" cy="3235533"/>
          </a:xfrm>
          <a:prstGeom prst="rect">
            <a:avLst/>
          </a:prstGeom>
          <a:noFill/>
          <a:ln>
            <a:noFill/>
          </a:ln>
        </p:spPr>
      </p:pic>
      <p:sp>
        <p:nvSpPr>
          <p:cNvPr id="2021" name="Google Shape;2021;p124"/>
          <p:cNvSpPr/>
          <p:nvPr/>
        </p:nvSpPr>
        <p:spPr>
          <a:xfrm>
            <a:off x="1407500" y="1029650"/>
            <a:ext cx="1596300" cy="23709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24"/>
          <p:cNvSpPr txBox="1"/>
          <p:nvPr/>
        </p:nvSpPr>
        <p:spPr>
          <a:xfrm>
            <a:off x="1407500" y="774650"/>
            <a:ext cx="1596300" cy="25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rgbClr val="FFFFFF"/>
                </a:solidFill>
                <a:latin typeface="Calibri"/>
                <a:ea typeface="Calibri"/>
                <a:cs typeface="Calibri"/>
                <a:sym typeface="Calibri"/>
              </a:rPr>
              <a:t>Dog 0.93</a:t>
            </a:r>
            <a:endParaRPr b="1" sz="1000">
              <a:solidFill>
                <a:srgbClr val="FFFFFF"/>
              </a:solidFill>
              <a:latin typeface="Calibri"/>
              <a:ea typeface="Calibri"/>
              <a:cs typeface="Calibri"/>
              <a:sym typeface="Calibri"/>
            </a:endParaRPr>
          </a:p>
        </p:txBody>
      </p:sp>
      <p:sp>
        <p:nvSpPr>
          <p:cNvPr id="2023" name="Google Shape;2023;p124"/>
          <p:cNvSpPr/>
          <p:nvPr/>
        </p:nvSpPr>
        <p:spPr>
          <a:xfrm>
            <a:off x="1178900" y="1258250"/>
            <a:ext cx="1596300" cy="23709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24"/>
          <p:cNvSpPr txBox="1"/>
          <p:nvPr/>
        </p:nvSpPr>
        <p:spPr>
          <a:xfrm>
            <a:off x="1178900" y="1008950"/>
            <a:ext cx="1596300" cy="25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rgbClr val="FFFFFF"/>
                </a:solidFill>
                <a:latin typeface="Calibri"/>
                <a:ea typeface="Calibri"/>
                <a:cs typeface="Calibri"/>
                <a:sym typeface="Calibri"/>
              </a:rPr>
              <a:t>Dog 0.91</a:t>
            </a:r>
            <a:endParaRPr b="1" sz="1000">
              <a:solidFill>
                <a:srgbClr val="FFFFFF"/>
              </a:solidFill>
              <a:latin typeface="Calibri"/>
              <a:ea typeface="Calibri"/>
              <a:cs typeface="Calibri"/>
              <a:sym typeface="Calibri"/>
            </a:endParaRPr>
          </a:p>
        </p:txBody>
      </p:sp>
      <p:sp>
        <p:nvSpPr>
          <p:cNvPr id="2025" name="Google Shape;2025;p124"/>
          <p:cNvSpPr/>
          <p:nvPr/>
        </p:nvSpPr>
        <p:spPr>
          <a:xfrm>
            <a:off x="1559900" y="1486850"/>
            <a:ext cx="1596300" cy="178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24"/>
          <p:cNvSpPr txBox="1"/>
          <p:nvPr/>
        </p:nvSpPr>
        <p:spPr>
          <a:xfrm>
            <a:off x="1559900" y="1231850"/>
            <a:ext cx="1596300" cy="25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rgbClr val="FFFFFF"/>
                </a:solidFill>
                <a:latin typeface="Calibri"/>
                <a:ea typeface="Calibri"/>
                <a:cs typeface="Calibri"/>
                <a:sym typeface="Calibri"/>
              </a:rPr>
              <a:t>Dog 0.87</a:t>
            </a:r>
            <a:endParaRPr b="1" sz="1000">
              <a:solidFill>
                <a:srgbClr val="FFFFFF"/>
              </a:solidFill>
              <a:latin typeface="Calibri"/>
              <a:ea typeface="Calibri"/>
              <a:cs typeface="Calibri"/>
              <a:sym typeface="Calibri"/>
            </a:endParaRPr>
          </a:p>
        </p:txBody>
      </p:sp>
      <p:sp>
        <p:nvSpPr>
          <p:cNvPr id="2027" name="Google Shape;2027;p124"/>
          <p:cNvSpPr/>
          <p:nvPr/>
        </p:nvSpPr>
        <p:spPr>
          <a:xfrm>
            <a:off x="3041700" y="1955375"/>
            <a:ext cx="784200" cy="13884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sp>
        <p:nvSpPr>
          <p:cNvPr id="2028" name="Google Shape;2028;p124"/>
          <p:cNvSpPr txBox="1"/>
          <p:nvPr/>
        </p:nvSpPr>
        <p:spPr>
          <a:xfrm>
            <a:off x="2775200" y="1649375"/>
            <a:ext cx="1050600" cy="25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000">
                <a:solidFill>
                  <a:srgbClr val="FFFF00"/>
                </a:solidFill>
                <a:latin typeface="Calibri"/>
                <a:ea typeface="Calibri"/>
                <a:cs typeface="Calibri"/>
                <a:sym typeface="Calibri"/>
              </a:rPr>
              <a:t>Cat</a:t>
            </a:r>
            <a:r>
              <a:rPr b="1" lang="en" sz="1000">
                <a:solidFill>
                  <a:srgbClr val="FFFF00"/>
                </a:solidFill>
                <a:latin typeface="Calibri"/>
                <a:ea typeface="Calibri"/>
                <a:cs typeface="Calibri"/>
                <a:sym typeface="Calibri"/>
              </a:rPr>
              <a:t> 0.97</a:t>
            </a:r>
            <a:endParaRPr b="1" sz="1000">
              <a:solidFill>
                <a:srgbClr val="FFFF00"/>
              </a:solidFill>
              <a:latin typeface="Calibri"/>
              <a:ea typeface="Calibri"/>
              <a:cs typeface="Calibri"/>
              <a:sym typeface="Calibri"/>
            </a:endParaRPr>
          </a:p>
        </p:txBody>
      </p:sp>
      <p:sp>
        <p:nvSpPr>
          <p:cNvPr id="2029" name="Google Shape;2029;p124"/>
          <p:cNvSpPr/>
          <p:nvPr/>
        </p:nvSpPr>
        <p:spPr>
          <a:xfrm>
            <a:off x="2927600" y="2183975"/>
            <a:ext cx="1050600" cy="13884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sp>
        <p:nvSpPr>
          <p:cNvPr id="2030" name="Google Shape;2030;p124"/>
          <p:cNvSpPr txBox="1"/>
          <p:nvPr/>
        </p:nvSpPr>
        <p:spPr>
          <a:xfrm>
            <a:off x="2851400" y="1954175"/>
            <a:ext cx="1050600" cy="25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000">
                <a:solidFill>
                  <a:srgbClr val="FFFF00"/>
                </a:solidFill>
                <a:latin typeface="Calibri"/>
                <a:ea typeface="Calibri"/>
                <a:cs typeface="Calibri"/>
                <a:sym typeface="Calibri"/>
              </a:rPr>
              <a:t>Cat 0.86</a:t>
            </a:r>
            <a:endParaRPr b="1" sz="1000">
              <a:solidFill>
                <a:srgbClr val="FFFF00"/>
              </a:solidFill>
              <a:latin typeface="Calibri"/>
              <a:ea typeface="Calibri"/>
              <a:cs typeface="Calibri"/>
              <a:sym typeface="Calibri"/>
            </a:endParaRPr>
          </a:p>
        </p:txBody>
      </p:sp>
      <p:sp>
        <p:nvSpPr>
          <p:cNvPr id="2031" name="Google Shape;2031;p124"/>
          <p:cNvSpPr txBox="1"/>
          <p:nvPr/>
        </p:nvSpPr>
        <p:spPr>
          <a:xfrm>
            <a:off x="4872900" y="2190900"/>
            <a:ext cx="3534300" cy="80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b="1" lang="en" sz="1600">
                <a:solidFill>
                  <a:srgbClr val="0000FF"/>
                </a:solidFill>
                <a:latin typeface="Calibri"/>
                <a:ea typeface="Calibri"/>
                <a:cs typeface="Calibri"/>
                <a:sym typeface="Calibri"/>
              </a:rPr>
              <a:t>Non-Maximum </a:t>
            </a:r>
            <a:r>
              <a:rPr b="1" lang="en" sz="1600">
                <a:solidFill>
                  <a:srgbClr val="0000FF"/>
                </a:solidFill>
                <a:latin typeface="Calibri"/>
                <a:ea typeface="Calibri"/>
                <a:cs typeface="Calibri"/>
                <a:sym typeface="Calibri"/>
              </a:rPr>
              <a:t>Suppression</a:t>
            </a:r>
            <a:r>
              <a:rPr b="1" lang="en" sz="1600">
                <a:solidFill>
                  <a:srgbClr val="0000FF"/>
                </a:solidFill>
                <a:latin typeface="Calibri"/>
                <a:ea typeface="Calibri"/>
                <a:cs typeface="Calibri"/>
                <a:sym typeface="Calibri"/>
              </a:rPr>
              <a:t> (NMS)</a:t>
            </a:r>
            <a:endParaRPr b="1" sz="16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2"/>
                                        </p:tgtEl>
                                        <p:attrNameLst>
                                          <p:attrName>style.visibility</p:attrName>
                                        </p:attrNameLst>
                                      </p:cBhvr>
                                      <p:to>
                                        <p:strVal val="visible"/>
                                      </p:to>
                                    </p:set>
                                    <p:animEffect filter="fade" transition="in">
                                      <p:cBhvr>
                                        <p:cTn dur="1000"/>
                                        <p:tgtEl>
                                          <p:spTgt spid="2022"/>
                                        </p:tgtEl>
                                      </p:cBhvr>
                                    </p:animEffect>
                                  </p:childTnLst>
                                </p:cTn>
                              </p:par>
                              <p:par>
                                <p:cTn fill="hold" nodeType="withEffect" presetClass="entr" presetID="10" presetSubtype="0">
                                  <p:stCondLst>
                                    <p:cond delay="0"/>
                                  </p:stCondLst>
                                  <p:childTnLst>
                                    <p:set>
                                      <p:cBhvr>
                                        <p:cTn dur="1" fill="hold">
                                          <p:stCondLst>
                                            <p:cond delay="0"/>
                                          </p:stCondLst>
                                        </p:cTn>
                                        <p:tgtEl>
                                          <p:spTgt spid="2021"/>
                                        </p:tgtEl>
                                        <p:attrNameLst>
                                          <p:attrName>style.visibility</p:attrName>
                                        </p:attrNameLst>
                                      </p:cBhvr>
                                      <p:to>
                                        <p:strVal val="visible"/>
                                      </p:to>
                                    </p:set>
                                    <p:animEffect filter="fade" transition="in">
                                      <p:cBhvr>
                                        <p:cTn dur="1000"/>
                                        <p:tgtEl>
                                          <p:spTgt spid="20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3"/>
                                        </p:tgtEl>
                                        <p:attrNameLst>
                                          <p:attrName>style.visibility</p:attrName>
                                        </p:attrNameLst>
                                      </p:cBhvr>
                                      <p:to>
                                        <p:strVal val="visible"/>
                                      </p:to>
                                    </p:set>
                                    <p:animEffect filter="fade" transition="in">
                                      <p:cBhvr>
                                        <p:cTn dur="1000"/>
                                        <p:tgtEl>
                                          <p:spTgt spid="2023"/>
                                        </p:tgtEl>
                                      </p:cBhvr>
                                    </p:animEffect>
                                  </p:childTnLst>
                                </p:cTn>
                              </p:par>
                              <p:par>
                                <p:cTn fill="hold" nodeType="withEffect" presetClass="entr" presetID="10" presetSubtype="0">
                                  <p:stCondLst>
                                    <p:cond delay="0"/>
                                  </p:stCondLst>
                                  <p:childTnLst>
                                    <p:set>
                                      <p:cBhvr>
                                        <p:cTn dur="1" fill="hold">
                                          <p:stCondLst>
                                            <p:cond delay="0"/>
                                          </p:stCondLst>
                                        </p:cTn>
                                        <p:tgtEl>
                                          <p:spTgt spid="2024"/>
                                        </p:tgtEl>
                                        <p:attrNameLst>
                                          <p:attrName>style.visibility</p:attrName>
                                        </p:attrNameLst>
                                      </p:cBhvr>
                                      <p:to>
                                        <p:strVal val="visible"/>
                                      </p:to>
                                    </p:set>
                                    <p:animEffect filter="fade" transition="in">
                                      <p:cBhvr>
                                        <p:cTn dur="1000"/>
                                        <p:tgtEl>
                                          <p:spTgt spid="20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6"/>
                                        </p:tgtEl>
                                        <p:attrNameLst>
                                          <p:attrName>style.visibility</p:attrName>
                                        </p:attrNameLst>
                                      </p:cBhvr>
                                      <p:to>
                                        <p:strVal val="visible"/>
                                      </p:to>
                                    </p:set>
                                    <p:animEffect filter="fade" transition="in">
                                      <p:cBhvr>
                                        <p:cTn dur="1000"/>
                                        <p:tgtEl>
                                          <p:spTgt spid="2026"/>
                                        </p:tgtEl>
                                      </p:cBhvr>
                                    </p:animEffect>
                                  </p:childTnLst>
                                </p:cTn>
                              </p:par>
                              <p:par>
                                <p:cTn fill="hold" nodeType="withEffect" presetClass="entr" presetID="10" presetSubtype="0">
                                  <p:stCondLst>
                                    <p:cond delay="0"/>
                                  </p:stCondLst>
                                  <p:childTnLst>
                                    <p:set>
                                      <p:cBhvr>
                                        <p:cTn dur="1" fill="hold">
                                          <p:stCondLst>
                                            <p:cond delay="0"/>
                                          </p:stCondLst>
                                        </p:cTn>
                                        <p:tgtEl>
                                          <p:spTgt spid="2025"/>
                                        </p:tgtEl>
                                        <p:attrNameLst>
                                          <p:attrName>style.visibility</p:attrName>
                                        </p:attrNameLst>
                                      </p:cBhvr>
                                      <p:to>
                                        <p:strVal val="visible"/>
                                      </p:to>
                                    </p:set>
                                    <p:animEffect filter="fade" transition="in">
                                      <p:cBhvr>
                                        <p:cTn dur="1000"/>
                                        <p:tgtEl>
                                          <p:spTgt spid="20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8"/>
                                        </p:tgtEl>
                                        <p:attrNameLst>
                                          <p:attrName>style.visibility</p:attrName>
                                        </p:attrNameLst>
                                      </p:cBhvr>
                                      <p:to>
                                        <p:strVal val="visible"/>
                                      </p:to>
                                    </p:set>
                                    <p:animEffect filter="fade" transition="in">
                                      <p:cBhvr>
                                        <p:cTn dur="1000"/>
                                        <p:tgtEl>
                                          <p:spTgt spid="2028"/>
                                        </p:tgtEl>
                                      </p:cBhvr>
                                    </p:animEffect>
                                  </p:childTnLst>
                                </p:cTn>
                              </p:par>
                              <p:par>
                                <p:cTn fill="hold" nodeType="withEffect" presetClass="entr" presetID="10" presetSubtype="0">
                                  <p:stCondLst>
                                    <p:cond delay="0"/>
                                  </p:stCondLst>
                                  <p:childTnLst>
                                    <p:set>
                                      <p:cBhvr>
                                        <p:cTn dur="1" fill="hold">
                                          <p:stCondLst>
                                            <p:cond delay="0"/>
                                          </p:stCondLst>
                                        </p:cTn>
                                        <p:tgtEl>
                                          <p:spTgt spid="2027"/>
                                        </p:tgtEl>
                                        <p:attrNameLst>
                                          <p:attrName>style.visibility</p:attrName>
                                        </p:attrNameLst>
                                      </p:cBhvr>
                                      <p:to>
                                        <p:strVal val="visible"/>
                                      </p:to>
                                    </p:set>
                                    <p:animEffect filter="fade" transition="in">
                                      <p:cBhvr>
                                        <p:cTn dur="1000"/>
                                        <p:tgtEl>
                                          <p:spTgt spid="20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0"/>
                                        </p:tgtEl>
                                        <p:attrNameLst>
                                          <p:attrName>style.visibility</p:attrName>
                                        </p:attrNameLst>
                                      </p:cBhvr>
                                      <p:to>
                                        <p:strVal val="visible"/>
                                      </p:to>
                                    </p:set>
                                    <p:animEffect filter="fade" transition="in">
                                      <p:cBhvr>
                                        <p:cTn dur="1000"/>
                                        <p:tgtEl>
                                          <p:spTgt spid="2030"/>
                                        </p:tgtEl>
                                      </p:cBhvr>
                                    </p:animEffect>
                                  </p:childTnLst>
                                </p:cTn>
                              </p:par>
                              <p:par>
                                <p:cTn fill="hold" nodeType="withEffect" presetClass="entr" presetID="10" presetSubtype="0">
                                  <p:stCondLst>
                                    <p:cond delay="0"/>
                                  </p:stCondLst>
                                  <p:childTnLst>
                                    <p:set>
                                      <p:cBhvr>
                                        <p:cTn dur="1" fill="hold">
                                          <p:stCondLst>
                                            <p:cond delay="0"/>
                                          </p:stCondLst>
                                        </p:cTn>
                                        <p:tgtEl>
                                          <p:spTgt spid="2029"/>
                                        </p:tgtEl>
                                        <p:attrNameLst>
                                          <p:attrName>style.visibility</p:attrName>
                                        </p:attrNameLst>
                                      </p:cBhvr>
                                      <p:to>
                                        <p:strVal val="visible"/>
                                      </p:to>
                                    </p:set>
                                    <p:animEffect filter="fade" transition="in">
                                      <p:cBhvr>
                                        <p:cTn dur="1000"/>
                                        <p:tgtEl>
                                          <p:spTgt spid="20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9"/>
                                        </p:tgtEl>
                                        <p:attrNameLst>
                                          <p:attrName>style.visibility</p:attrName>
                                        </p:attrNameLst>
                                      </p:cBhvr>
                                      <p:to>
                                        <p:strVal val="visible"/>
                                      </p:to>
                                    </p:set>
                                    <p:animEffect filter="fade" transition="in">
                                      <p:cBhvr>
                                        <p:cTn dur="1000"/>
                                        <p:tgtEl>
                                          <p:spTgt spid="20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1"/>
                                        </p:tgtEl>
                                        <p:attrNameLst>
                                          <p:attrName>style.visibility</p:attrName>
                                        </p:attrNameLst>
                                      </p:cBhvr>
                                      <p:to>
                                        <p:strVal val="visible"/>
                                      </p:to>
                                    </p:set>
                                    <p:animEffect filter="fade" transition="in">
                                      <p:cBhvr>
                                        <p:cTn dur="1000"/>
                                        <p:tgtEl>
                                          <p:spTgt spid="20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pic>
        <p:nvPicPr>
          <p:cNvPr id="2036" name="Google Shape;2036;p125"/>
          <p:cNvPicPr preferRelativeResize="0"/>
          <p:nvPr/>
        </p:nvPicPr>
        <p:blipFill>
          <a:blip r:embed="rId3">
            <a:alphaModFix/>
          </a:blip>
          <a:stretch>
            <a:fillRect/>
          </a:stretch>
        </p:blipFill>
        <p:spPr>
          <a:xfrm>
            <a:off x="789175" y="827067"/>
            <a:ext cx="3534699" cy="3235533"/>
          </a:xfrm>
          <a:prstGeom prst="rect">
            <a:avLst/>
          </a:prstGeom>
          <a:noFill/>
          <a:ln>
            <a:noFill/>
          </a:ln>
        </p:spPr>
      </p:pic>
      <p:sp>
        <p:nvSpPr>
          <p:cNvPr id="2037" name="Google Shape;2037;p125"/>
          <p:cNvSpPr/>
          <p:nvPr/>
        </p:nvSpPr>
        <p:spPr>
          <a:xfrm>
            <a:off x="1407500" y="1334450"/>
            <a:ext cx="1596300" cy="23709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25"/>
          <p:cNvSpPr txBox="1"/>
          <p:nvPr/>
        </p:nvSpPr>
        <p:spPr>
          <a:xfrm>
            <a:off x="1407500" y="1079450"/>
            <a:ext cx="1596300" cy="25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rgbClr val="FFFFFF"/>
                </a:solidFill>
                <a:latin typeface="Calibri"/>
                <a:ea typeface="Calibri"/>
                <a:cs typeface="Calibri"/>
                <a:sym typeface="Calibri"/>
              </a:rPr>
              <a:t>Dog 0.93</a:t>
            </a:r>
            <a:endParaRPr b="1" sz="1000">
              <a:solidFill>
                <a:srgbClr val="FFFFFF"/>
              </a:solidFill>
              <a:latin typeface="Calibri"/>
              <a:ea typeface="Calibri"/>
              <a:cs typeface="Calibri"/>
              <a:sym typeface="Calibri"/>
            </a:endParaRPr>
          </a:p>
        </p:txBody>
      </p:sp>
      <p:sp>
        <p:nvSpPr>
          <p:cNvPr id="2039" name="Google Shape;2039;p125"/>
          <p:cNvSpPr/>
          <p:nvPr/>
        </p:nvSpPr>
        <p:spPr>
          <a:xfrm>
            <a:off x="1178900" y="1563050"/>
            <a:ext cx="1596300" cy="23709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25"/>
          <p:cNvSpPr txBox="1"/>
          <p:nvPr/>
        </p:nvSpPr>
        <p:spPr>
          <a:xfrm>
            <a:off x="1178900" y="1313750"/>
            <a:ext cx="1596300" cy="25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rgbClr val="FFFFFF"/>
                </a:solidFill>
                <a:latin typeface="Calibri"/>
                <a:ea typeface="Calibri"/>
                <a:cs typeface="Calibri"/>
                <a:sym typeface="Calibri"/>
              </a:rPr>
              <a:t>Dog 0.91</a:t>
            </a:r>
            <a:endParaRPr b="1" sz="1000">
              <a:solidFill>
                <a:srgbClr val="FFFFFF"/>
              </a:solidFill>
              <a:latin typeface="Calibri"/>
              <a:ea typeface="Calibri"/>
              <a:cs typeface="Calibri"/>
              <a:sym typeface="Calibri"/>
            </a:endParaRPr>
          </a:p>
        </p:txBody>
      </p:sp>
      <p:sp>
        <p:nvSpPr>
          <p:cNvPr id="2041" name="Google Shape;2041;p125"/>
          <p:cNvSpPr/>
          <p:nvPr/>
        </p:nvSpPr>
        <p:spPr>
          <a:xfrm>
            <a:off x="1559900" y="1791650"/>
            <a:ext cx="1596300" cy="178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25"/>
          <p:cNvSpPr txBox="1"/>
          <p:nvPr/>
        </p:nvSpPr>
        <p:spPr>
          <a:xfrm>
            <a:off x="1559900" y="1536650"/>
            <a:ext cx="1596300" cy="25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rgbClr val="FFFFFF"/>
                </a:solidFill>
                <a:latin typeface="Calibri"/>
                <a:ea typeface="Calibri"/>
                <a:cs typeface="Calibri"/>
                <a:sym typeface="Calibri"/>
              </a:rPr>
              <a:t>Dog 0.87</a:t>
            </a:r>
            <a:endParaRPr b="1" sz="1000">
              <a:solidFill>
                <a:srgbClr val="FFFFFF"/>
              </a:solidFill>
              <a:latin typeface="Calibri"/>
              <a:ea typeface="Calibri"/>
              <a:cs typeface="Calibri"/>
              <a:sym typeface="Calibri"/>
            </a:endParaRPr>
          </a:p>
        </p:txBody>
      </p:sp>
      <p:sp>
        <p:nvSpPr>
          <p:cNvPr id="2043" name="Google Shape;2043;p125"/>
          <p:cNvSpPr/>
          <p:nvPr/>
        </p:nvSpPr>
        <p:spPr>
          <a:xfrm>
            <a:off x="3041700" y="2260175"/>
            <a:ext cx="784200" cy="13884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sp>
        <p:nvSpPr>
          <p:cNvPr id="2044" name="Google Shape;2044;p125"/>
          <p:cNvSpPr txBox="1"/>
          <p:nvPr/>
        </p:nvSpPr>
        <p:spPr>
          <a:xfrm>
            <a:off x="2775200" y="1954175"/>
            <a:ext cx="1050600" cy="25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000">
                <a:solidFill>
                  <a:srgbClr val="FFFF00"/>
                </a:solidFill>
                <a:latin typeface="Calibri"/>
                <a:ea typeface="Calibri"/>
                <a:cs typeface="Calibri"/>
                <a:sym typeface="Calibri"/>
              </a:rPr>
              <a:t>Cat 0.97</a:t>
            </a:r>
            <a:endParaRPr b="1" sz="1000">
              <a:solidFill>
                <a:srgbClr val="FFFF00"/>
              </a:solidFill>
              <a:latin typeface="Calibri"/>
              <a:ea typeface="Calibri"/>
              <a:cs typeface="Calibri"/>
              <a:sym typeface="Calibri"/>
            </a:endParaRPr>
          </a:p>
        </p:txBody>
      </p:sp>
      <p:sp>
        <p:nvSpPr>
          <p:cNvPr id="2045" name="Google Shape;2045;p125"/>
          <p:cNvSpPr/>
          <p:nvPr/>
        </p:nvSpPr>
        <p:spPr>
          <a:xfrm>
            <a:off x="2927600" y="2488775"/>
            <a:ext cx="1050600" cy="13884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sp>
        <p:nvSpPr>
          <p:cNvPr id="2046" name="Google Shape;2046;p125"/>
          <p:cNvSpPr txBox="1"/>
          <p:nvPr/>
        </p:nvSpPr>
        <p:spPr>
          <a:xfrm>
            <a:off x="2851400" y="2258975"/>
            <a:ext cx="1050600" cy="25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000">
                <a:solidFill>
                  <a:srgbClr val="FFFF00"/>
                </a:solidFill>
                <a:latin typeface="Calibri"/>
                <a:ea typeface="Calibri"/>
                <a:cs typeface="Calibri"/>
                <a:sym typeface="Calibri"/>
              </a:rPr>
              <a:t>Cat 0.86</a:t>
            </a:r>
            <a:endParaRPr b="1" sz="1000">
              <a:solidFill>
                <a:srgbClr val="FFFF00"/>
              </a:solidFill>
              <a:latin typeface="Calibri"/>
              <a:ea typeface="Calibri"/>
              <a:cs typeface="Calibri"/>
              <a:sym typeface="Calibri"/>
            </a:endParaRPr>
          </a:p>
        </p:txBody>
      </p:sp>
      <p:sp>
        <p:nvSpPr>
          <p:cNvPr id="2047" name="Google Shape;2047;p125"/>
          <p:cNvSpPr txBox="1"/>
          <p:nvPr/>
        </p:nvSpPr>
        <p:spPr>
          <a:xfrm>
            <a:off x="4684075" y="1497050"/>
            <a:ext cx="3798600" cy="25656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Roboto"/>
              <a:buAutoNum type="arabicPeriod"/>
            </a:pPr>
            <a:r>
              <a:rPr lang="en" sz="1100">
                <a:latin typeface="Calibri"/>
                <a:ea typeface="Calibri"/>
                <a:cs typeface="Calibri"/>
                <a:sym typeface="Calibri"/>
              </a:rPr>
              <a:t>For a given class, select the prediction with </a:t>
            </a:r>
            <a:r>
              <a:rPr b="1" lang="en" sz="1100">
                <a:latin typeface="Calibri"/>
                <a:ea typeface="Calibri"/>
                <a:cs typeface="Calibri"/>
                <a:sym typeface="Calibri"/>
              </a:rPr>
              <a:t>highest</a:t>
            </a:r>
            <a:r>
              <a:rPr lang="en" sz="1100">
                <a:latin typeface="Calibri"/>
                <a:ea typeface="Calibri"/>
                <a:cs typeface="Calibri"/>
                <a:sym typeface="Calibri"/>
              </a:rPr>
              <a:t> </a:t>
            </a:r>
            <a:r>
              <a:rPr b="1" lang="en" sz="1100">
                <a:latin typeface="Calibri"/>
                <a:ea typeface="Calibri"/>
                <a:cs typeface="Calibri"/>
                <a:sym typeface="Calibri"/>
              </a:rPr>
              <a:t>confidence</a:t>
            </a:r>
            <a:r>
              <a:rPr lang="en" sz="1100">
                <a:latin typeface="Calibri"/>
                <a:ea typeface="Calibri"/>
                <a:cs typeface="Calibri"/>
                <a:sym typeface="Calibri"/>
              </a:rPr>
              <a:t>.</a:t>
            </a:r>
            <a:endParaRPr sz="1100">
              <a:latin typeface="Calibri"/>
              <a:ea typeface="Calibri"/>
              <a:cs typeface="Calibri"/>
              <a:sym typeface="Calibri"/>
            </a:endParaRPr>
          </a:p>
          <a:p>
            <a:pPr indent="-298450" lvl="0" marL="457200" rtl="0" algn="l">
              <a:spcBef>
                <a:spcPts val="1000"/>
              </a:spcBef>
              <a:spcAft>
                <a:spcPts val="0"/>
              </a:spcAft>
              <a:buSzPts val="1100"/>
              <a:buFont typeface="Roboto"/>
              <a:buAutoNum type="arabicPeriod"/>
            </a:pPr>
            <a:r>
              <a:rPr lang="en" sz="1100">
                <a:latin typeface="Calibri"/>
                <a:ea typeface="Calibri"/>
                <a:cs typeface="Calibri"/>
                <a:sym typeface="Calibri"/>
              </a:rPr>
              <a:t>Calculate </a:t>
            </a:r>
            <a:r>
              <a:rPr b="1" lang="en" sz="1100">
                <a:latin typeface="Calibri"/>
                <a:ea typeface="Calibri"/>
                <a:cs typeface="Calibri"/>
                <a:sym typeface="Calibri"/>
              </a:rPr>
              <a:t>IOU</a:t>
            </a:r>
            <a:r>
              <a:rPr lang="en" sz="1100">
                <a:latin typeface="Calibri"/>
                <a:ea typeface="Calibri"/>
                <a:cs typeface="Calibri"/>
                <a:sym typeface="Calibri"/>
              </a:rPr>
              <a:t> between predicted box with highest confidence and other predicted boxes of the same class.</a:t>
            </a:r>
            <a:endParaRPr sz="1100">
              <a:latin typeface="Calibri"/>
              <a:ea typeface="Calibri"/>
              <a:cs typeface="Calibri"/>
              <a:sym typeface="Calibri"/>
            </a:endParaRPr>
          </a:p>
          <a:p>
            <a:pPr indent="-298450" lvl="0" marL="457200" rtl="0" algn="l">
              <a:spcBef>
                <a:spcPts val="1000"/>
              </a:spcBef>
              <a:spcAft>
                <a:spcPts val="0"/>
              </a:spcAft>
              <a:buSzPts val="1100"/>
              <a:buFont typeface="Roboto"/>
              <a:buAutoNum type="arabicPeriod"/>
            </a:pPr>
            <a:r>
              <a:rPr lang="en" sz="1100">
                <a:latin typeface="Calibri"/>
                <a:ea typeface="Calibri"/>
                <a:cs typeface="Calibri"/>
                <a:sym typeface="Calibri"/>
              </a:rPr>
              <a:t>Remove all the lower confidence predicted boxes where </a:t>
            </a:r>
            <a:r>
              <a:rPr lang="en" sz="1100">
                <a:solidFill>
                  <a:schemeClr val="dk1"/>
                </a:solidFill>
                <a:latin typeface="Calibri"/>
                <a:ea typeface="Calibri"/>
                <a:cs typeface="Calibri"/>
                <a:sym typeface="Calibri"/>
              </a:rPr>
              <a:t>IOU is above a threshold (let’s say 0.7)</a:t>
            </a:r>
            <a:r>
              <a:rPr lang="en" sz="1100">
                <a:latin typeface="Calibri"/>
                <a:ea typeface="Calibri"/>
                <a:cs typeface="Calibri"/>
                <a:sym typeface="Calibri"/>
              </a:rPr>
              <a:t>. These are </a:t>
            </a:r>
            <a:r>
              <a:rPr b="1" lang="en" sz="1100">
                <a:latin typeface="Calibri"/>
                <a:ea typeface="Calibri"/>
                <a:cs typeface="Calibri"/>
                <a:sym typeface="Calibri"/>
              </a:rPr>
              <a:t>duplicate</a:t>
            </a:r>
            <a:r>
              <a:rPr lang="en" sz="1100">
                <a:latin typeface="Calibri"/>
                <a:ea typeface="Calibri"/>
                <a:cs typeface="Calibri"/>
                <a:sym typeface="Calibri"/>
              </a:rPr>
              <a:t> predictions.</a:t>
            </a:r>
            <a:endParaRPr sz="1100">
              <a:latin typeface="Calibri"/>
              <a:ea typeface="Calibri"/>
              <a:cs typeface="Calibri"/>
              <a:sym typeface="Calibri"/>
            </a:endParaRPr>
          </a:p>
          <a:p>
            <a:pPr indent="-298450" lvl="0" marL="457200" rtl="0" algn="l">
              <a:spcBef>
                <a:spcPts val="1000"/>
              </a:spcBef>
              <a:spcAft>
                <a:spcPts val="0"/>
              </a:spcAft>
              <a:buSzPts val="1100"/>
              <a:buFont typeface="Calibri"/>
              <a:buAutoNum type="arabicPeriod"/>
            </a:pPr>
            <a:r>
              <a:rPr lang="en" sz="1100">
                <a:latin typeface="Calibri"/>
                <a:ea typeface="Calibri"/>
                <a:cs typeface="Calibri"/>
                <a:sym typeface="Calibri"/>
              </a:rPr>
              <a:t>Take the next highest confidence predicted of the same class and repeat the steps 1 to 3.</a:t>
            </a:r>
            <a:endParaRPr sz="1100">
              <a:latin typeface="Calibri"/>
              <a:ea typeface="Calibri"/>
              <a:cs typeface="Calibri"/>
              <a:sym typeface="Calibri"/>
            </a:endParaRPr>
          </a:p>
          <a:p>
            <a:pPr indent="-298450" lvl="0" marL="457200" rtl="0" algn="l">
              <a:spcBef>
                <a:spcPts val="1000"/>
              </a:spcBef>
              <a:spcAft>
                <a:spcPts val="0"/>
              </a:spcAft>
              <a:buSzPts val="1100"/>
              <a:buFont typeface="Roboto"/>
              <a:buAutoNum type="arabicPeriod"/>
            </a:pPr>
            <a:r>
              <a:rPr lang="en" sz="1100">
                <a:latin typeface="Calibri"/>
                <a:ea typeface="Calibri"/>
                <a:cs typeface="Calibri"/>
                <a:sym typeface="Calibri"/>
              </a:rPr>
              <a:t>Repeat steps 1 to 4 for all the </a:t>
            </a:r>
            <a:r>
              <a:rPr b="1" lang="en" sz="1100">
                <a:latin typeface="Calibri"/>
                <a:ea typeface="Calibri"/>
                <a:cs typeface="Calibri"/>
                <a:sym typeface="Calibri"/>
              </a:rPr>
              <a:t>predicted classes</a:t>
            </a:r>
            <a:endParaRPr sz="1100">
              <a:latin typeface="Calibri"/>
              <a:ea typeface="Calibri"/>
              <a:cs typeface="Calibri"/>
              <a:sym typeface="Calibri"/>
            </a:endParaRPr>
          </a:p>
        </p:txBody>
      </p:sp>
      <p:sp>
        <p:nvSpPr>
          <p:cNvPr id="2048" name="Google Shape;2048;p125"/>
          <p:cNvSpPr txBox="1"/>
          <p:nvPr/>
        </p:nvSpPr>
        <p:spPr>
          <a:xfrm>
            <a:off x="4466800" y="823400"/>
            <a:ext cx="3599100" cy="767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434343"/>
                </a:solidFill>
                <a:latin typeface="Calibri"/>
                <a:ea typeface="Calibri"/>
                <a:cs typeface="Calibri"/>
                <a:sym typeface="Calibri"/>
              </a:rPr>
              <a:t>Non-Maximum Suppression (NMS)</a:t>
            </a:r>
            <a:endParaRPr b="1">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7">
                                            <p:txEl>
                                              <p:pRg end="0" st="0"/>
                                            </p:txEl>
                                          </p:spTgt>
                                        </p:tgtEl>
                                        <p:attrNameLst>
                                          <p:attrName>style.visibility</p:attrName>
                                        </p:attrNameLst>
                                      </p:cBhvr>
                                      <p:to>
                                        <p:strVal val="visible"/>
                                      </p:to>
                                    </p:set>
                                    <p:animEffect filter="fade" transition="in">
                                      <p:cBhvr>
                                        <p:cTn dur="1000"/>
                                        <p:tgtEl>
                                          <p:spTgt spid="20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7">
                                            <p:txEl>
                                              <p:pRg end="1" st="1"/>
                                            </p:txEl>
                                          </p:spTgt>
                                        </p:tgtEl>
                                        <p:attrNameLst>
                                          <p:attrName>style.visibility</p:attrName>
                                        </p:attrNameLst>
                                      </p:cBhvr>
                                      <p:to>
                                        <p:strVal val="visible"/>
                                      </p:to>
                                    </p:set>
                                    <p:animEffect filter="fade" transition="in">
                                      <p:cBhvr>
                                        <p:cTn dur="1000"/>
                                        <p:tgtEl>
                                          <p:spTgt spid="20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7">
                                            <p:txEl>
                                              <p:pRg end="2" st="2"/>
                                            </p:txEl>
                                          </p:spTgt>
                                        </p:tgtEl>
                                        <p:attrNameLst>
                                          <p:attrName>style.visibility</p:attrName>
                                        </p:attrNameLst>
                                      </p:cBhvr>
                                      <p:to>
                                        <p:strVal val="visible"/>
                                      </p:to>
                                    </p:set>
                                    <p:animEffect filter="fade" transition="in">
                                      <p:cBhvr>
                                        <p:cTn dur="1000"/>
                                        <p:tgtEl>
                                          <p:spTgt spid="20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7">
                                            <p:txEl>
                                              <p:pRg end="3" st="3"/>
                                            </p:txEl>
                                          </p:spTgt>
                                        </p:tgtEl>
                                        <p:attrNameLst>
                                          <p:attrName>style.visibility</p:attrName>
                                        </p:attrNameLst>
                                      </p:cBhvr>
                                      <p:to>
                                        <p:strVal val="visible"/>
                                      </p:to>
                                    </p:set>
                                    <p:animEffect filter="fade" transition="in">
                                      <p:cBhvr>
                                        <p:cTn dur="1000"/>
                                        <p:tgtEl>
                                          <p:spTgt spid="20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7">
                                            <p:txEl>
                                              <p:pRg end="4" st="4"/>
                                            </p:txEl>
                                          </p:spTgt>
                                        </p:tgtEl>
                                        <p:attrNameLst>
                                          <p:attrName>style.visibility</p:attrName>
                                        </p:attrNameLst>
                                      </p:cBhvr>
                                      <p:to>
                                        <p:strVal val="visible"/>
                                      </p:to>
                                    </p:set>
                                    <p:animEffect filter="fade" transition="in">
                                      <p:cBhvr>
                                        <p:cTn dur="1000"/>
                                        <p:tgtEl>
                                          <p:spTgt spid="204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sp>
        <p:nvSpPr>
          <p:cNvPr id="2053" name="Google Shape;2053;p126"/>
          <p:cNvSpPr txBox="1"/>
          <p:nvPr/>
        </p:nvSpPr>
        <p:spPr>
          <a:xfrm>
            <a:off x="2700450" y="3928250"/>
            <a:ext cx="3743100" cy="61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666666"/>
                </a:solidFill>
                <a:latin typeface="Calibri"/>
                <a:ea typeface="Calibri"/>
                <a:cs typeface="Calibri"/>
                <a:sym typeface="Calibri"/>
              </a:rPr>
              <a:t>Object Detector Model Prediction</a:t>
            </a:r>
            <a:endParaRPr sz="1800">
              <a:solidFill>
                <a:srgbClr val="666666"/>
              </a:solidFill>
              <a:latin typeface="Calibri"/>
              <a:ea typeface="Calibri"/>
              <a:cs typeface="Calibri"/>
              <a:sym typeface="Calibri"/>
            </a:endParaRPr>
          </a:p>
        </p:txBody>
      </p:sp>
      <p:pic>
        <p:nvPicPr>
          <p:cNvPr id="2054" name="Google Shape;2054;p126"/>
          <p:cNvPicPr preferRelativeResize="0"/>
          <p:nvPr/>
        </p:nvPicPr>
        <p:blipFill>
          <a:blip r:embed="rId3">
            <a:alphaModFix/>
          </a:blip>
          <a:stretch>
            <a:fillRect/>
          </a:stretch>
        </p:blipFill>
        <p:spPr>
          <a:xfrm>
            <a:off x="789175" y="522267"/>
            <a:ext cx="3534699" cy="3235533"/>
          </a:xfrm>
          <a:prstGeom prst="rect">
            <a:avLst/>
          </a:prstGeom>
          <a:noFill/>
          <a:ln>
            <a:noFill/>
          </a:ln>
        </p:spPr>
      </p:pic>
      <p:sp>
        <p:nvSpPr>
          <p:cNvPr id="2055" name="Google Shape;2055;p126"/>
          <p:cNvSpPr/>
          <p:nvPr/>
        </p:nvSpPr>
        <p:spPr>
          <a:xfrm>
            <a:off x="1407500" y="1029650"/>
            <a:ext cx="1596300" cy="23709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26"/>
          <p:cNvSpPr txBox="1"/>
          <p:nvPr/>
        </p:nvSpPr>
        <p:spPr>
          <a:xfrm>
            <a:off x="1407500" y="774650"/>
            <a:ext cx="1596300" cy="25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rgbClr val="FFFFFF"/>
                </a:solidFill>
                <a:latin typeface="Calibri"/>
                <a:ea typeface="Calibri"/>
                <a:cs typeface="Calibri"/>
                <a:sym typeface="Calibri"/>
              </a:rPr>
              <a:t>Dog 0.93</a:t>
            </a:r>
            <a:endParaRPr b="1" sz="1000">
              <a:solidFill>
                <a:srgbClr val="FFFFFF"/>
              </a:solidFill>
              <a:latin typeface="Calibri"/>
              <a:ea typeface="Calibri"/>
              <a:cs typeface="Calibri"/>
              <a:sym typeface="Calibri"/>
            </a:endParaRPr>
          </a:p>
        </p:txBody>
      </p:sp>
      <p:sp>
        <p:nvSpPr>
          <p:cNvPr id="2057" name="Google Shape;2057;p126"/>
          <p:cNvSpPr/>
          <p:nvPr/>
        </p:nvSpPr>
        <p:spPr>
          <a:xfrm>
            <a:off x="3041700" y="1955375"/>
            <a:ext cx="784200" cy="13884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endParaRPr>
          </a:p>
        </p:txBody>
      </p:sp>
      <p:sp>
        <p:nvSpPr>
          <p:cNvPr id="2058" name="Google Shape;2058;p126"/>
          <p:cNvSpPr txBox="1"/>
          <p:nvPr/>
        </p:nvSpPr>
        <p:spPr>
          <a:xfrm>
            <a:off x="2775200" y="1649375"/>
            <a:ext cx="1050600" cy="2550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000">
                <a:solidFill>
                  <a:srgbClr val="FFFF00"/>
                </a:solidFill>
                <a:latin typeface="Calibri"/>
                <a:ea typeface="Calibri"/>
                <a:cs typeface="Calibri"/>
                <a:sym typeface="Calibri"/>
              </a:rPr>
              <a:t>Cat 0.97</a:t>
            </a:r>
            <a:endParaRPr b="1" sz="1000">
              <a:solidFill>
                <a:srgbClr val="FFFF00"/>
              </a:solidFill>
              <a:latin typeface="Calibri"/>
              <a:ea typeface="Calibri"/>
              <a:cs typeface="Calibri"/>
              <a:sym typeface="Calibri"/>
            </a:endParaRPr>
          </a:p>
        </p:txBody>
      </p:sp>
      <p:sp>
        <p:nvSpPr>
          <p:cNvPr id="2059" name="Google Shape;2059;p126"/>
          <p:cNvSpPr txBox="1"/>
          <p:nvPr/>
        </p:nvSpPr>
        <p:spPr>
          <a:xfrm>
            <a:off x="4882350" y="1814600"/>
            <a:ext cx="3534300" cy="801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b="1" lang="en" sz="1600">
                <a:solidFill>
                  <a:srgbClr val="0000FF"/>
                </a:solidFill>
                <a:latin typeface="Calibri"/>
                <a:ea typeface="Calibri"/>
                <a:cs typeface="Calibri"/>
                <a:sym typeface="Calibri"/>
              </a:rPr>
              <a:t>Final Predictions after NMS</a:t>
            </a:r>
            <a:endParaRPr b="1" sz="1600">
              <a:solidFill>
                <a:srgbClr val="0000FF"/>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sp>
        <p:nvSpPr>
          <p:cNvPr id="2064" name="Google Shape;2064;p127"/>
          <p:cNvSpPr/>
          <p:nvPr/>
        </p:nvSpPr>
        <p:spPr>
          <a:xfrm>
            <a:off x="739375" y="1587275"/>
            <a:ext cx="1536900" cy="9885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Model </a:t>
            </a:r>
            <a:endParaRPr b="1">
              <a:latin typeface="Calibri"/>
              <a:ea typeface="Calibri"/>
              <a:cs typeface="Calibri"/>
              <a:sym typeface="Calibri"/>
            </a:endParaRPr>
          </a:p>
          <a:p>
            <a:pPr indent="0" lvl="0" marL="0" rtl="0" algn="ctr">
              <a:spcBef>
                <a:spcPts val="0"/>
              </a:spcBef>
              <a:spcAft>
                <a:spcPts val="0"/>
              </a:spcAft>
              <a:buNone/>
            </a:pPr>
            <a:r>
              <a:rPr b="1" lang="en">
                <a:latin typeface="Calibri"/>
                <a:ea typeface="Calibri"/>
                <a:cs typeface="Calibri"/>
                <a:sym typeface="Calibri"/>
              </a:rPr>
              <a:t>Predictions</a:t>
            </a:r>
            <a:endParaRPr b="1">
              <a:latin typeface="Calibri"/>
              <a:ea typeface="Calibri"/>
              <a:cs typeface="Calibri"/>
              <a:sym typeface="Calibri"/>
            </a:endParaRPr>
          </a:p>
        </p:txBody>
      </p:sp>
      <p:sp>
        <p:nvSpPr>
          <p:cNvPr id="2065" name="Google Shape;2065;p127"/>
          <p:cNvSpPr txBox="1"/>
          <p:nvPr/>
        </p:nvSpPr>
        <p:spPr>
          <a:xfrm>
            <a:off x="739375" y="2575650"/>
            <a:ext cx="1536900" cy="3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666666"/>
                </a:solidFill>
                <a:latin typeface="Calibri"/>
                <a:ea typeface="Calibri"/>
                <a:cs typeface="Calibri"/>
                <a:sym typeface="Calibri"/>
              </a:rPr>
              <a:t>Predicts 1000s of objects</a:t>
            </a:r>
            <a:endParaRPr sz="1000">
              <a:solidFill>
                <a:srgbClr val="666666"/>
              </a:solidFill>
              <a:latin typeface="Calibri"/>
              <a:ea typeface="Calibri"/>
              <a:cs typeface="Calibri"/>
              <a:sym typeface="Calibri"/>
            </a:endParaRPr>
          </a:p>
        </p:txBody>
      </p:sp>
      <p:sp>
        <p:nvSpPr>
          <p:cNvPr id="2066" name="Google Shape;2066;p127"/>
          <p:cNvSpPr txBox="1"/>
          <p:nvPr/>
        </p:nvSpPr>
        <p:spPr>
          <a:xfrm>
            <a:off x="2700450" y="3928250"/>
            <a:ext cx="3743100" cy="61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666666"/>
                </a:solidFill>
                <a:latin typeface="Calibri"/>
                <a:ea typeface="Calibri"/>
                <a:cs typeface="Calibri"/>
                <a:sym typeface="Calibri"/>
              </a:rPr>
              <a:t>Object Detector Model Prediction</a:t>
            </a:r>
            <a:endParaRPr sz="1800">
              <a:solidFill>
                <a:srgbClr val="666666"/>
              </a:solidFill>
              <a:latin typeface="Calibri"/>
              <a:ea typeface="Calibri"/>
              <a:cs typeface="Calibri"/>
              <a:sym typeface="Calibri"/>
            </a:endParaRPr>
          </a:p>
        </p:txBody>
      </p:sp>
      <p:sp>
        <p:nvSpPr>
          <p:cNvPr id="2067" name="Google Shape;2067;p127"/>
          <p:cNvSpPr txBox="1"/>
          <p:nvPr/>
        </p:nvSpPr>
        <p:spPr>
          <a:xfrm>
            <a:off x="7207075" y="1542275"/>
            <a:ext cx="15369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b="1" lang="en" sz="1700">
                <a:solidFill>
                  <a:srgbClr val="434343"/>
                </a:solidFill>
                <a:latin typeface="Calibri"/>
                <a:ea typeface="Calibri"/>
                <a:cs typeface="Calibri"/>
                <a:sym typeface="Calibri"/>
              </a:rPr>
              <a:t>Final Predictions</a:t>
            </a:r>
            <a:endParaRPr b="1" sz="1700">
              <a:solidFill>
                <a:srgbClr val="434343"/>
              </a:solidFill>
              <a:latin typeface="Calibri"/>
              <a:ea typeface="Calibri"/>
              <a:cs typeface="Calibri"/>
              <a:sym typeface="Calibri"/>
            </a:endParaRPr>
          </a:p>
        </p:txBody>
      </p:sp>
      <p:sp>
        <p:nvSpPr>
          <p:cNvPr id="2068" name="Google Shape;2068;p127"/>
          <p:cNvSpPr/>
          <p:nvPr/>
        </p:nvSpPr>
        <p:spPr>
          <a:xfrm>
            <a:off x="2854075" y="1586975"/>
            <a:ext cx="1442700" cy="988500"/>
          </a:xfrm>
          <a:prstGeom prst="rect">
            <a:avLst/>
          </a:prstGeom>
          <a:solidFill>
            <a:srgbClr val="D9EAD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Calibri"/>
                <a:ea typeface="Calibri"/>
                <a:cs typeface="Calibri"/>
                <a:sym typeface="Calibri"/>
              </a:rPr>
              <a:t>Remove Background Predictions</a:t>
            </a:r>
            <a:endParaRPr b="1" sz="800">
              <a:latin typeface="Calibri"/>
              <a:ea typeface="Calibri"/>
              <a:cs typeface="Calibri"/>
              <a:sym typeface="Calibri"/>
            </a:endParaRPr>
          </a:p>
        </p:txBody>
      </p:sp>
      <p:cxnSp>
        <p:nvCxnSpPr>
          <p:cNvPr id="2069" name="Google Shape;2069;p127"/>
          <p:cNvCxnSpPr>
            <a:stCxn id="2064" idx="3"/>
            <a:endCxn id="2068" idx="1"/>
          </p:cNvCxnSpPr>
          <p:nvPr/>
        </p:nvCxnSpPr>
        <p:spPr>
          <a:xfrm flipH="1" rot="10800000">
            <a:off x="2276275" y="2081225"/>
            <a:ext cx="577800" cy="300"/>
          </a:xfrm>
          <a:prstGeom prst="straightConnector1">
            <a:avLst/>
          </a:prstGeom>
          <a:noFill/>
          <a:ln cap="flat" cmpd="sng" w="9525">
            <a:solidFill>
              <a:schemeClr val="dk2"/>
            </a:solidFill>
            <a:prstDash val="solid"/>
            <a:round/>
            <a:headEnd len="med" w="med" type="none"/>
            <a:tailEnd len="med" w="med" type="triangle"/>
          </a:ln>
        </p:spPr>
      </p:cxnSp>
      <p:sp>
        <p:nvSpPr>
          <p:cNvPr id="2070" name="Google Shape;2070;p127"/>
          <p:cNvSpPr txBox="1"/>
          <p:nvPr/>
        </p:nvSpPr>
        <p:spPr>
          <a:xfrm>
            <a:off x="2796775" y="2575650"/>
            <a:ext cx="1536900" cy="3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666666"/>
                </a:solidFill>
                <a:latin typeface="Calibri"/>
                <a:ea typeface="Calibri"/>
                <a:cs typeface="Calibri"/>
                <a:sym typeface="Calibri"/>
              </a:rPr>
              <a:t>...10-100s predictions</a:t>
            </a:r>
            <a:endParaRPr sz="1000">
              <a:solidFill>
                <a:srgbClr val="666666"/>
              </a:solidFill>
              <a:latin typeface="Calibri"/>
              <a:ea typeface="Calibri"/>
              <a:cs typeface="Calibri"/>
              <a:sym typeface="Calibri"/>
            </a:endParaRPr>
          </a:p>
        </p:txBody>
      </p:sp>
      <p:sp>
        <p:nvSpPr>
          <p:cNvPr id="2071" name="Google Shape;2071;p127"/>
          <p:cNvSpPr/>
          <p:nvPr/>
        </p:nvSpPr>
        <p:spPr>
          <a:xfrm>
            <a:off x="5186700" y="1587275"/>
            <a:ext cx="1536900" cy="988500"/>
          </a:xfrm>
          <a:prstGeom prst="rect">
            <a:avLst/>
          </a:prstGeom>
          <a:solidFill>
            <a:srgbClr val="C9DAF8"/>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Calibri"/>
                <a:ea typeface="Calibri"/>
                <a:cs typeface="Calibri"/>
                <a:sym typeface="Calibri"/>
              </a:rPr>
              <a:t>Remove Duplicate Predictions</a:t>
            </a:r>
            <a:endParaRPr b="1" sz="1300">
              <a:solidFill>
                <a:schemeClr val="dk1"/>
              </a:solidFill>
              <a:latin typeface="Calibri"/>
              <a:ea typeface="Calibri"/>
              <a:cs typeface="Calibri"/>
              <a:sym typeface="Calibri"/>
            </a:endParaRPr>
          </a:p>
          <a:p>
            <a:pPr indent="0" lvl="0" marL="0" rtl="0" algn="ctr">
              <a:spcBef>
                <a:spcPts val="0"/>
              </a:spcBef>
              <a:spcAft>
                <a:spcPts val="0"/>
              </a:spcAft>
              <a:buNone/>
            </a:pPr>
            <a:r>
              <a:rPr lang="en" sz="1000">
                <a:solidFill>
                  <a:schemeClr val="dk1"/>
                </a:solidFill>
                <a:latin typeface="Calibri"/>
                <a:ea typeface="Calibri"/>
                <a:cs typeface="Calibri"/>
                <a:sym typeface="Calibri"/>
              </a:rPr>
              <a:t>(NMS)</a:t>
            </a:r>
            <a:endParaRPr sz="1000">
              <a:solidFill>
                <a:schemeClr val="dk1"/>
              </a:solidFill>
              <a:latin typeface="Calibri"/>
              <a:ea typeface="Calibri"/>
              <a:cs typeface="Calibri"/>
              <a:sym typeface="Calibri"/>
            </a:endParaRPr>
          </a:p>
        </p:txBody>
      </p:sp>
      <p:cxnSp>
        <p:nvCxnSpPr>
          <p:cNvPr id="2072" name="Google Shape;2072;p127"/>
          <p:cNvCxnSpPr>
            <a:stCxn id="2068" idx="3"/>
            <a:endCxn id="2071" idx="1"/>
          </p:cNvCxnSpPr>
          <p:nvPr/>
        </p:nvCxnSpPr>
        <p:spPr>
          <a:xfrm>
            <a:off x="4296775" y="2081225"/>
            <a:ext cx="889800" cy="300"/>
          </a:xfrm>
          <a:prstGeom prst="straightConnector1">
            <a:avLst/>
          </a:prstGeom>
          <a:noFill/>
          <a:ln cap="flat" cmpd="sng" w="9525">
            <a:solidFill>
              <a:schemeClr val="dk2"/>
            </a:solidFill>
            <a:prstDash val="solid"/>
            <a:round/>
            <a:headEnd len="med" w="med" type="none"/>
            <a:tailEnd len="med" w="med" type="triangle"/>
          </a:ln>
        </p:spPr>
      </p:cxnSp>
      <p:cxnSp>
        <p:nvCxnSpPr>
          <p:cNvPr id="2073" name="Google Shape;2073;p127"/>
          <p:cNvCxnSpPr>
            <a:stCxn id="2071" idx="3"/>
            <a:endCxn id="2067" idx="1"/>
          </p:cNvCxnSpPr>
          <p:nvPr/>
        </p:nvCxnSpPr>
        <p:spPr>
          <a:xfrm>
            <a:off x="6723600" y="2081525"/>
            <a:ext cx="483600" cy="0"/>
          </a:xfrm>
          <a:prstGeom prst="straightConnector1">
            <a:avLst/>
          </a:prstGeom>
          <a:noFill/>
          <a:ln cap="flat" cmpd="sng" w="9525">
            <a:solidFill>
              <a:schemeClr val="dk2"/>
            </a:solidFill>
            <a:prstDash val="solid"/>
            <a:round/>
            <a:headEnd len="med" w="med" type="none"/>
            <a:tailEnd len="med" w="med" type="triangle"/>
          </a:ln>
        </p:spPr>
      </p:cxnSp>
      <p:sp>
        <p:nvSpPr>
          <p:cNvPr id="2074" name="Google Shape;2074;p127"/>
          <p:cNvSpPr txBox="1"/>
          <p:nvPr/>
        </p:nvSpPr>
        <p:spPr>
          <a:xfrm>
            <a:off x="5311375" y="2575650"/>
            <a:ext cx="1536900" cy="34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000">
                <a:solidFill>
                  <a:srgbClr val="666666"/>
                </a:solidFill>
                <a:latin typeface="Calibri"/>
                <a:ea typeface="Calibri"/>
                <a:cs typeface="Calibri"/>
                <a:sym typeface="Calibri"/>
              </a:rPr>
              <a:t>...0-10s predictions</a:t>
            </a:r>
            <a:endParaRPr sz="1000">
              <a:solidFill>
                <a:srgbClr val="666666"/>
              </a:solidFill>
              <a:latin typeface="Calibri"/>
              <a:ea typeface="Calibri"/>
              <a:cs typeface="Calibri"/>
              <a:sym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8" name="Shape 2078"/>
        <p:cNvGrpSpPr/>
        <p:nvPr/>
      </p:nvGrpSpPr>
      <p:grpSpPr>
        <a:xfrm>
          <a:off x="0" y="0"/>
          <a:ext cx="0" cy="0"/>
          <a:chOff x="0" y="0"/>
          <a:chExt cx="0" cy="0"/>
        </a:xfrm>
      </p:grpSpPr>
      <p:sp>
        <p:nvSpPr>
          <p:cNvPr id="2079" name="Google Shape;2079;p128"/>
          <p:cNvSpPr txBox="1"/>
          <p:nvPr/>
        </p:nvSpPr>
        <p:spPr>
          <a:xfrm>
            <a:off x="944094" y="463775"/>
            <a:ext cx="7255800" cy="4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1155CC"/>
                </a:solidFill>
                <a:latin typeface="Roboto"/>
                <a:ea typeface="Roboto"/>
                <a:cs typeface="Roboto"/>
                <a:sym typeface="Roboto"/>
              </a:rPr>
              <a:t>Object Detection Summary</a:t>
            </a:r>
            <a:endParaRPr b="1" sz="1800">
              <a:solidFill>
                <a:srgbClr val="1155CC"/>
              </a:solidFill>
              <a:latin typeface="Roboto"/>
              <a:ea typeface="Roboto"/>
              <a:cs typeface="Roboto"/>
              <a:sym typeface="Roboto"/>
            </a:endParaRPr>
          </a:p>
        </p:txBody>
      </p:sp>
      <p:sp>
        <p:nvSpPr>
          <p:cNvPr id="2080" name="Google Shape;2080;p128"/>
          <p:cNvSpPr txBox="1"/>
          <p:nvPr/>
        </p:nvSpPr>
        <p:spPr>
          <a:xfrm>
            <a:off x="1145775" y="1093000"/>
            <a:ext cx="6909300" cy="33525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1000"/>
              </a:spcBef>
              <a:spcAft>
                <a:spcPts val="0"/>
              </a:spcAft>
              <a:buClr>
                <a:srgbClr val="434343"/>
              </a:buClr>
              <a:buSzPts val="1000"/>
              <a:buFont typeface="Roboto"/>
              <a:buAutoNum type="arabicPeriod"/>
            </a:pPr>
            <a:r>
              <a:rPr lang="en" sz="1000">
                <a:solidFill>
                  <a:srgbClr val="434343"/>
                </a:solidFill>
                <a:latin typeface="Roboto"/>
                <a:ea typeface="Roboto"/>
                <a:cs typeface="Roboto"/>
                <a:sym typeface="Roboto"/>
              </a:rPr>
              <a:t>Understand </a:t>
            </a:r>
            <a:r>
              <a:rPr b="1" lang="en" sz="1000">
                <a:solidFill>
                  <a:srgbClr val="434343"/>
                </a:solidFill>
                <a:latin typeface="Roboto"/>
                <a:ea typeface="Roboto"/>
                <a:cs typeface="Roboto"/>
                <a:sym typeface="Roboto"/>
              </a:rPr>
              <a:t>Object Localization</a:t>
            </a:r>
            <a:r>
              <a:rPr lang="en" sz="1000">
                <a:solidFill>
                  <a:srgbClr val="434343"/>
                </a:solidFill>
                <a:latin typeface="Roboto"/>
                <a:ea typeface="Roboto"/>
                <a:cs typeface="Roboto"/>
                <a:sym typeface="Roboto"/>
              </a:rPr>
              <a:t> - detect single object in an image</a:t>
            </a:r>
            <a:endParaRPr sz="1000">
              <a:solidFill>
                <a:srgbClr val="434343"/>
              </a:solidFill>
              <a:latin typeface="Roboto"/>
              <a:ea typeface="Roboto"/>
              <a:cs typeface="Roboto"/>
              <a:sym typeface="Roboto"/>
            </a:endParaRPr>
          </a:p>
          <a:p>
            <a:pPr indent="-292100" lvl="0" marL="457200" rtl="0" algn="l">
              <a:lnSpc>
                <a:spcPct val="115000"/>
              </a:lnSpc>
              <a:spcBef>
                <a:spcPts val="1000"/>
              </a:spcBef>
              <a:spcAft>
                <a:spcPts val="0"/>
              </a:spcAft>
              <a:buClr>
                <a:srgbClr val="434343"/>
              </a:buClr>
              <a:buSzPts val="1000"/>
              <a:buFont typeface="Roboto"/>
              <a:buAutoNum type="arabicPeriod"/>
            </a:pPr>
            <a:r>
              <a:rPr lang="en" sz="1000">
                <a:solidFill>
                  <a:srgbClr val="434343"/>
                </a:solidFill>
                <a:latin typeface="Roboto"/>
                <a:ea typeface="Roboto"/>
                <a:cs typeface="Roboto"/>
                <a:sym typeface="Roboto"/>
              </a:rPr>
              <a:t>Object detection involves detecting </a:t>
            </a:r>
            <a:r>
              <a:rPr b="1" lang="en" sz="1000">
                <a:solidFill>
                  <a:srgbClr val="434343"/>
                </a:solidFill>
                <a:latin typeface="Roboto"/>
                <a:ea typeface="Roboto"/>
                <a:cs typeface="Roboto"/>
                <a:sym typeface="Roboto"/>
              </a:rPr>
              <a:t>multiple objects</a:t>
            </a:r>
            <a:r>
              <a:rPr lang="en" sz="1000">
                <a:solidFill>
                  <a:srgbClr val="434343"/>
                </a:solidFill>
                <a:latin typeface="Roboto"/>
                <a:ea typeface="Roboto"/>
                <a:cs typeface="Roboto"/>
                <a:sym typeface="Roboto"/>
              </a:rPr>
              <a:t> in an image. </a:t>
            </a:r>
            <a:endParaRPr sz="1000">
              <a:solidFill>
                <a:srgbClr val="434343"/>
              </a:solidFill>
              <a:latin typeface="Roboto"/>
              <a:ea typeface="Roboto"/>
              <a:cs typeface="Roboto"/>
              <a:sym typeface="Roboto"/>
            </a:endParaRPr>
          </a:p>
          <a:p>
            <a:pPr indent="-292100" lvl="0" marL="457200" rtl="0" algn="l">
              <a:lnSpc>
                <a:spcPct val="115000"/>
              </a:lnSpc>
              <a:spcBef>
                <a:spcPts val="1000"/>
              </a:spcBef>
              <a:spcAft>
                <a:spcPts val="0"/>
              </a:spcAft>
              <a:buClr>
                <a:srgbClr val="434343"/>
              </a:buClr>
              <a:buSzPts val="1000"/>
              <a:buFont typeface="Roboto"/>
              <a:buAutoNum type="arabicPeriod"/>
            </a:pPr>
            <a:r>
              <a:rPr lang="en" sz="1000">
                <a:solidFill>
                  <a:srgbClr val="434343"/>
                </a:solidFill>
                <a:latin typeface="Roboto"/>
                <a:ea typeface="Roboto"/>
                <a:cs typeface="Roboto"/>
                <a:sym typeface="Roboto"/>
              </a:rPr>
              <a:t>In Object detection, we </a:t>
            </a:r>
            <a:r>
              <a:rPr b="1" lang="en" sz="1000">
                <a:solidFill>
                  <a:srgbClr val="434343"/>
                </a:solidFill>
                <a:latin typeface="Roboto"/>
                <a:ea typeface="Roboto"/>
                <a:cs typeface="Roboto"/>
                <a:sym typeface="Roboto"/>
              </a:rPr>
              <a:t>break down</a:t>
            </a:r>
            <a:r>
              <a:rPr lang="en" sz="1000">
                <a:solidFill>
                  <a:srgbClr val="434343"/>
                </a:solidFill>
                <a:latin typeface="Roboto"/>
                <a:ea typeface="Roboto"/>
                <a:cs typeface="Roboto"/>
                <a:sym typeface="Roboto"/>
              </a:rPr>
              <a:t> the original image into multiple images and perform Object Localization on each part.</a:t>
            </a:r>
            <a:endParaRPr sz="1000">
              <a:solidFill>
                <a:srgbClr val="434343"/>
              </a:solidFill>
              <a:latin typeface="Roboto"/>
              <a:ea typeface="Roboto"/>
              <a:cs typeface="Roboto"/>
              <a:sym typeface="Roboto"/>
            </a:endParaRPr>
          </a:p>
          <a:p>
            <a:pPr indent="-292100" lvl="0" marL="457200" rtl="0" algn="l">
              <a:lnSpc>
                <a:spcPct val="115000"/>
              </a:lnSpc>
              <a:spcBef>
                <a:spcPts val="1000"/>
              </a:spcBef>
              <a:spcAft>
                <a:spcPts val="0"/>
              </a:spcAft>
              <a:buClr>
                <a:srgbClr val="434343"/>
              </a:buClr>
              <a:buSzPts val="1000"/>
              <a:buFont typeface="Roboto"/>
              <a:buAutoNum type="arabicPeriod"/>
            </a:pPr>
            <a:r>
              <a:rPr lang="en" sz="1000">
                <a:solidFill>
                  <a:srgbClr val="434343"/>
                </a:solidFill>
                <a:latin typeface="Roboto"/>
                <a:ea typeface="Roboto"/>
                <a:cs typeface="Roboto"/>
                <a:sym typeface="Roboto"/>
              </a:rPr>
              <a:t>Extracted image parts are called </a:t>
            </a:r>
            <a:r>
              <a:rPr b="1" lang="en" sz="1000">
                <a:solidFill>
                  <a:srgbClr val="434343"/>
                </a:solidFill>
                <a:latin typeface="Roboto"/>
                <a:ea typeface="Roboto"/>
                <a:cs typeface="Roboto"/>
                <a:sym typeface="Roboto"/>
              </a:rPr>
              <a:t>RoI / Anchor Boxes/ Priors</a:t>
            </a:r>
            <a:endParaRPr b="1" sz="1000">
              <a:solidFill>
                <a:srgbClr val="434343"/>
              </a:solidFill>
              <a:latin typeface="Roboto"/>
              <a:ea typeface="Roboto"/>
              <a:cs typeface="Roboto"/>
              <a:sym typeface="Roboto"/>
            </a:endParaRPr>
          </a:p>
          <a:p>
            <a:pPr indent="-292100" lvl="1" marL="914400" rtl="0" algn="l">
              <a:lnSpc>
                <a:spcPct val="115000"/>
              </a:lnSpc>
              <a:spcBef>
                <a:spcPts val="100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R-CNN uses ‘</a:t>
            </a:r>
            <a:r>
              <a:rPr b="1" lang="en" sz="1000">
                <a:solidFill>
                  <a:srgbClr val="434343"/>
                </a:solidFill>
                <a:latin typeface="Roboto"/>
                <a:ea typeface="Roboto"/>
                <a:cs typeface="Roboto"/>
                <a:sym typeface="Roboto"/>
              </a:rPr>
              <a:t>Selective Search</a:t>
            </a:r>
            <a:r>
              <a:rPr lang="en" sz="1000">
                <a:solidFill>
                  <a:srgbClr val="434343"/>
                </a:solidFill>
                <a:latin typeface="Roboto"/>
                <a:ea typeface="Roboto"/>
                <a:cs typeface="Roboto"/>
                <a:sym typeface="Roboto"/>
              </a:rPr>
              <a:t>’ to extract RoIs</a:t>
            </a:r>
            <a:endParaRPr sz="1000">
              <a:solidFill>
                <a:srgbClr val="434343"/>
              </a:solidFill>
              <a:latin typeface="Roboto"/>
              <a:ea typeface="Roboto"/>
              <a:cs typeface="Roboto"/>
              <a:sym typeface="Roboto"/>
            </a:endParaRPr>
          </a:p>
          <a:p>
            <a:pPr indent="-292100" lvl="1" marL="914400" rtl="0" algn="l">
              <a:lnSpc>
                <a:spcPct val="115000"/>
              </a:lnSpc>
              <a:spcBef>
                <a:spcPts val="100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Fast-RCNN also uses Selective Search but extract RoIs from </a:t>
            </a:r>
            <a:r>
              <a:rPr b="1" lang="en" sz="1000">
                <a:solidFill>
                  <a:srgbClr val="434343"/>
                </a:solidFill>
                <a:latin typeface="Roboto"/>
                <a:ea typeface="Roboto"/>
                <a:cs typeface="Roboto"/>
                <a:sym typeface="Roboto"/>
              </a:rPr>
              <a:t>Feature Map</a:t>
            </a:r>
            <a:endParaRPr b="1" sz="1000">
              <a:solidFill>
                <a:srgbClr val="434343"/>
              </a:solidFill>
              <a:latin typeface="Roboto"/>
              <a:ea typeface="Roboto"/>
              <a:cs typeface="Roboto"/>
              <a:sym typeface="Roboto"/>
            </a:endParaRPr>
          </a:p>
          <a:p>
            <a:pPr indent="-292100" lvl="1" marL="914400" rtl="0" algn="l">
              <a:lnSpc>
                <a:spcPct val="115000"/>
              </a:lnSpc>
              <a:spcBef>
                <a:spcPts val="100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Faster R-CNN uses </a:t>
            </a:r>
            <a:r>
              <a:rPr b="1" lang="en" sz="1000">
                <a:solidFill>
                  <a:srgbClr val="434343"/>
                </a:solidFill>
                <a:latin typeface="Roboto"/>
                <a:ea typeface="Roboto"/>
                <a:cs typeface="Roboto"/>
                <a:sym typeface="Roboto"/>
              </a:rPr>
              <a:t>Region Proposal Network (RPN)</a:t>
            </a:r>
            <a:r>
              <a:rPr lang="en" sz="1000">
                <a:solidFill>
                  <a:srgbClr val="434343"/>
                </a:solidFill>
                <a:latin typeface="Roboto"/>
                <a:ea typeface="Roboto"/>
                <a:cs typeface="Roboto"/>
                <a:sym typeface="Roboto"/>
              </a:rPr>
              <a:t> to extract RoIs</a:t>
            </a:r>
            <a:endParaRPr sz="1000">
              <a:solidFill>
                <a:srgbClr val="434343"/>
              </a:solidFill>
              <a:latin typeface="Roboto"/>
              <a:ea typeface="Roboto"/>
              <a:cs typeface="Roboto"/>
              <a:sym typeface="Roboto"/>
            </a:endParaRPr>
          </a:p>
          <a:p>
            <a:pPr indent="-292100" lvl="1" marL="914400" rtl="0" algn="l">
              <a:lnSpc>
                <a:spcPct val="115000"/>
              </a:lnSpc>
              <a:spcBef>
                <a:spcPts val="100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In SSD, we (humans) provide the RoIs using </a:t>
            </a:r>
            <a:r>
              <a:rPr b="1" lang="en" sz="1000">
                <a:solidFill>
                  <a:srgbClr val="434343"/>
                </a:solidFill>
                <a:latin typeface="Roboto"/>
                <a:ea typeface="Roboto"/>
                <a:cs typeface="Roboto"/>
                <a:sym typeface="Roboto"/>
              </a:rPr>
              <a:t>multiple grids and anchor boxes (or priors)</a:t>
            </a:r>
            <a:endParaRPr b="1" sz="1000">
              <a:solidFill>
                <a:srgbClr val="434343"/>
              </a:solidFill>
              <a:latin typeface="Roboto"/>
              <a:ea typeface="Roboto"/>
              <a:cs typeface="Roboto"/>
              <a:sym typeface="Roboto"/>
            </a:endParaRPr>
          </a:p>
          <a:p>
            <a:pPr indent="-292100" lvl="0" marL="457200" rtl="0" algn="l">
              <a:lnSpc>
                <a:spcPct val="115000"/>
              </a:lnSpc>
              <a:spcBef>
                <a:spcPts val="1000"/>
              </a:spcBef>
              <a:spcAft>
                <a:spcPts val="0"/>
              </a:spcAft>
              <a:buClr>
                <a:srgbClr val="434343"/>
              </a:buClr>
              <a:buSzPts val="1000"/>
              <a:buFont typeface="Roboto"/>
              <a:buAutoNum type="arabicPeriod"/>
            </a:pPr>
            <a:r>
              <a:rPr lang="en" sz="1000">
                <a:solidFill>
                  <a:srgbClr val="434343"/>
                </a:solidFill>
                <a:latin typeface="Roboto"/>
                <a:ea typeface="Roboto"/>
                <a:cs typeface="Roboto"/>
                <a:sym typeface="Roboto"/>
              </a:rPr>
              <a:t>Allow CNN to look at different RoIs to see if there is an object in the RoI and what is their bounding box.</a:t>
            </a:r>
            <a:endParaRPr sz="1000">
              <a:solidFill>
                <a:srgbClr val="43434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0">
                                            <p:txEl>
                                              <p:pRg end="0" st="0"/>
                                            </p:txEl>
                                          </p:spTgt>
                                        </p:tgtEl>
                                        <p:attrNameLst>
                                          <p:attrName>style.visibility</p:attrName>
                                        </p:attrNameLst>
                                      </p:cBhvr>
                                      <p:to>
                                        <p:strVal val="visible"/>
                                      </p:to>
                                    </p:set>
                                    <p:animEffect filter="fade" transition="in">
                                      <p:cBhvr>
                                        <p:cTn dur="1000"/>
                                        <p:tgtEl>
                                          <p:spTgt spid="20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0">
                                            <p:txEl>
                                              <p:pRg end="1" st="1"/>
                                            </p:txEl>
                                          </p:spTgt>
                                        </p:tgtEl>
                                        <p:attrNameLst>
                                          <p:attrName>style.visibility</p:attrName>
                                        </p:attrNameLst>
                                      </p:cBhvr>
                                      <p:to>
                                        <p:strVal val="visible"/>
                                      </p:to>
                                    </p:set>
                                    <p:animEffect filter="fade" transition="in">
                                      <p:cBhvr>
                                        <p:cTn dur="1000"/>
                                        <p:tgtEl>
                                          <p:spTgt spid="20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0">
                                            <p:txEl>
                                              <p:pRg end="2" st="2"/>
                                            </p:txEl>
                                          </p:spTgt>
                                        </p:tgtEl>
                                        <p:attrNameLst>
                                          <p:attrName>style.visibility</p:attrName>
                                        </p:attrNameLst>
                                      </p:cBhvr>
                                      <p:to>
                                        <p:strVal val="visible"/>
                                      </p:to>
                                    </p:set>
                                    <p:animEffect filter="fade" transition="in">
                                      <p:cBhvr>
                                        <p:cTn dur="1000"/>
                                        <p:tgtEl>
                                          <p:spTgt spid="20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0">
                                            <p:txEl>
                                              <p:pRg end="3" st="3"/>
                                            </p:txEl>
                                          </p:spTgt>
                                        </p:tgtEl>
                                        <p:attrNameLst>
                                          <p:attrName>style.visibility</p:attrName>
                                        </p:attrNameLst>
                                      </p:cBhvr>
                                      <p:to>
                                        <p:strVal val="visible"/>
                                      </p:to>
                                    </p:set>
                                    <p:animEffect filter="fade" transition="in">
                                      <p:cBhvr>
                                        <p:cTn dur="1000"/>
                                        <p:tgtEl>
                                          <p:spTgt spid="20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0">
                                            <p:txEl>
                                              <p:pRg end="4" st="4"/>
                                            </p:txEl>
                                          </p:spTgt>
                                        </p:tgtEl>
                                        <p:attrNameLst>
                                          <p:attrName>style.visibility</p:attrName>
                                        </p:attrNameLst>
                                      </p:cBhvr>
                                      <p:to>
                                        <p:strVal val="visible"/>
                                      </p:to>
                                    </p:set>
                                    <p:animEffect filter="fade" transition="in">
                                      <p:cBhvr>
                                        <p:cTn dur="1000"/>
                                        <p:tgtEl>
                                          <p:spTgt spid="208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0">
                                            <p:txEl>
                                              <p:pRg end="5" st="5"/>
                                            </p:txEl>
                                          </p:spTgt>
                                        </p:tgtEl>
                                        <p:attrNameLst>
                                          <p:attrName>style.visibility</p:attrName>
                                        </p:attrNameLst>
                                      </p:cBhvr>
                                      <p:to>
                                        <p:strVal val="visible"/>
                                      </p:to>
                                    </p:set>
                                    <p:animEffect filter="fade" transition="in">
                                      <p:cBhvr>
                                        <p:cTn dur="1000"/>
                                        <p:tgtEl>
                                          <p:spTgt spid="208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0">
                                            <p:txEl>
                                              <p:pRg end="6" st="6"/>
                                            </p:txEl>
                                          </p:spTgt>
                                        </p:tgtEl>
                                        <p:attrNameLst>
                                          <p:attrName>style.visibility</p:attrName>
                                        </p:attrNameLst>
                                      </p:cBhvr>
                                      <p:to>
                                        <p:strVal val="visible"/>
                                      </p:to>
                                    </p:set>
                                    <p:animEffect filter="fade" transition="in">
                                      <p:cBhvr>
                                        <p:cTn dur="1000"/>
                                        <p:tgtEl>
                                          <p:spTgt spid="208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0">
                                            <p:txEl>
                                              <p:pRg end="7" st="7"/>
                                            </p:txEl>
                                          </p:spTgt>
                                        </p:tgtEl>
                                        <p:attrNameLst>
                                          <p:attrName>style.visibility</p:attrName>
                                        </p:attrNameLst>
                                      </p:cBhvr>
                                      <p:to>
                                        <p:strVal val="visible"/>
                                      </p:to>
                                    </p:set>
                                    <p:animEffect filter="fade" transition="in">
                                      <p:cBhvr>
                                        <p:cTn dur="1000"/>
                                        <p:tgtEl>
                                          <p:spTgt spid="208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0">
                                            <p:txEl>
                                              <p:pRg end="8" st="8"/>
                                            </p:txEl>
                                          </p:spTgt>
                                        </p:tgtEl>
                                        <p:attrNameLst>
                                          <p:attrName>style.visibility</p:attrName>
                                        </p:attrNameLst>
                                      </p:cBhvr>
                                      <p:to>
                                        <p:strVal val="visible"/>
                                      </p:to>
                                    </p:set>
                                    <p:animEffect filter="fade" transition="in">
                                      <p:cBhvr>
                                        <p:cTn dur="1000"/>
                                        <p:tgtEl>
                                          <p:spTgt spid="208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129"/>
          <p:cNvSpPr txBox="1"/>
          <p:nvPr/>
        </p:nvSpPr>
        <p:spPr>
          <a:xfrm>
            <a:off x="921000" y="220425"/>
            <a:ext cx="7255800" cy="49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BF9000"/>
                </a:solidFill>
                <a:latin typeface="Calibri"/>
                <a:ea typeface="Calibri"/>
                <a:cs typeface="Calibri"/>
                <a:sym typeface="Calibri"/>
              </a:rPr>
              <a:t>Building Object Detector (SSD)</a:t>
            </a:r>
            <a:endParaRPr b="1" sz="1800">
              <a:solidFill>
                <a:srgbClr val="BF9000"/>
              </a:solidFill>
              <a:latin typeface="Calibri"/>
              <a:ea typeface="Calibri"/>
              <a:cs typeface="Calibri"/>
              <a:sym typeface="Calibri"/>
            </a:endParaRPr>
          </a:p>
          <a:p>
            <a:pPr indent="0" lvl="0" marL="0" rtl="0" algn="ctr">
              <a:lnSpc>
                <a:spcPct val="100000"/>
              </a:lnSpc>
              <a:spcBef>
                <a:spcPts val="0"/>
              </a:spcBef>
              <a:spcAft>
                <a:spcPts val="0"/>
              </a:spcAft>
              <a:buNone/>
            </a:pPr>
            <a:r>
              <a:rPr lang="en" sz="1000">
                <a:solidFill>
                  <a:srgbClr val="434343"/>
                </a:solidFill>
                <a:latin typeface="Calibri"/>
                <a:ea typeface="Calibri"/>
                <a:cs typeface="Calibri"/>
                <a:sym typeface="Calibri"/>
              </a:rPr>
              <a:t>Getting data ready</a:t>
            </a:r>
            <a:endParaRPr sz="1000">
              <a:solidFill>
                <a:srgbClr val="434343"/>
              </a:solidFill>
              <a:latin typeface="Calibri"/>
              <a:ea typeface="Calibri"/>
              <a:cs typeface="Calibri"/>
              <a:sym typeface="Calibri"/>
            </a:endParaRPr>
          </a:p>
        </p:txBody>
      </p:sp>
      <p:sp>
        <p:nvSpPr>
          <p:cNvPr id="2086" name="Google Shape;2086;p129"/>
          <p:cNvSpPr txBox="1"/>
          <p:nvPr/>
        </p:nvSpPr>
        <p:spPr>
          <a:xfrm>
            <a:off x="1117350" y="863375"/>
            <a:ext cx="6909300" cy="39588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434343"/>
              </a:buClr>
              <a:buSzPts val="1000"/>
              <a:buFont typeface="Roboto"/>
              <a:buAutoNum type="arabicPeriod"/>
            </a:pPr>
            <a:r>
              <a:rPr b="1" lang="en" sz="1000">
                <a:solidFill>
                  <a:srgbClr val="434343"/>
                </a:solidFill>
                <a:latin typeface="Roboto"/>
                <a:ea typeface="Roboto"/>
                <a:cs typeface="Roboto"/>
                <a:sym typeface="Roboto"/>
              </a:rPr>
              <a:t>Data Preparation</a:t>
            </a:r>
            <a:endParaRPr b="1" sz="1000">
              <a:solidFill>
                <a:srgbClr val="434343"/>
              </a:solidFill>
              <a:latin typeface="Roboto"/>
              <a:ea typeface="Roboto"/>
              <a:cs typeface="Roboto"/>
              <a:sym typeface="Roboto"/>
            </a:endParaRPr>
          </a:p>
          <a:p>
            <a:pPr indent="-292100" lvl="1" marL="914400" rtl="0" algn="l">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Collect Images</a:t>
            </a:r>
            <a:endParaRPr sz="1000">
              <a:solidFill>
                <a:srgbClr val="434343"/>
              </a:solidFill>
              <a:latin typeface="Roboto"/>
              <a:ea typeface="Roboto"/>
              <a:cs typeface="Roboto"/>
              <a:sym typeface="Roboto"/>
            </a:endParaRPr>
          </a:p>
          <a:p>
            <a:pPr indent="-292100" lvl="1" marL="914400" rtl="0" algn="l">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Annotate images using </a:t>
            </a:r>
            <a:r>
              <a:rPr b="1" lang="en" sz="1000">
                <a:solidFill>
                  <a:srgbClr val="434343"/>
                </a:solidFill>
                <a:latin typeface="Roboto"/>
                <a:ea typeface="Roboto"/>
                <a:cs typeface="Roboto"/>
                <a:sym typeface="Roboto"/>
              </a:rPr>
              <a:t>LabelImg</a:t>
            </a:r>
            <a:r>
              <a:rPr lang="en" sz="1000">
                <a:solidFill>
                  <a:srgbClr val="434343"/>
                </a:solidFill>
                <a:latin typeface="Roboto"/>
                <a:ea typeface="Roboto"/>
                <a:cs typeface="Roboto"/>
                <a:sym typeface="Roboto"/>
              </a:rPr>
              <a:t> tool</a:t>
            </a:r>
            <a:endParaRPr sz="1000">
              <a:solidFill>
                <a:srgbClr val="434343"/>
              </a:solidFill>
              <a:latin typeface="Roboto"/>
              <a:ea typeface="Roboto"/>
              <a:cs typeface="Roboto"/>
              <a:sym typeface="Roboto"/>
            </a:endParaRPr>
          </a:p>
          <a:p>
            <a:pPr indent="-292100" lvl="2" marL="1371600" rtl="0" algn="l">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Class Label for each object</a:t>
            </a:r>
            <a:endParaRPr sz="1000">
              <a:solidFill>
                <a:srgbClr val="434343"/>
              </a:solidFill>
              <a:latin typeface="Roboto"/>
              <a:ea typeface="Roboto"/>
              <a:cs typeface="Roboto"/>
              <a:sym typeface="Roboto"/>
            </a:endParaRPr>
          </a:p>
          <a:p>
            <a:pPr indent="-292100" lvl="2" marL="1371600" rtl="0" algn="l">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Boundary box for each object</a:t>
            </a:r>
            <a:endParaRPr sz="1000">
              <a:solidFill>
                <a:srgbClr val="434343"/>
              </a:solidFill>
              <a:latin typeface="Roboto"/>
              <a:ea typeface="Roboto"/>
              <a:cs typeface="Roboto"/>
              <a:sym typeface="Roboto"/>
            </a:endParaRPr>
          </a:p>
          <a:p>
            <a:pPr indent="-292100" lvl="0" marL="457200" rtl="0" algn="l">
              <a:lnSpc>
                <a:spcPct val="115000"/>
              </a:lnSpc>
              <a:spcBef>
                <a:spcPts val="1000"/>
              </a:spcBef>
              <a:spcAft>
                <a:spcPts val="0"/>
              </a:spcAft>
              <a:buClr>
                <a:srgbClr val="434343"/>
              </a:buClr>
              <a:buSzPts val="1000"/>
              <a:buFont typeface="Roboto"/>
              <a:buAutoNum type="arabicPeriod"/>
            </a:pPr>
            <a:r>
              <a:rPr b="1" lang="en" sz="1000">
                <a:solidFill>
                  <a:srgbClr val="434343"/>
                </a:solidFill>
                <a:latin typeface="Roboto"/>
                <a:ea typeface="Roboto"/>
                <a:cs typeface="Roboto"/>
                <a:sym typeface="Roboto"/>
              </a:rPr>
              <a:t>Decide on RoIs</a:t>
            </a:r>
            <a:endParaRPr b="1" sz="1000">
              <a:solidFill>
                <a:srgbClr val="434343"/>
              </a:solidFill>
              <a:latin typeface="Roboto"/>
              <a:ea typeface="Roboto"/>
              <a:cs typeface="Roboto"/>
              <a:sym typeface="Roboto"/>
            </a:endParaRPr>
          </a:p>
          <a:p>
            <a:pPr indent="-292100" lvl="1" marL="914400" rtl="0" algn="l">
              <a:lnSpc>
                <a:spcPct val="115000"/>
              </a:lnSpc>
              <a:spcBef>
                <a:spcPts val="100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How many grids to use</a:t>
            </a:r>
            <a:endParaRPr sz="1000">
              <a:solidFill>
                <a:srgbClr val="434343"/>
              </a:solidFill>
              <a:latin typeface="Roboto"/>
              <a:ea typeface="Roboto"/>
              <a:cs typeface="Roboto"/>
              <a:sym typeface="Roboto"/>
            </a:endParaRPr>
          </a:p>
          <a:p>
            <a:pPr indent="-292100" lvl="1" marL="914400" rtl="0" algn="l">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Grid Sizes e.g 38x38, 19x19, 3x3 etc</a:t>
            </a:r>
            <a:endParaRPr sz="1000">
              <a:solidFill>
                <a:srgbClr val="434343"/>
              </a:solidFill>
              <a:latin typeface="Roboto"/>
              <a:ea typeface="Roboto"/>
              <a:cs typeface="Roboto"/>
              <a:sym typeface="Roboto"/>
            </a:endParaRPr>
          </a:p>
          <a:p>
            <a:pPr indent="-292100" lvl="1" marL="914400" rtl="0" algn="l">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Number of RoIs for each grid cell</a:t>
            </a:r>
            <a:endParaRPr sz="1000">
              <a:solidFill>
                <a:srgbClr val="434343"/>
              </a:solidFill>
              <a:latin typeface="Roboto"/>
              <a:ea typeface="Roboto"/>
              <a:cs typeface="Roboto"/>
              <a:sym typeface="Roboto"/>
            </a:endParaRPr>
          </a:p>
          <a:p>
            <a:pPr indent="-292100" lvl="0" marL="457200" rtl="0" algn="l">
              <a:lnSpc>
                <a:spcPct val="115000"/>
              </a:lnSpc>
              <a:spcBef>
                <a:spcPts val="1000"/>
              </a:spcBef>
              <a:spcAft>
                <a:spcPts val="0"/>
              </a:spcAft>
              <a:buClr>
                <a:srgbClr val="434343"/>
              </a:buClr>
              <a:buSzPts val="1000"/>
              <a:buFont typeface="Roboto"/>
              <a:buAutoNum type="arabicPeriod"/>
            </a:pPr>
            <a:r>
              <a:rPr b="1" lang="en" sz="1000">
                <a:solidFill>
                  <a:srgbClr val="434343"/>
                </a:solidFill>
                <a:latin typeface="Roboto"/>
                <a:ea typeface="Roboto"/>
                <a:cs typeface="Roboto"/>
                <a:sym typeface="Roboto"/>
              </a:rPr>
              <a:t>Prepare labels (ground truths) for each RoI</a:t>
            </a:r>
            <a:endParaRPr b="1" sz="1000">
              <a:solidFill>
                <a:srgbClr val="434343"/>
              </a:solidFill>
              <a:latin typeface="Roboto"/>
              <a:ea typeface="Roboto"/>
              <a:cs typeface="Roboto"/>
              <a:sym typeface="Roboto"/>
            </a:endParaRPr>
          </a:p>
          <a:p>
            <a:pPr indent="-292100" lvl="1" marL="914400" rtl="0" algn="l">
              <a:lnSpc>
                <a:spcPct val="115000"/>
              </a:lnSpc>
              <a:spcBef>
                <a:spcPts val="100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Check RoI IoU with each Actual Object Box in the picture</a:t>
            </a:r>
            <a:endParaRPr sz="1000">
              <a:solidFill>
                <a:srgbClr val="434343"/>
              </a:solidFill>
              <a:latin typeface="Roboto"/>
              <a:ea typeface="Roboto"/>
              <a:cs typeface="Roboto"/>
              <a:sym typeface="Roboto"/>
            </a:endParaRPr>
          </a:p>
          <a:p>
            <a:pPr indent="-292100" lvl="1" marL="914400" rtl="0" algn="l">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If IoU is above a threshold (e.g 0.5)</a:t>
            </a:r>
            <a:endParaRPr sz="1000">
              <a:solidFill>
                <a:srgbClr val="434343"/>
              </a:solidFill>
              <a:latin typeface="Roboto"/>
              <a:ea typeface="Roboto"/>
              <a:cs typeface="Roboto"/>
              <a:sym typeface="Roboto"/>
            </a:endParaRPr>
          </a:p>
          <a:p>
            <a:pPr indent="-292100" lvl="2" marL="1371600" rtl="0" algn="l">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RoI class will be same as Object class</a:t>
            </a:r>
            <a:endParaRPr sz="1000">
              <a:solidFill>
                <a:srgbClr val="434343"/>
              </a:solidFill>
              <a:latin typeface="Roboto"/>
              <a:ea typeface="Roboto"/>
              <a:cs typeface="Roboto"/>
              <a:sym typeface="Roboto"/>
            </a:endParaRPr>
          </a:p>
          <a:p>
            <a:pPr indent="-292100" lvl="2" marL="1371600" rtl="0" algn="l">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RoI regression labels will be same Actual Object bounding box coordinates</a:t>
            </a:r>
            <a:endParaRPr sz="1000">
              <a:solidFill>
                <a:srgbClr val="434343"/>
              </a:solidFill>
              <a:latin typeface="Roboto"/>
              <a:ea typeface="Roboto"/>
              <a:cs typeface="Roboto"/>
              <a:sym typeface="Roboto"/>
            </a:endParaRPr>
          </a:p>
          <a:p>
            <a:pPr indent="-292100" lvl="1" marL="914400" rtl="0" algn="l">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 If IoU is below the </a:t>
            </a:r>
            <a:r>
              <a:rPr lang="en" sz="1000">
                <a:solidFill>
                  <a:srgbClr val="434343"/>
                </a:solidFill>
                <a:latin typeface="Roboto"/>
                <a:ea typeface="Roboto"/>
                <a:cs typeface="Roboto"/>
                <a:sym typeface="Roboto"/>
              </a:rPr>
              <a:t>threshold</a:t>
            </a:r>
            <a:endParaRPr sz="1000">
              <a:solidFill>
                <a:srgbClr val="434343"/>
              </a:solidFill>
              <a:latin typeface="Roboto"/>
              <a:ea typeface="Roboto"/>
              <a:cs typeface="Roboto"/>
              <a:sym typeface="Roboto"/>
            </a:endParaRPr>
          </a:p>
          <a:p>
            <a:pPr indent="-292100" lvl="2" marL="1371600" rtl="0" algn="l">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RoI class will be ‘Background’ class</a:t>
            </a:r>
            <a:endParaRPr sz="1000">
              <a:solidFill>
                <a:srgbClr val="434343"/>
              </a:solidFill>
              <a:latin typeface="Roboto"/>
              <a:ea typeface="Roboto"/>
              <a:cs typeface="Roboto"/>
              <a:sym typeface="Roboto"/>
            </a:endParaRPr>
          </a:p>
          <a:p>
            <a:pPr indent="-292100" lvl="2" marL="1371600" rtl="0" algn="l">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RoI regression labels can be set to [0,0,0,0]</a:t>
            </a:r>
            <a:endParaRPr sz="1000">
              <a:solidFill>
                <a:srgbClr val="434343"/>
              </a:solidFill>
              <a:latin typeface="Roboto"/>
              <a:ea typeface="Roboto"/>
              <a:cs typeface="Roboto"/>
              <a:sym typeface="Roboto"/>
            </a:endParaRPr>
          </a:p>
          <a:p>
            <a:pPr indent="-292100" lvl="1" marL="914400" rtl="0" algn="l">
              <a:lnSpc>
                <a:spcPct val="115000"/>
              </a:lnSpc>
              <a:spcBef>
                <a:spcPts val="0"/>
              </a:spcBef>
              <a:spcAft>
                <a:spcPts val="0"/>
              </a:spcAft>
              <a:buClr>
                <a:srgbClr val="434343"/>
              </a:buClr>
              <a:buSzPts val="1000"/>
              <a:buFont typeface="Roboto"/>
              <a:buAutoNum type="alphaLcPeriod"/>
            </a:pPr>
            <a:r>
              <a:rPr lang="en" sz="1000">
                <a:solidFill>
                  <a:srgbClr val="FF0000"/>
                </a:solidFill>
                <a:latin typeface="Roboto"/>
                <a:ea typeface="Roboto"/>
                <a:cs typeface="Roboto"/>
                <a:sym typeface="Roboto"/>
              </a:rPr>
              <a:t>Each RoI will be assigned exactly one Object </a:t>
            </a:r>
            <a:r>
              <a:rPr lang="en" sz="1000">
                <a:solidFill>
                  <a:srgbClr val="434343"/>
                </a:solidFill>
                <a:latin typeface="Roboto"/>
                <a:ea typeface="Roboto"/>
                <a:cs typeface="Roboto"/>
                <a:sym typeface="Roboto"/>
              </a:rPr>
              <a:t>(</a:t>
            </a:r>
            <a:r>
              <a:rPr lang="en" sz="1000">
                <a:solidFill>
                  <a:srgbClr val="FF0000"/>
                </a:solidFill>
                <a:latin typeface="Roboto"/>
                <a:ea typeface="Roboto"/>
                <a:cs typeface="Roboto"/>
                <a:sym typeface="Roboto"/>
              </a:rPr>
              <a:t>remember Object Localization</a:t>
            </a:r>
            <a:r>
              <a:rPr lang="en" sz="1000">
                <a:solidFill>
                  <a:srgbClr val="434343"/>
                </a:solidFill>
                <a:latin typeface="Roboto"/>
                <a:ea typeface="Roboto"/>
                <a:cs typeface="Roboto"/>
                <a:sym typeface="Roboto"/>
              </a:rPr>
              <a:t>)</a:t>
            </a:r>
            <a:endParaRPr sz="1000">
              <a:solidFill>
                <a:srgbClr val="43434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6">
                                            <p:txEl>
                                              <p:pRg end="0" st="0"/>
                                            </p:txEl>
                                          </p:spTgt>
                                        </p:tgtEl>
                                        <p:attrNameLst>
                                          <p:attrName>style.visibility</p:attrName>
                                        </p:attrNameLst>
                                      </p:cBhvr>
                                      <p:to>
                                        <p:strVal val="visible"/>
                                      </p:to>
                                    </p:set>
                                    <p:animEffect filter="fade" transition="in">
                                      <p:cBhvr>
                                        <p:cTn dur="1000"/>
                                        <p:tgtEl>
                                          <p:spTgt spid="20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6">
                                            <p:txEl>
                                              <p:pRg end="1" st="1"/>
                                            </p:txEl>
                                          </p:spTgt>
                                        </p:tgtEl>
                                        <p:attrNameLst>
                                          <p:attrName>style.visibility</p:attrName>
                                        </p:attrNameLst>
                                      </p:cBhvr>
                                      <p:to>
                                        <p:strVal val="visible"/>
                                      </p:to>
                                    </p:set>
                                    <p:animEffect filter="fade" transition="in">
                                      <p:cBhvr>
                                        <p:cTn dur="1000"/>
                                        <p:tgtEl>
                                          <p:spTgt spid="20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6">
                                            <p:txEl>
                                              <p:pRg end="2" st="2"/>
                                            </p:txEl>
                                          </p:spTgt>
                                        </p:tgtEl>
                                        <p:attrNameLst>
                                          <p:attrName>style.visibility</p:attrName>
                                        </p:attrNameLst>
                                      </p:cBhvr>
                                      <p:to>
                                        <p:strVal val="visible"/>
                                      </p:to>
                                    </p:set>
                                    <p:animEffect filter="fade" transition="in">
                                      <p:cBhvr>
                                        <p:cTn dur="1000"/>
                                        <p:tgtEl>
                                          <p:spTgt spid="20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6">
                                            <p:txEl>
                                              <p:pRg end="3" st="3"/>
                                            </p:txEl>
                                          </p:spTgt>
                                        </p:tgtEl>
                                        <p:attrNameLst>
                                          <p:attrName>style.visibility</p:attrName>
                                        </p:attrNameLst>
                                      </p:cBhvr>
                                      <p:to>
                                        <p:strVal val="visible"/>
                                      </p:to>
                                    </p:set>
                                    <p:animEffect filter="fade" transition="in">
                                      <p:cBhvr>
                                        <p:cTn dur="1000"/>
                                        <p:tgtEl>
                                          <p:spTgt spid="20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6">
                                            <p:txEl>
                                              <p:pRg end="4" st="4"/>
                                            </p:txEl>
                                          </p:spTgt>
                                        </p:tgtEl>
                                        <p:attrNameLst>
                                          <p:attrName>style.visibility</p:attrName>
                                        </p:attrNameLst>
                                      </p:cBhvr>
                                      <p:to>
                                        <p:strVal val="visible"/>
                                      </p:to>
                                    </p:set>
                                    <p:animEffect filter="fade" transition="in">
                                      <p:cBhvr>
                                        <p:cTn dur="1000"/>
                                        <p:tgtEl>
                                          <p:spTgt spid="20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6">
                                            <p:txEl>
                                              <p:pRg end="5" st="5"/>
                                            </p:txEl>
                                          </p:spTgt>
                                        </p:tgtEl>
                                        <p:attrNameLst>
                                          <p:attrName>style.visibility</p:attrName>
                                        </p:attrNameLst>
                                      </p:cBhvr>
                                      <p:to>
                                        <p:strVal val="visible"/>
                                      </p:to>
                                    </p:set>
                                    <p:animEffect filter="fade" transition="in">
                                      <p:cBhvr>
                                        <p:cTn dur="1000"/>
                                        <p:tgtEl>
                                          <p:spTgt spid="208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6">
                                            <p:txEl>
                                              <p:pRg end="6" st="6"/>
                                            </p:txEl>
                                          </p:spTgt>
                                        </p:tgtEl>
                                        <p:attrNameLst>
                                          <p:attrName>style.visibility</p:attrName>
                                        </p:attrNameLst>
                                      </p:cBhvr>
                                      <p:to>
                                        <p:strVal val="visible"/>
                                      </p:to>
                                    </p:set>
                                    <p:animEffect filter="fade" transition="in">
                                      <p:cBhvr>
                                        <p:cTn dur="1000"/>
                                        <p:tgtEl>
                                          <p:spTgt spid="208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6">
                                            <p:txEl>
                                              <p:pRg end="7" st="7"/>
                                            </p:txEl>
                                          </p:spTgt>
                                        </p:tgtEl>
                                        <p:attrNameLst>
                                          <p:attrName>style.visibility</p:attrName>
                                        </p:attrNameLst>
                                      </p:cBhvr>
                                      <p:to>
                                        <p:strVal val="visible"/>
                                      </p:to>
                                    </p:set>
                                    <p:animEffect filter="fade" transition="in">
                                      <p:cBhvr>
                                        <p:cTn dur="1000"/>
                                        <p:tgtEl>
                                          <p:spTgt spid="208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6">
                                            <p:txEl>
                                              <p:pRg end="8" st="8"/>
                                            </p:txEl>
                                          </p:spTgt>
                                        </p:tgtEl>
                                        <p:attrNameLst>
                                          <p:attrName>style.visibility</p:attrName>
                                        </p:attrNameLst>
                                      </p:cBhvr>
                                      <p:to>
                                        <p:strVal val="visible"/>
                                      </p:to>
                                    </p:set>
                                    <p:animEffect filter="fade" transition="in">
                                      <p:cBhvr>
                                        <p:cTn dur="1000"/>
                                        <p:tgtEl>
                                          <p:spTgt spid="208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6">
                                            <p:txEl>
                                              <p:pRg end="9" st="9"/>
                                            </p:txEl>
                                          </p:spTgt>
                                        </p:tgtEl>
                                        <p:attrNameLst>
                                          <p:attrName>style.visibility</p:attrName>
                                        </p:attrNameLst>
                                      </p:cBhvr>
                                      <p:to>
                                        <p:strVal val="visible"/>
                                      </p:to>
                                    </p:set>
                                    <p:animEffect filter="fade" transition="in">
                                      <p:cBhvr>
                                        <p:cTn dur="1000"/>
                                        <p:tgtEl>
                                          <p:spTgt spid="208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6">
                                            <p:txEl>
                                              <p:pRg end="10" st="10"/>
                                            </p:txEl>
                                          </p:spTgt>
                                        </p:tgtEl>
                                        <p:attrNameLst>
                                          <p:attrName>style.visibility</p:attrName>
                                        </p:attrNameLst>
                                      </p:cBhvr>
                                      <p:to>
                                        <p:strVal val="visible"/>
                                      </p:to>
                                    </p:set>
                                    <p:animEffect filter="fade" transition="in">
                                      <p:cBhvr>
                                        <p:cTn dur="1000"/>
                                        <p:tgtEl>
                                          <p:spTgt spid="208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6">
                                            <p:txEl>
                                              <p:pRg end="11" st="11"/>
                                            </p:txEl>
                                          </p:spTgt>
                                        </p:tgtEl>
                                        <p:attrNameLst>
                                          <p:attrName>style.visibility</p:attrName>
                                        </p:attrNameLst>
                                      </p:cBhvr>
                                      <p:to>
                                        <p:strVal val="visible"/>
                                      </p:to>
                                    </p:set>
                                    <p:animEffect filter="fade" transition="in">
                                      <p:cBhvr>
                                        <p:cTn dur="1000"/>
                                        <p:tgtEl>
                                          <p:spTgt spid="2086">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6">
                                            <p:txEl>
                                              <p:pRg end="12" st="12"/>
                                            </p:txEl>
                                          </p:spTgt>
                                        </p:tgtEl>
                                        <p:attrNameLst>
                                          <p:attrName>style.visibility</p:attrName>
                                        </p:attrNameLst>
                                      </p:cBhvr>
                                      <p:to>
                                        <p:strVal val="visible"/>
                                      </p:to>
                                    </p:set>
                                    <p:animEffect filter="fade" transition="in">
                                      <p:cBhvr>
                                        <p:cTn dur="1000"/>
                                        <p:tgtEl>
                                          <p:spTgt spid="2086">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6">
                                            <p:txEl>
                                              <p:pRg end="13" st="13"/>
                                            </p:txEl>
                                          </p:spTgt>
                                        </p:tgtEl>
                                        <p:attrNameLst>
                                          <p:attrName>style.visibility</p:attrName>
                                        </p:attrNameLst>
                                      </p:cBhvr>
                                      <p:to>
                                        <p:strVal val="visible"/>
                                      </p:to>
                                    </p:set>
                                    <p:animEffect filter="fade" transition="in">
                                      <p:cBhvr>
                                        <p:cTn dur="1000"/>
                                        <p:tgtEl>
                                          <p:spTgt spid="2086">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6">
                                            <p:txEl>
                                              <p:pRg end="14" st="14"/>
                                            </p:txEl>
                                          </p:spTgt>
                                        </p:tgtEl>
                                        <p:attrNameLst>
                                          <p:attrName>style.visibility</p:attrName>
                                        </p:attrNameLst>
                                      </p:cBhvr>
                                      <p:to>
                                        <p:strVal val="visible"/>
                                      </p:to>
                                    </p:set>
                                    <p:animEffect filter="fade" transition="in">
                                      <p:cBhvr>
                                        <p:cTn dur="1000"/>
                                        <p:tgtEl>
                                          <p:spTgt spid="2086">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6">
                                            <p:txEl>
                                              <p:pRg end="15" st="15"/>
                                            </p:txEl>
                                          </p:spTgt>
                                        </p:tgtEl>
                                        <p:attrNameLst>
                                          <p:attrName>style.visibility</p:attrName>
                                        </p:attrNameLst>
                                      </p:cBhvr>
                                      <p:to>
                                        <p:strVal val="visible"/>
                                      </p:to>
                                    </p:set>
                                    <p:animEffect filter="fade" transition="in">
                                      <p:cBhvr>
                                        <p:cTn dur="1000"/>
                                        <p:tgtEl>
                                          <p:spTgt spid="2086">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6">
                                            <p:txEl>
                                              <p:pRg end="16" st="16"/>
                                            </p:txEl>
                                          </p:spTgt>
                                        </p:tgtEl>
                                        <p:attrNameLst>
                                          <p:attrName>style.visibility</p:attrName>
                                        </p:attrNameLst>
                                      </p:cBhvr>
                                      <p:to>
                                        <p:strVal val="visible"/>
                                      </p:to>
                                    </p:set>
                                    <p:animEffect filter="fade" transition="in">
                                      <p:cBhvr>
                                        <p:cTn dur="1000"/>
                                        <p:tgtEl>
                                          <p:spTgt spid="2086">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6">
                                            <p:txEl>
                                              <p:pRg end="17" st="17"/>
                                            </p:txEl>
                                          </p:spTgt>
                                        </p:tgtEl>
                                        <p:attrNameLst>
                                          <p:attrName>style.visibility</p:attrName>
                                        </p:attrNameLst>
                                      </p:cBhvr>
                                      <p:to>
                                        <p:strVal val="visible"/>
                                      </p:to>
                                    </p:set>
                                    <p:animEffect filter="fade" transition="in">
                                      <p:cBhvr>
                                        <p:cTn dur="1000"/>
                                        <p:tgtEl>
                                          <p:spTgt spid="2086">
                                            <p:txEl>
                                              <p:pRg end="17" st="1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0" name="Shape 2090"/>
        <p:cNvGrpSpPr/>
        <p:nvPr/>
      </p:nvGrpSpPr>
      <p:grpSpPr>
        <a:xfrm>
          <a:off x="0" y="0"/>
          <a:ext cx="0" cy="0"/>
          <a:chOff x="0" y="0"/>
          <a:chExt cx="0" cy="0"/>
        </a:xfrm>
      </p:grpSpPr>
      <p:sp>
        <p:nvSpPr>
          <p:cNvPr id="2091" name="Google Shape;2091;p130"/>
          <p:cNvSpPr txBox="1"/>
          <p:nvPr/>
        </p:nvSpPr>
        <p:spPr>
          <a:xfrm>
            <a:off x="921000" y="220425"/>
            <a:ext cx="7255800" cy="49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BF9000"/>
                </a:solidFill>
                <a:latin typeface="Calibri"/>
                <a:ea typeface="Calibri"/>
                <a:cs typeface="Calibri"/>
                <a:sym typeface="Calibri"/>
              </a:rPr>
              <a:t>Building Object Detector (SSD)</a:t>
            </a:r>
            <a:endParaRPr b="1" sz="1800">
              <a:solidFill>
                <a:srgbClr val="BF9000"/>
              </a:solidFill>
              <a:latin typeface="Calibri"/>
              <a:ea typeface="Calibri"/>
              <a:cs typeface="Calibri"/>
              <a:sym typeface="Calibri"/>
            </a:endParaRPr>
          </a:p>
          <a:p>
            <a:pPr indent="0" lvl="0" marL="0" rtl="0" algn="ctr">
              <a:lnSpc>
                <a:spcPct val="100000"/>
              </a:lnSpc>
              <a:spcBef>
                <a:spcPts val="0"/>
              </a:spcBef>
              <a:spcAft>
                <a:spcPts val="0"/>
              </a:spcAft>
              <a:buNone/>
            </a:pPr>
            <a:r>
              <a:rPr lang="en" sz="1000">
                <a:solidFill>
                  <a:srgbClr val="434343"/>
                </a:solidFill>
                <a:latin typeface="Calibri"/>
                <a:ea typeface="Calibri"/>
                <a:cs typeface="Calibri"/>
                <a:sym typeface="Calibri"/>
              </a:rPr>
              <a:t>Model Training &amp; Prediction</a:t>
            </a:r>
            <a:endParaRPr sz="1000">
              <a:solidFill>
                <a:srgbClr val="434343"/>
              </a:solidFill>
              <a:latin typeface="Calibri"/>
              <a:ea typeface="Calibri"/>
              <a:cs typeface="Calibri"/>
              <a:sym typeface="Calibri"/>
            </a:endParaRPr>
          </a:p>
        </p:txBody>
      </p:sp>
      <p:sp>
        <p:nvSpPr>
          <p:cNvPr id="2092" name="Google Shape;2092;p130"/>
          <p:cNvSpPr txBox="1"/>
          <p:nvPr/>
        </p:nvSpPr>
        <p:spPr>
          <a:xfrm>
            <a:off x="1145775" y="936850"/>
            <a:ext cx="6909300" cy="38577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434343"/>
              </a:buClr>
              <a:buSzPts val="1000"/>
              <a:buFont typeface="Roboto"/>
              <a:buAutoNum type="arabicPeriod"/>
            </a:pPr>
            <a:r>
              <a:rPr b="1" lang="en" sz="1000">
                <a:solidFill>
                  <a:srgbClr val="434343"/>
                </a:solidFill>
                <a:latin typeface="Roboto"/>
                <a:ea typeface="Roboto"/>
                <a:cs typeface="Roboto"/>
                <a:sym typeface="Roboto"/>
              </a:rPr>
              <a:t>Define Model</a:t>
            </a:r>
            <a:endParaRPr b="1" sz="1000">
              <a:solidFill>
                <a:srgbClr val="434343"/>
              </a:solidFill>
              <a:latin typeface="Roboto"/>
              <a:ea typeface="Roboto"/>
              <a:cs typeface="Roboto"/>
              <a:sym typeface="Roboto"/>
            </a:endParaRPr>
          </a:p>
          <a:p>
            <a:pPr indent="-292100" lvl="1" marL="914400" rtl="0" algn="l">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Feature Network</a:t>
            </a:r>
            <a:endParaRPr sz="1000">
              <a:solidFill>
                <a:srgbClr val="434343"/>
              </a:solidFill>
              <a:latin typeface="Roboto"/>
              <a:ea typeface="Roboto"/>
              <a:cs typeface="Roboto"/>
              <a:sym typeface="Roboto"/>
            </a:endParaRPr>
          </a:p>
          <a:p>
            <a:pPr indent="-292100" lvl="2" marL="1371600" rtl="0" algn="l">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Pre-trained Model</a:t>
            </a:r>
            <a:endParaRPr sz="1000">
              <a:solidFill>
                <a:srgbClr val="434343"/>
              </a:solidFill>
              <a:latin typeface="Roboto"/>
              <a:ea typeface="Roboto"/>
              <a:cs typeface="Roboto"/>
              <a:sym typeface="Roboto"/>
            </a:endParaRPr>
          </a:p>
          <a:p>
            <a:pPr indent="-292100" lvl="2" marL="1371600" rtl="0" algn="l">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Decide on which architecture to use e.g ResNet, Inception, VGG or Mobilenet</a:t>
            </a:r>
            <a:endParaRPr sz="1000">
              <a:solidFill>
                <a:srgbClr val="434343"/>
              </a:solidFill>
              <a:latin typeface="Roboto"/>
              <a:ea typeface="Roboto"/>
              <a:cs typeface="Roboto"/>
              <a:sym typeface="Roboto"/>
            </a:endParaRPr>
          </a:p>
          <a:p>
            <a:pPr indent="-292100" lvl="1" marL="914400" rtl="0" algn="l">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Build Detection layers</a:t>
            </a:r>
            <a:endParaRPr sz="1000">
              <a:solidFill>
                <a:srgbClr val="434343"/>
              </a:solidFill>
              <a:latin typeface="Roboto"/>
              <a:ea typeface="Roboto"/>
              <a:cs typeface="Roboto"/>
              <a:sym typeface="Roboto"/>
            </a:endParaRPr>
          </a:p>
          <a:p>
            <a:pPr indent="-292100" lvl="2" marL="1371600" rtl="0" algn="l">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Based on Grid sizes and anchor boxes for each grid cell</a:t>
            </a:r>
            <a:endParaRPr sz="1000">
              <a:solidFill>
                <a:srgbClr val="434343"/>
              </a:solidFill>
              <a:latin typeface="Roboto"/>
              <a:ea typeface="Roboto"/>
              <a:cs typeface="Roboto"/>
              <a:sym typeface="Roboto"/>
            </a:endParaRPr>
          </a:p>
          <a:p>
            <a:pPr indent="-292100" lvl="0" marL="457200" rtl="0" algn="l">
              <a:lnSpc>
                <a:spcPct val="115000"/>
              </a:lnSpc>
              <a:spcBef>
                <a:spcPts val="1000"/>
              </a:spcBef>
              <a:spcAft>
                <a:spcPts val="0"/>
              </a:spcAft>
              <a:buClr>
                <a:srgbClr val="434343"/>
              </a:buClr>
              <a:buSzPts val="1000"/>
              <a:buFont typeface="Roboto"/>
              <a:buAutoNum type="arabicPeriod"/>
            </a:pPr>
            <a:r>
              <a:rPr b="1" lang="en" sz="1000">
                <a:solidFill>
                  <a:srgbClr val="434343"/>
                </a:solidFill>
                <a:latin typeface="Roboto"/>
                <a:ea typeface="Roboto"/>
                <a:cs typeface="Roboto"/>
                <a:sym typeface="Roboto"/>
              </a:rPr>
              <a:t>Train Model</a:t>
            </a:r>
            <a:endParaRPr b="1" sz="1000">
              <a:solidFill>
                <a:srgbClr val="434343"/>
              </a:solidFill>
              <a:latin typeface="Roboto"/>
              <a:ea typeface="Roboto"/>
              <a:cs typeface="Roboto"/>
              <a:sym typeface="Roboto"/>
            </a:endParaRPr>
          </a:p>
          <a:p>
            <a:pPr indent="-292100" lvl="1" marL="914400" rtl="0" algn="l">
              <a:lnSpc>
                <a:spcPct val="115000"/>
              </a:lnSpc>
              <a:spcBef>
                <a:spcPts val="100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Use Image Augmentation (and boundary box augmentation)</a:t>
            </a:r>
            <a:endParaRPr sz="1000">
              <a:solidFill>
                <a:srgbClr val="434343"/>
              </a:solidFill>
              <a:latin typeface="Roboto"/>
              <a:ea typeface="Roboto"/>
              <a:cs typeface="Roboto"/>
              <a:sym typeface="Roboto"/>
            </a:endParaRPr>
          </a:p>
          <a:p>
            <a:pPr indent="-292100" lvl="1" marL="914400" rtl="0" algn="l">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Loss Calculation</a:t>
            </a:r>
            <a:endParaRPr sz="1000">
              <a:solidFill>
                <a:srgbClr val="434343"/>
              </a:solidFill>
              <a:latin typeface="Roboto"/>
              <a:ea typeface="Roboto"/>
              <a:cs typeface="Roboto"/>
              <a:sym typeface="Roboto"/>
            </a:endParaRPr>
          </a:p>
          <a:p>
            <a:pPr indent="-292100" lvl="2" marL="1371600" rtl="0" algn="l">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For classification loss, undersample background class </a:t>
            </a:r>
            <a:endParaRPr sz="1000">
              <a:solidFill>
                <a:srgbClr val="434343"/>
              </a:solidFill>
              <a:latin typeface="Roboto"/>
              <a:ea typeface="Roboto"/>
              <a:cs typeface="Roboto"/>
              <a:sym typeface="Roboto"/>
            </a:endParaRPr>
          </a:p>
          <a:p>
            <a:pPr indent="-292100" lvl="2" marL="1371600" rtl="0" algn="l">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For Regression loss, ignore anchor boxes predictions with background class</a:t>
            </a:r>
            <a:endParaRPr sz="1000">
              <a:solidFill>
                <a:srgbClr val="434343"/>
              </a:solidFill>
              <a:latin typeface="Roboto"/>
              <a:ea typeface="Roboto"/>
              <a:cs typeface="Roboto"/>
              <a:sym typeface="Roboto"/>
            </a:endParaRPr>
          </a:p>
          <a:p>
            <a:pPr indent="-292100" lvl="2" marL="1371600" rtl="0" algn="l">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We will need to use Custom loss function</a:t>
            </a:r>
            <a:endParaRPr sz="1000">
              <a:solidFill>
                <a:srgbClr val="434343"/>
              </a:solidFill>
              <a:latin typeface="Roboto"/>
              <a:ea typeface="Roboto"/>
              <a:cs typeface="Roboto"/>
              <a:sym typeface="Roboto"/>
            </a:endParaRPr>
          </a:p>
          <a:p>
            <a:pPr indent="-292100" lvl="0" marL="457200" rtl="0" algn="l">
              <a:lnSpc>
                <a:spcPct val="115000"/>
              </a:lnSpc>
              <a:spcBef>
                <a:spcPts val="1000"/>
              </a:spcBef>
              <a:spcAft>
                <a:spcPts val="0"/>
              </a:spcAft>
              <a:buClr>
                <a:srgbClr val="434343"/>
              </a:buClr>
              <a:buSzPts val="1000"/>
              <a:buFont typeface="Roboto"/>
              <a:buAutoNum type="arabicPeriod"/>
            </a:pPr>
            <a:r>
              <a:rPr b="1" lang="en" sz="1000">
                <a:solidFill>
                  <a:srgbClr val="434343"/>
                </a:solidFill>
                <a:latin typeface="Roboto"/>
                <a:ea typeface="Roboto"/>
                <a:cs typeface="Roboto"/>
                <a:sym typeface="Roboto"/>
              </a:rPr>
              <a:t>Model Prediction</a:t>
            </a:r>
            <a:endParaRPr b="1" sz="1000">
              <a:solidFill>
                <a:srgbClr val="434343"/>
              </a:solidFill>
              <a:latin typeface="Roboto"/>
              <a:ea typeface="Roboto"/>
              <a:cs typeface="Roboto"/>
              <a:sym typeface="Roboto"/>
            </a:endParaRPr>
          </a:p>
          <a:p>
            <a:pPr indent="-292100" lvl="1" marL="914400" rtl="0" algn="l">
              <a:lnSpc>
                <a:spcPct val="115000"/>
              </a:lnSpc>
              <a:spcBef>
                <a:spcPts val="100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Remove Background class predictions (</a:t>
            </a:r>
            <a:r>
              <a:rPr lang="en" sz="1000">
                <a:solidFill>
                  <a:srgbClr val="FF0000"/>
                </a:solidFill>
                <a:latin typeface="Roboto"/>
                <a:ea typeface="Roboto"/>
                <a:cs typeface="Roboto"/>
                <a:sym typeface="Roboto"/>
              </a:rPr>
              <a:t>this will be in super majority</a:t>
            </a:r>
            <a:r>
              <a:rPr lang="en" sz="1000">
                <a:solidFill>
                  <a:srgbClr val="434343"/>
                </a:solidFill>
                <a:latin typeface="Roboto"/>
                <a:ea typeface="Roboto"/>
                <a:cs typeface="Roboto"/>
                <a:sym typeface="Roboto"/>
              </a:rPr>
              <a:t>)</a:t>
            </a:r>
            <a:endParaRPr sz="1000">
              <a:solidFill>
                <a:srgbClr val="434343"/>
              </a:solidFill>
              <a:latin typeface="Roboto"/>
              <a:ea typeface="Roboto"/>
              <a:cs typeface="Roboto"/>
              <a:sym typeface="Roboto"/>
            </a:endParaRPr>
          </a:p>
          <a:p>
            <a:pPr indent="-292100" lvl="1" marL="914400" rtl="0" algn="l">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Remove duplicate predictions using </a:t>
            </a:r>
            <a:r>
              <a:rPr lang="en" sz="1000">
                <a:solidFill>
                  <a:srgbClr val="FF0000"/>
                </a:solidFill>
                <a:latin typeface="Roboto"/>
                <a:ea typeface="Roboto"/>
                <a:cs typeface="Roboto"/>
                <a:sym typeface="Roboto"/>
              </a:rPr>
              <a:t>NMS</a:t>
            </a:r>
            <a:endParaRPr sz="1000">
              <a:solidFill>
                <a:srgbClr val="FF0000"/>
              </a:solidFill>
              <a:latin typeface="Roboto"/>
              <a:ea typeface="Roboto"/>
              <a:cs typeface="Roboto"/>
              <a:sym typeface="Roboto"/>
            </a:endParaRPr>
          </a:p>
          <a:p>
            <a:pPr indent="-292100" lvl="1" marL="914400" rtl="0" algn="l">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Although, we predict on 1000s of image parts, we will have only few final predictions</a:t>
            </a:r>
            <a:endParaRPr sz="1000">
              <a:solidFill>
                <a:srgbClr val="43434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2">
                                            <p:txEl>
                                              <p:pRg end="0" st="0"/>
                                            </p:txEl>
                                          </p:spTgt>
                                        </p:tgtEl>
                                        <p:attrNameLst>
                                          <p:attrName>style.visibility</p:attrName>
                                        </p:attrNameLst>
                                      </p:cBhvr>
                                      <p:to>
                                        <p:strVal val="visible"/>
                                      </p:to>
                                    </p:set>
                                    <p:animEffect filter="fade" transition="in">
                                      <p:cBhvr>
                                        <p:cTn dur="1000"/>
                                        <p:tgtEl>
                                          <p:spTgt spid="20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2">
                                            <p:txEl>
                                              <p:pRg end="1" st="1"/>
                                            </p:txEl>
                                          </p:spTgt>
                                        </p:tgtEl>
                                        <p:attrNameLst>
                                          <p:attrName>style.visibility</p:attrName>
                                        </p:attrNameLst>
                                      </p:cBhvr>
                                      <p:to>
                                        <p:strVal val="visible"/>
                                      </p:to>
                                    </p:set>
                                    <p:animEffect filter="fade" transition="in">
                                      <p:cBhvr>
                                        <p:cTn dur="1000"/>
                                        <p:tgtEl>
                                          <p:spTgt spid="20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2">
                                            <p:txEl>
                                              <p:pRg end="2" st="2"/>
                                            </p:txEl>
                                          </p:spTgt>
                                        </p:tgtEl>
                                        <p:attrNameLst>
                                          <p:attrName>style.visibility</p:attrName>
                                        </p:attrNameLst>
                                      </p:cBhvr>
                                      <p:to>
                                        <p:strVal val="visible"/>
                                      </p:to>
                                    </p:set>
                                    <p:animEffect filter="fade" transition="in">
                                      <p:cBhvr>
                                        <p:cTn dur="1000"/>
                                        <p:tgtEl>
                                          <p:spTgt spid="20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2">
                                            <p:txEl>
                                              <p:pRg end="3" st="3"/>
                                            </p:txEl>
                                          </p:spTgt>
                                        </p:tgtEl>
                                        <p:attrNameLst>
                                          <p:attrName>style.visibility</p:attrName>
                                        </p:attrNameLst>
                                      </p:cBhvr>
                                      <p:to>
                                        <p:strVal val="visible"/>
                                      </p:to>
                                    </p:set>
                                    <p:animEffect filter="fade" transition="in">
                                      <p:cBhvr>
                                        <p:cTn dur="1000"/>
                                        <p:tgtEl>
                                          <p:spTgt spid="20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2">
                                            <p:txEl>
                                              <p:pRg end="4" st="4"/>
                                            </p:txEl>
                                          </p:spTgt>
                                        </p:tgtEl>
                                        <p:attrNameLst>
                                          <p:attrName>style.visibility</p:attrName>
                                        </p:attrNameLst>
                                      </p:cBhvr>
                                      <p:to>
                                        <p:strVal val="visible"/>
                                      </p:to>
                                    </p:set>
                                    <p:animEffect filter="fade" transition="in">
                                      <p:cBhvr>
                                        <p:cTn dur="1000"/>
                                        <p:tgtEl>
                                          <p:spTgt spid="20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2">
                                            <p:txEl>
                                              <p:pRg end="5" st="5"/>
                                            </p:txEl>
                                          </p:spTgt>
                                        </p:tgtEl>
                                        <p:attrNameLst>
                                          <p:attrName>style.visibility</p:attrName>
                                        </p:attrNameLst>
                                      </p:cBhvr>
                                      <p:to>
                                        <p:strVal val="visible"/>
                                      </p:to>
                                    </p:set>
                                    <p:animEffect filter="fade" transition="in">
                                      <p:cBhvr>
                                        <p:cTn dur="1000"/>
                                        <p:tgtEl>
                                          <p:spTgt spid="20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2">
                                            <p:txEl>
                                              <p:pRg end="6" st="6"/>
                                            </p:txEl>
                                          </p:spTgt>
                                        </p:tgtEl>
                                        <p:attrNameLst>
                                          <p:attrName>style.visibility</p:attrName>
                                        </p:attrNameLst>
                                      </p:cBhvr>
                                      <p:to>
                                        <p:strVal val="visible"/>
                                      </p:to>
                                    </p:set>
                                    <p:animEffect filter="fade" transition="in">
                                      <p:cBhvr>
                                        <p:cTn dur="1000"/>
                                        <p:tgtEl>
                                          <p:spTgt spid="209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2">
                                            <p:txEl>
                                              <p:pRg end="7" st="7"/>
                                            </p:txEl>
                                          </p:spTgt>
                                        </p:tgtEl>
                                        <p:attrNameLst>
                                          <p:attrName>style.visibility</p:attrName>
                                        </p:attrNameLst>
                                      </p:cBhvr>
                                      <p:to>
                                        <p:strVal val="visible"/>
                                      </p:to>
                                    </p:set>
                                    <p:animEffect filter="fade" transition="in">
                                      <p:cBhvr>
                                        <p:cTn dur="1000"/>
                                        <p:tgtEl>
                                          <p:spTgt spid="209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2">
                                            <p:txEl>
                                              <p:pRg end="8" st="8"/>
                                            </p:txEl>
                                          </p:spTgt>
                                        </p:tgtEl>
                                        <p:attrNameLst>
                                          <p:attrName>style.visibility</p:attrName>
                                        </p:attrNameLst>
                                      </p:cBhvr>
                                      <p:to>
                                        <p:strVal val="visible"/>
                                      </p:to>
                                    </p:set>
                                    <p:animEffect filter="fade" transition="in">
                                      <p:cBhvr>
                                        <p:cTn dur="1000"/>
                                        <p:tgtEl>
                                          <p:spTgt spid="209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2">
                                            <p:txEl>
                                              <p:pRg end="9" st="9"/>
                                            </p:txEl>
                                          </p:spTgt>
                                        </p:tgtEl>
                                        <p:attrNameLst>
                                          <p:attrName>style.visibility</p:attrName>
                                        </p:attrNameLst>
                                      </p:cBhvr>
                                      <p:to>
                                        <p:strVal val="visible"/>
                                      </p:to>
                                    </p:set>
                                    <p:animEffect filter="fade" transition="in">
                                      <p:cBhvr>
                                        <p:cTn dur="1000"/>
                                        <p:tgtEl>
                                          <p:spTgt spid="209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2">
                                            <p:txEl>
                                              <p:pRg end="10" st="10"/>
                                            </p:txEl>
                                          </p:spTgt>
                                        </p:tgtEl>
                                        <p:attrNameLst>
                                          <p:attrName>style.visibility</p:attrName>
                                        </p:attrNameLst>
                                      </p:cBhvr>
                                      <p:to>
                                        <p:strVal val="visible"/>
                                      </p:to>
                                    </p:set>
                                    <p:animEffect filter="fade" transition="in">
                                      <p:cBhvr>
                                        <p:cTn dur="1000"/>
                                        <p:tgtEl>
                                          <p:spTgt spid="209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2">
                                            <p:txEl>
                                              <p:pRg end="11" st="11"/>
                                            </p:txEl>
                                          </p:spTgt>
                                        </p:tgtEl>
                                        <p:attrNameLst>
                                          <p:attrName>style.visibility</p:attrName>
                                        </p:attrNameLst>
                                      </p:cBhvr>
                                      <p:to>
                                        <p:strVal val="visible"/>
                                      </p:to>
                                    </p:set>
                                    <p:animEffect filter="fade" transition="in">
                                      <p:cBhvr>
                                        <p:cTn dur="1000"/>
                                        <p:tgtEl>
                                          <p:spTgt spid="209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2">
                                            <p:txEl>
                                              <p:pRg end="12" st="12"/>
                                            </p:txEl>
                                          </p:spTgt>
                                        </p:tgtEl>
                                        <p:attrNameLst>
                                          <p:attrName>style.visibility</p:attrName>
                                        </p:attrNameLst>
                                      </p:cBhvr>
                                      <p:to>
                                        <p:strVal val="visible"/>
                                      </p:to>
                                    </p:set>
                                    <p:animEffect filter="fade" transition="in">
                                      <p:cBhvr>
                                        <p:cTn dur="1000"/>
                                        <p:tgtEl>
                                          <p:spTgt spid="209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2">
                                            <p:txEl>
                                              <p:pRg end="13" st="13"/>
                                            </p:txEl>
                                          </p:spTgt>
                                        </p:tgtEl>
                                        <p:attrNameLst>
                                          <p:attrName>style.visibility</p:attrName>
                                        </p:attrNameLst>
                                      </p:cBhvr>
                                      <p:to>
                                        <p:strVal val="visible"/>
                                      </p:to>
                                    </p:set>
                                    <p:animEffect filter="fade" transition="in">
                                      <p:cBhvr>
                                        <p:cTn dur="1000"/>
                                        <p:tgtEl>
                                          <p:spTgt spid="2092">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2">
                                            <p:txEl>
                                              <p:pRg end="14" st="14"/>
                                            </p:txEl>
                                          </p:spTgt>
                                        </p:tgtEl>
                                        <p:attrNameLst>
                                          <p:attrName>style.visibility</p:attrName>
                                        </p:attrNameLst>
                                      </p:cBhvr>
                                      <p:to>
                                        <p:strVal val="visible"/>
                                      </p:to>
                                    </p:set>
                                    <p:animEffect filter="fade" transition="in">
                                      <p:cBhvr>
                                        <p:cTn dur="1000"/>
                                        <p:tgtEl>
                                          <p:spTgt spid="2092">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2">
                                            <p:txEl>
                                              <p:pRg end="15" st="15"/>
                                            </p:txEl>
                                          </p:spTgt>
                                        </p:tgtEl>
                                        <p:attrNameLst>
                                          <p:attrName>style.visibility</p:attrName>
                                        </p:attrNameLst>
                                      </p:cBhvr>
                                      <p:to>
                                        <p:strVal val="visible"/>
                                      </p:to>
                                    </p:set>
                                    <p:animEffect filter="fade" transition="in">
                                      <p:cBhvr>
                                        <p:cTn dur="1000"/>
                                        <p:tgtEl>
                                          <p:spTgt spid="2092">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131"/>
          <p:cNvSpPr txBox="1"/>
          <p:nvPr/>
        </p:nvSpPr>
        <p:spPr>
          <a:xfrm>
            <a:off x="5334375" y="1958225"/>
            <a:ext cx="3114300" cy="1407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666666"/>
                </a:solidFill>
                <a:latin typeface="Calibri"/>
                <a:ea typeface="Calibri"/>
                <a:cs typeface="Calibri"/>
                <a:sym typeface="Calibri"/>
              </a:rPr>
              <a:t>Writing Object Detector code</a:t>
            </a:r>
            <a:endParaRPr sz="2400">
              <a:solidFill>
                <a:srgbClr val="666666"/>
              </a:solidFill>
            </a:endParaRPr>
          </a:p>
        </p:txBody>
      </p:sp>
      <p:pic>
        <p:nvPicPr>
          <p:cNvPr id="2098" name="Google Shape;2098;p131"/>
          <p:cNvPicPr preferRelativeResize="0"/>
          <p:nvPr/>
        </p:nvPicPr>
        <p:blipFill>
          <a:blip r:embed="rId3">
            <a:alphaModFix/>
          </a:blip>
          <a:stretch>
            <a:fillRect/>
          </a:stretch>
        </p:blipFill>
        <p:spPr>
          <a:xfrm>
            <a:off x="614500" y="1301075"/>
            <a:ext cx="3813514" cy="2541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nvSpPr>
        <p:spPr>
          <a:xfrm>
            <a:off x="944106" y="4116725"/>
            <a:ext cx="7255800" cy="4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rgbClr val="434343"/>
                </a:solidFill>
                <a:latin typeface="Calibri"/>
                <a:ea typeface="Calibri"/>
                <a:cs typeface="Calibri"/>
                <a:sym typeface="Calibri"/>
              </a:rPr>
              <a:t>Perform </a:t>
            </a:r>
            <a:r>
              <a:rPr lang="en" sz="1800">
                <a:solidFill>
                  <a:srgbClr val="9900FF"/>
                </a:solidFill>
                <a:latin typeface="Calibri"/>
                <a:ea typeface="Calibri"/>
                <a:cs typeface="Calibri"/>
                <a:sym typeface="Calibri"/>
              </a:rPr>
              <a:t>Object Localization </a:t>
            </a:r>
            <a:r>
              <a:rPr lang="en" sz="1800">
                <a:solidFill>
                  <a:srgbClr val="434343"/>
                </a:solidFill>
                <a:latin typeface="Calibri"/>
                <a:ea typeface="Calibri"/>
                <a:cs typeface="Calibri"/>
                <a:sym typeface="Calibri"/>
              </a:rPr>
              <a:t>for each new image</a:t>
            </a:r>
            <a:endParaRPr sz="1800">
              <a:solidFill>
                <a:srgbClr val="9900FF"/>
              </a:solidFill>
              <a:latin typeface="Calibri"/>
              <a:ea typeface="Calibri"/>
              <a:cs typeface="Calibri"/>
              <a:sym typeface="Calibri"/>
            </a:endParaRPr>
          </a:p>
        </p:txBody>
      </p:sp>
      <p:sp>
        <p:nvSpPr>
          <p:cNvPr id="178" name="Google Shape;178;p24"/>
          <p:cNvSpPr/>
          <p:nvPr/>
        </p:nvSpPr>
        <p:spPr>
          <a:xfrm>
            <a:off x="3831100" y="1907500"/>
            <a:ext cx="2472000" cy="6081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Model</a:t>
            </a:r>
            <a:endParaRPr>
              <a:latin typeface="Roboto"/>
              <a:ea typeface="Roboto"/>
              <a:cs typeface="Roboto"/>
              <a:sym typeface="Roboto"/>
            </a:endParaRPr>
          </a:p>
        </p:txBody>
      </p:sp>
      <p:sp>
        <p:nvSpPr>
          <p:cNvPr id="179" name="Google Shape;179;p24"/>
          <p:cNvSpPr txBox="1"/>
          <p:nvPr/>
        </p:nvSpPr>
        <p:spPr>
          <a:xfrm>
            <a:off x="6644175" y="2052250"/>
            <a:ext cx="20937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Background</a:t>
            </a:r>
            <a:r>
              <a:rPr b="1" lang="en" sz="1200">
                <a:latin typeface="Roboto"/>
                <a:ea typeface="Roboto"/>
                <a:cs typeface="Roboto"/>
                <a:sym typeface="Roboto"/>
              </a:rPr>
              <a:t>: (x, y, w, h)</a:t>
            </a:r>
            <a:endParaRPr b="1" sz="1200">
              <a:latin typeface="Roboto"/>
              <a:ea typeface="Roboto"/>
              <a:cs typeface="Roboto"/>
              <a:sym typeface="Roboto"/>
            </a:endParaRPr>
          </a:p>
        </p:txBody>
      </p:sp>
      <p:cxnSp>
        <p:nvCxnSpPr>
          <p:cNvPr id="180" name="Google Shape;180;p24"/>
          <p:cNvCxnSpPr>
            <a:stCxn id="181" idx="3"/>
            <a:endCxn id="178" idx="2"/>
          </p:cNvCxnSpPr>
          <p:nvPr/>
        </p:nvCxnSpPr>
        <p:spPr>
          <a:xfrm>
            <a:off x="2647300" y="2211663"/>
            <a:ext cx="1183800" cy="75900"/>
          </a:xfrm>
          <a:prstGeom prst="straightConnector1">
            <a:avLst/>
          </a:prstGeom>
          <a:noFill/>
          <a:ln cap="flat" cmpd="sng" w="9525">
            <a:solidFill>
              <a:schemeClr val="dk2"/>
            </a:solidFill>
            <a:prstDash val="solid"/>
            <a:round/>
            <a:headEnd len="med" w="med" type="none"/>
            <a:tailEnd len="med" w="med" type="triangle"/>
          </a:ln>
        </p:spPr>
      </p:cxnSp>
      <p:cxnSp>
        <p:nvCxnSpPr>
          <p:cNvPr id="182" name="Google Shape;182;p24"/>
          <p:cNvCxnSpPr>
            <a:stCxn id="178" idx="5"/>
            <a:endCxn id="179" idx="1"/>
          </p:cNvCxnSpPr>
          <p:nvPr/>
        </p:nvCxnSpPr>
        <p:spPr>
          <a:xfrm>
            <a:off x="6303100" y="2135538"/>
            <a:ext cx="341100" cy="75900"/>
          </a:xfrm>
          <a:prstGeom prst="straightConnector1">
            <a:avLst/>
          </a:prstGeom>
          <a:noFill/>
          <a:ln cap="flat" cmpd="sng" w="9525">
            <a:solidFill>
              <a:schemeClr val="dk2"/>
            </a:solidFill>
            <a:prstDash val="solid"/>
            <a:round/>
            <a:headEnd len="med" w="med" type="none"/>
            <a:tailEnd len="med" w="med" type="triangle"/>
          </a:ln>
        </p:spPr>
      </p:cxnSp>
      <p:pic>
        <p:nvPicPr>
          <p:cNvPr id="183" name="Google Shape;183;p24"/>
          <p:cNvPicPr preferRelativeResize="0"/>
          <p:nvPr/>
        </p:nvPicPr>
        <p:blipFill>
          <a:blip r:embed="rId3">
            <a:alphaModFix/>
          </a:blip>
          <a:stretch>
            <a:fillRect/>
          </a:stretch>
        </p:blipFill>
        <p:spPr>
          <a:xfrm>
            <a:off x="2113900" y="1854350"/>
            <a:ext cx="533400" cy="714375"/>
          </a:xfrm>
          <a:prstGeom prst="rect">
            <a:avLst/>
          </a:prstGeom>
          <a:noFill/>
          <a:ln>
            <a:noFill/>
          </a:ln>
        </p:spPr>
      </p:pic>
      <p:sp>
        <p:nvSpPr>
          <p:cNvPr id="184" name="Google Shape;184;p24"/>
          <p:cNvSpPr txBox="1"/>
          <p:nvPr/>
        </p:nvSpPr>
        <p:spPr>
          <a:xfrm>
            <a:off x="6303100" y="763925"/>
            <a:ext cx="2675100" cy="908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FF0000"/>
                </a:solidFill>
                <a:latin typeface="Calibri"/>
                <a:ea typeface="Calibri"/>
                <a:cs typeface="Calibri"/>
                <a:sym typeface="Calibri"/>
              </a:rPr>
              <a:t>We will use ‘Background’ as additional class in our dataset</a:t>
            </a:r>
            <a:endParaRPr>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2" name="Shape 2102"/>
        <p:cNvGrpSpPr/>
        <p:nvPr/>
      </p:nvGrpSpPr>
      <p:grpSpPr>
        <a:xfrm>
          <a:off x="0" y="0"/>
          <a:ext cx="0" cy="0"/>
          <a:chOff x="0" y="0"/>
          <a:chExt cx="0" cy="0"/>
        </a:xfrm>
      </p:grpSpPr>
      <p:sp>
        <p:nvSpPr>
          <p:cNvPr id="2103" name="Google Shape;2103;p132"/>
          <p:cNvSpPr txBox="1"/>
          <p:nvPr/>
        </p:nvSpPr>
        <p:spPr>
          <a:xfrm>
            <a:off x="813175" y="2479650"/>
            <a:ext cx="3814200" cy="132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434343"/>
                </a:solidFill>
                <a:latin typeface="Calibri"/>
                <a:ea typeface="Calibri"/>
                <a:cs typeface="Calibri"/>
                <a:sym typeface="Calibri"/>
              </a:rPr>
              <a:t>TensorFlow Object Detection API</a:t>
            </a:r>
            <a:endParaRPr sz="2400">
              <a:solidFill>
                <a:srgbClr val="434343"/>
              </a:solidFill>
            </a:endParaRPr>
          </a:p>
        </p:txBody>
      </p:sp>
      <p:pic>
        <p:nvPicPr>
          <p:cNvPr id="2104" name="Google Shape;2104;p132"/>
          <p:cNvPicPr preferRelativeResize="0"/>
          <p:nvPr/>
        </p:nvPicPr>
        <p:blipFill>
          <a:blip r:embed="rId3">
            <a:alphaModFix/>
          </a:blip>
          <a:stretch>
            <a:fillRect/>
          </a:stretch>
        </p:blipFill>
        <p:spPr>
          <a:xfrm>
            <a:off x="1759725" y="558550"/>
            <a:ext cx="1921100" cy="1921100"/>
          </a:xfrm>
          <a:prstGeom prst="rect">
            <a:avLst/>
          </a:prstGeom>
          <a:noFill/>
          <a:ln>
            <a:noFill/>
          </a:ln>
        </p:spPr>
      </p:pic>
      <p:sp>
        <p:nvSpPr>
          <p:cNvPr id="2105" name="Google Shape;2105;p132"/>
          <p:cNvSpPr txBox="1"/>
          <p:nvPr/>
        </p:nvSpPr>
        <p:spPr>
          <a:xfrm>
            <a:off x="2109650" y="4143225"/>
            <a:ext cx="53847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Comic Sans MS"/>
                <a:ea typeface="Comic Sans MS"/>
                <a:cs typeface="Comic Sans MS"/>
                <a:sym typeface="Comic Sans MS"/>
                <a:hlinkClick r:id="rId4"/>
              </a:rPr>
              <a:t>https://github.com/tensorflow/models/tree/master/research/object_detection</a:t>
            </a:r>
            <a:endParaRPr>
              <a:solidFill>
                <a:srgbClr val="666666"/>
              </a:solidFill>
            </a:endParaRPr>
          </a:p>
        </p:txBody>
      </p:sp>
      <p:sp>
        <p:nvSpPr>
          <p:cNvPr id="2106" name="Google Shape;2106;p132"/>
          <p:cNvSpPr txBox="1"/>
          <p:nvPr/>
        </p:nvSpPr>
        <p:spPr>
          <a:xfrm>
            <a:off x="5364500" y="1412850"/>
            <a:ext cx="3072900" cy="13278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434343"/>
                </a:solidFill>
                <a:latin typeface="Calibri"/>
                <a:ea typeface="Calibri"/>
                <a:cs typeface="Calibri"/>
                <a:sym typeface="Calibri"/>
              </a:rPr>
              <a:t>Reduces coding effort and allows us to build production ready Object detections models</a:t>
            </a:r>
            <a:endParaRPr>
              <a:solidFill>
                <a:srgbClr val="434343"/>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133"/>
          <p:cNvSpPr txBox="1"/>
          <p:nvPr/>
        </p:nvSpPr>
        <p:spPr>
          <a:xfrm>
            <a:off x="921000" y="220425"/>
            <a:ext cx="7255800" cy="49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BF9000"/>
                </a:solidFill>
                <a:latin typeface="Calibri"/>
                <a:ea typeface="Calibri"/>
                <a:cs typeface="Calibri"/>
                <a:sym typeface="Calibri"/>
              </a:rPr>
              <a:t>Building Object Detector (SSD)</a:t>
            </a:r>
            <a:endParaRPr b="1" sz="1800">
              <a:solidFill>
                <a:srgbClr val="BF9000"/>
              </a:solidFill>
              <a:latin typeface="Calibri"/>
              <a:ea typeface="Calibri"/>
              <a:cs typeface="Calibri"/>
              <a:sym typeface="Calibri"/>
            </a:endParaRPr>
          </a:p>
          <a:p>
            <a:pPr indent="0" lvl="0" marL="0" rtl="0" algn="ctr">
              <a:lnSpc>
                <a:spcPct val="100000"/>
              </a:lnSpc>
              <a:spcBef>
                <a:spcPts val="0"/>
              </a:spcBef>
              <a:spcAft>
                <a:spcPts val="0"/>
              </a:spcAft>
              <a:buNone/>
            </a:pPr>
            <a:r>
              <a:rPr lang="en" sz="1000">
                <a:solidFill>
                  <a:srgbClr val="434343"/>
                </a:solidFill>
                <a:latin typeface="Calibri"/>
                <a:ea typeface="Calibri"/>
                <a:cs typeface="Calibri"/>
                <a:sym typeface="Calibri"/>
              </a:rPr>
              <a:t>Getting data ready</a:t>
            </a:r>
            <a:endParaRPr sz="1000">
              <a:solidFill>
                <a:srgbClr val="434343"/>
              </a:solidFill>
              <a:latin typeface="Calibri"/>
              <a:ea typeface="Calibri"/>
              <a:cs typeface="Calibri"/>
              <a:sym typeface="Calibri"/>
            </a:endParaRPr>
          </a:p>
        </p:txBody>
      </p:sp>
      <p:sp>
        <p:nvSpPr>
          <p:cNvPr id="2112" name="Google Shape;2112;p133"/>
          <p:cNvSpPr txBox="1"/>
          <p:nvPr/>
        </p:nvSpPr>
        <p:spPr>
          <a:xfrm>
            <a:off x="1117350" y="863375"/>
            <a:ext cx="6909300" cy="39588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434343"/>
              </a:buClr>
              <a:buSzPts val="1000"/>
              <a:buFont typeface="Roboto"/>
              <a:buAutoNum type="arabicPeriod"/>
            </a:pPr>
            <a:r>
              <a:rPr b="1" lang="en" sz="1000">
                <a:solidFill>
                  <a:srgbClr val="434343"/>
                </a:solidFill>
                <a:latin typeface="Roboto"/>
                <a:ea typeface="Roboto"/>
                <a:cs typeface="Roboto"/>
                <a:sym typeface="Roboto"/>
              </a:rPr>
              <a:t>Data Preparation</a:t>
            </a:r>
            <a:endParaRPr b="1" sz="1000">
              <a:solidFill>
                <a:srgbClr val="434343"/>
              </a:solidFill>
              <a:latin typeface="Roboto"/>
              <a:ea typeface="Roboto"/>
              <a:cs typeface="Roboto"/>
              <a:sym typeface="Roboto"/>
            </a:endParaRPr>
          </a:p>
          <a:p>
            <a:pPr indent="-292100" lvl="1" marL="914400" rtl="0" algn="l">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Collect Images</a:t>
            </a:r>
            <a:endParaRPr sz="1000">
              <a:solidFill>
                <a:srgbClr val="434343"/>
              </a:solidFill>
              <a:latin typeface="Roboto"/>
              <a:ea typeface="Roboto"/>
              <a:cs typeface="Roboto"/>
              <a:sym typeface="Roboto"/>
            </a:endParaRPr>
          </a:p>
          <a:p>
            <a:pPr indent="-292100" lvl="1" marL="914400" rtl="0" algn="l">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Annotate images using </a:t>
            </a:r>
            <a:r>
              <a:rPr b="1" lang="en" sz="1000">
                <a:solidFill>
                  <a:srgbClr val="434343"/>
                </a:solidFill>
                <a:latin typeface="Roboto"/>
                <a:ea typeface="Roboto"/>
                <a:cs typeface="Roboto"/>
                <a:sym typeface="Roboto"/>
              </a:rPr>
              <a:t>LabelImg</a:t>
            </a:r>
            <a:r>
              <a:rPr lang="en" sz="1000">
                <a:solidFill>
                  <a:srgbClr val="434343"/>
                </a:solidFill>
                <a:latin typeface="Roboto"/>
                <a:ea typeface="Roboto"/>
                <a:cs typeface="Roboto"/>
                <a:sym typeface="Roboto"/>
              </a:rPr>
              <a:t> tool</a:t>
            </a:r>
            <a:endParaRPr sz="1000">
              <a:solidFill>
                <a:srgbClr val="434343"/>
              </a:solidFill>
              <a:latin typeface="Roboto"/>
              <a:ea typeface="Roboto"/>
              <a:cs typeface="Roboto"/>
              <a:sym typeface="Roboto"/>
            </a:endParaRPr>
          </a:p>
          <a:p>
            <a:pPr indent="-292100" lvl="2" marL="1371600" rtl="0" algn="l">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Class Label for each object</a:t>
            </a:r>
            <a:endParaRPr sz="1000">
              <a:solidFill>
                <a:srgbClr val="434343"/>
              </a:solidFill>
              <a:latin typeface="Roboto"/>
              <a:ea typeface="Roboto"/>
              <a:cs typeface="Roboto"/>
              <a:sym typeface="Roboto"/>
            </a:endParaRPr>
          </a:p>
          <a:p>
            <a:pPr indent="-292100" lvl="2" marL="1371600" rtl="0" algn="l">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Boundary box for each object</a:t>
            </a:r>
            <a:endParaRPr sz="1000">
              <a:solidFill>
                <a:srgbClr val="434343"/>
              </a:solidFill>
              <a:latin typeface="Roboto"/>
              <a:ea typeface="Roboto"/>
              <a:cs typeface="Roboto"/>
              <a:sym typeface="Roboto"/>
            </a:endParaRPr>
          </a:p>
          <a:p>
            <a:pPr indent="-292100" lvl="0" marL="457200" rtl="0" algn="l">
              <a:lnSpc>
                <a:spcPct val="115000"/>
              </a:lnSpc>
              <a:spcBef>
                <a:spcPts val="1000"/>
              </a:spcBef>
              <a:spcAft>
                <a:spcPts val="0"/>
              </a:spcAft>
              <a:buClr>
                <a:srgbClr val="0000FF"/>
              </a:buClr>
              <a:buSzPts val="1000"/>
              <a:buFont typeface="Roboto"/>
              <a:buAutoNum type="arabicPeriod"/>
            </a:pPr>
            <a:r>
              <a:rPr b="1" lang="en" sz="1000">
                <a:solidFill>
                  <a:srgbClr val="0000FF"/>
                </a:solidFill>
                <a:latin typeface="Roboto"/>
                <a:ea typeface="Roboto"/>
                <a:cs typeface="Roboto"/>
                <a:sym typeface="Roboto"/>
              </a:rPr>
              <a:t>Decide on RoI</a:t>
            </a:r>
            <a:endParaRPr b="1" sz="1000">
              <a:solidFill>
                <a:srgbClr val="0000FF"/>
              </a:solidFill>
              <a:latin typeface="Roboto"/>
              <a:ea typeface="Roboto"/>
              <a:cs typeface="Roboto"/>
              <a:sym typeface="Roboto"/>
            </a:endParaRPr>
          </a:p>
          <a:p>
            <a:pPr indent="-292100" lvl="1" marL="914400" rtl="0" algn="l">
              <a:lnSpc>
                <a:spcPct val="115000"/>
              </a:lnSpc>
              <a:spcBef>
                <a:spcPts val="100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How many grids to use</a:t>
            </a:r>
            <a:endParaRPr sz="1000">
              <a:solidFill>
                <a:srgbClr val="0000FF"/>
              </a:solidFill>
              <a:latin typeface="Roboto"/>
              <a:ea typeface="Roboto"/>
              <a:cs typeface="Roboto"/>
              <a:sym typeface="Roboto"/>
            </a:endParaRPr>
          </a:p>
          <a:p>
            <a:pPr indent="-292100" lvl="1" marL="914400" rtl="0" algn="l">
              <a:lnSpc>
                <a:spcPct val="115000"/>
              </a:lnSpc>
              <a:spcBef>
                <a:spcPts val="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Grid Sizes e.g 38x38, 19x19, 3x3 etc</a:t>
            </a:r>
            <a:endParaRPr sz="1000">
              <a:solidFill>
                <a:srgbClr val="0000FF"/>
              </a:solidFill>
              <a:latin typeface="Roboto"/>
              <a:ea typeface="Roboto"/>
              <a:cs typeface="Roboto"/>
              <a:sym typeface="Roboto"/>
            </a:endParaRPr>
          </a:p>
          <a:p>
            <a:pPr indent="-292100" lvl="1" marL="914400" rtl="0" algn="l">
              <a:lnSpc>
                <a:spcPct val="115000"/>
              </a:lnSpc>
              <a:spcBef>
                <a:spcPts val="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Number of RoIs for each grid cell</a:t>
            </a:r>
            <a:endParaRPr sz="1000">
              <a:solidFill>
                <a:srgbClr val="0000FF"/>
              </a:solidFill>
              <a:latin typeface="Roboto"/>
              <a:ea typeface="Roboto"/>
              <a:cs typeface="Roboto"/>
              <a:sym typeface="Roboto"/>
            </a:endParaRPr>
          </a:p>
          <a:p>
            <a:pPr indent="-292100" lvl="0" marL="457200" rtl="0" algn="l">
              <a:lnSpc>
                <a:spcPct val="115000"/>
              </a:lnSpc>
              <a:spcBef>
                <a:spcPts val="1000"/>
              </a:spcBef>
              <a:spcAft>
                <a:spcPts val="0"/>
              </a:spcAft>
              <a:buClr>
                <a:srgbClr val="0000FF"/>
              </a:buClr>
              <a:buSzPts val="1000"/>
              <a:buFont typeface="Roboto"/>
              <a:buAutoNum type="arabicPeriod"/>
            </a:pPr>
            <a:r>
              <a:rPr b="1" lang="en" sz="1000">
                <a:solidFill>
                  <a:srgbClr val="0000FF"/>
                </a:solidFill>
                <a:latin typeface="Roboto"/>
                <a:ea typeface="Roboto"/>
                <a:cs typeface="Roboto"/>
                <a:sym typeface="Roboto"/>
              </a:rPr>
              <a:t>Prepare labels (ground truths) for each RoI</a:t>
            </a:r>
            <a:endParaRPr b="1" sz="1000">
              <a:solidFill>
                <a:srgbClr val="0000FF"/>
              </a:solidFill>
              <a:latin typeface="Roboto"/>
              <a:ea typeface="Roboto"/>
              <a:cs typeface="Roboto"/>
              <a:sym typeface="Roboto"/>
            </a:endParaRPr>
          </a:p>
          <a:p>
            <a:pPr indent="-292100" lvl="1" marL="914400" rtl="0" algn="l">
              <a:lnSpc>
                <a:spcPct val="115000"/>
              </a:lnSpc>
              <a:spcBef>
                <a:spcPts val="100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Check RoI IoU with each Actual Object Box in the picture</a:t>
            </a:r>
            <a:endParaRPr sz="1000">
              <a:solidFill>
                <a:srgbClr val="0000FF"/>
              </a:solidFill>
              <a:latin typeface="Roboto"/>
              <a:ea typeface="Roboto"/>
              <a:cs typeface="Roboto"/>
              <a:sym typeface="Roboto"/>
            </a:endParaRPr>
          </a:p>
          <a:p>
            <a:pPr indent="-292100" lvl="1" marL="914400" rtl="0" algn="l">
              <a:lnSpc>
                <a:spcPct val="115000"/>
              </a:lnSpc>
              <a:spcBef>
                <a:spcPts val="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If IoU is above a threshold (e.g 0.5)</a:t>
            </a:r>
            <a:endParaRPr sz="1000">
              <a:solidFill>
                <a:srgbClr val="0000FF"/>
              </a:solidFill>
              <a:latin typeface="Roboto"/>
              <a:ea typeface="Roboto"/>
              <a:cs typeface="Roboto"/>
              <a:sym typeface="Roboto"/>
            </a:endParaRPr>
          </a:p>
          <a:p>
            <a:pPr indent="-292100" lvl="2" marL="1371600" rtl="0" algn="l">
              <a:lnSpc>
                <a:spcPct val="115000"/>
              </a:lnSpc>
              <a:spcBef>
                <a:spcPts val="0"/>
              </a:spcBef>
              <a:spcAft>
                <a:spcPts val="0"/>
              </a:spcAft>
              <a:buClr>
                <a:srgbClr val="0000FF"/>
              </a:buClr>
              <a:buSzPts val="1000"/>
              <a:buFont typeface="Roboto"/>
              <a:buAutoNum type="romanLcPeriod"/>
            </a:pPr>
            <a:r>
              <a:rPr lang="en" sz="1000">
                <a:solidFill>
                  <a:srgbClr val="0000FF"/>
                </a:solidFill>
                <a:latin typeface="Roboto"/>
                <a:ea typeface="Roboto"/>
                <a:cs typeface="Roboto"/>
                <a:sym typeface="Roboto"/>
              </a:rPr>
              <a:t>RoI class will be same as Object class</a:t>
            </a:r>
            <a:endParaRPr sz="1000">
              <a:solidFill>
                <a:srgbClr val="0000FF"/>
              </a:solidFill>
              <a:latin typeface="Roboto"/>
              <a:ea typeface="Roboto"/>
              <a:cs typeface="Roboto"/>
              <a:sym typeface="Roboto"/>
            </a:endParaRPr>
          </a:p>
          <a:p>
            <a:pPr indent="-292100" lvl="2" marL="1371600" rtl="0" algn="l">
              <a:lnSpc>
                <a:spcPct val="115000"/>
              </a:lnSpc>
              <a:spcBef>
                <a:spcPts val="0"/>
              </a:spcBef>
              <a:spcAft>
                <a:spcPts val="0"/>
              </a:spcAft>
              <a:buClr>
                <a:srgbClr val="0000FF"/>
              </a:buClr>
              <a:buSzPts val="1000"/>
              <a:buFont typeface="Roboto"/>
              <a:buAutoNum type="romanLcPeriod"/>
            </a:pPr>
            <a:r>
              <a:rPr lang="en" sz="1000">
                <a:solidFill>
                  <a:srgbClr val="0000FF"/>
                </a:solidFill>
                <a:latin typeface="Roboto"/>
                <a:ea typeface="Roboto"/>
                <a:cs typeface="Roboto"/>
                <a:sym typeface="Roboto"/>
              </a:rPr>
              <a:t>RoI regression labels will be same Actual Object bounding box coordinates</a:t>
            </a:r>
            <a:endParaRPr sz="1000">
              <a:solidFill>
                <a:srgbClr val="0000FF"/>
              </a:solidFill>
              <a:latin typeface="Roboto"/>
              <a:ea typeface="Roboto"/>
              <a:cs typeface="Roboto"/>
              <a:sym typeface="Roboto"/>
            </a:endParaRPr>
          </a:p>
          <a:p>
            <a:pPr indent="-292100" lvl="1" marL="914400" rtl="0" algn="l">
              <a:lnSpc>
                <a:spcPct val="115000"/>
              </a:lnSpc>
              <a:spcBef>
                <a:spcPts val="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 If IoU is below the threshold</a:t>
            </a:r>
            <a:endParaRPr sz="1000">
              <a:solidFill>
                <a:srgbClr val="0000FF"/>
              </a:solidFill>
              <a:latin typeface="Roboto"/>
              <a:ea typeface="Roboto"/>
              <a:cs typeface="Roboto"/>
              <a:sym typeface="Roboto"/>
            </a:endParaRPr>
          </a:p>
          <a:p>
            <a:pPr indent="-292100" lvl="2" marL="1371600" rtl="0" algn="l">
              <a:lnSpc>
                <a:spcPct val="115000"/>
              </a:lnSpc>
              <a:spcBef>
                <a:spcPts val="0"/>
              </a:spcBef>
              <a:spcAft>
                <a:spcPts val="0"/>
              </a:spcAft>
              <a:buClr>
                <a:srgbClr val="0000FF"/>
              </a:buClr>
              <a:buSzPts val="1000"/>
              <a:buFont typeface="Roboto"/>
              <a:buAutoNum type="romanLcPeriod"/>
            </a:pPr>
            <a:r>
              <a:rPr lang="en" sz="1000">
                <a:solidFill>
                  <a:srgbClr val="0000FF"/>
                </a:solidFill>
                <a:latin typeface="Roboto"/>
                <a:ea typeface="Roboto"/>
                <a:cs typeface="Roboto"/>
                <a:sym typeface="Roboto"/>
              </a:rPr>
              <a:t>RoI class will be ‘Background’ class</a:t>
            </a:r>
            <a:endParaRPr sz="1000">
              <a:solidFill>
                <a:srgbClr val="0000FF"/>
              </a:solidFill>
              <a:latin typeface="Roboto"/>
              <a:ea typeface="Roboto"/>
              <a:cs typeface="Roboto"/>
              <a:sym typeface="Roboto"/>
            </a:endParaRPr>
          </a:p>
          <a:p>
            <a:pPr indent="-292100" lvl="2" marL="1371600" rtl="0" algn="l">
              <a:lnSpc>
                <a:spcPct val="115000"/>
              </a:lnSpc>
              <a:spcBef>
                <a:spcPts val="0"/>
              </a:spcBef>
              <a:spcAft>
                <a:spcPts val="0"/>
              </a:spcAft>
              <a:buClr>
                <a:srgbClr val="0000FF"/>
              </a:buClr>
              <a:buSzPts val="1000"/>
              <a:buFont typeface="Roboto"/>
              <a:buAutoNum type="romanLcPeriod"/>
            </a:pPr>
            <a:r>
              <a:rPr lang="en" sz="1000">
                <a:solidFill>
                  <a:srgbClr val="0000FF"/>
                </a:solidFill>
                <a:latin typeface="Roboto"/>
                <a:ea typeface="Roboto"/>
                <a:cs typeface="Roboto"/>
                <a:sym typeface="Roboto"/>
              </a:rPr>
              <a:t>RoI regression labels can be set to [0,0,0,0]</a:t>
            </a:r>
            <a:endParaRPr sz="1000">
              <a:solidFill>
                <a:srgbClr val="0000FF"/>
              </a:solidFill>
              <a:latin typeface="Roboto"/>
              <a:ea typeface="Roboto"/>
              <a:cs typeface="Roboto"/>
              <a:sym typeface="Roboto"/>
            </a:endParaRPr>
          </a:p>
          <a:p>
            <a:pPr indent="-292100" lvl="1" marL="914400" rtl="0" algn="l">
              <a:lnSpc>
                <a:spcPct val="115000"/>
              </a:lnSpc>
              <a:spcBef>
                <a:spcPts val="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Each RoI will be assigned exactly one Object (remember Object Localization)</a:t>
            </a:r>
            <a:endParaRPr sz="1000">
              <a:solidFill>
                <a:srgbClr val="0000FF"/>
              </a:solidFill>
              <a:latin typeface="Roboto"/>
              <a:ea typeface="Roboto"/>
              <a:cs typeface="Roboto"/>
              <a:sym typeface="Roboto"/>
            </a:endParaRPr>
          </a:p>
        </p:txBody>
      </p:sp>
      <p:sp>
        <p:nvSpPr>
          <p:cNvPr id="2113" name="Google Shape;2113;p133"/>
          <p:cNvSpPr txBox="1"/>
          <p:nvPr/>
        </p:nvSpPr>
        <p:spPr>
          <a:xfrm>
            <a:off x="6036025" y="1557700"/>
            <a:ext cx="2831400" cy="117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666666"/>
                </a:solidFill>
                <a:latin typeface="Calibri"/>
                <a:ea typeface="Calibri"/>
                <a:cs typeface="Calibri"/>
                <a:sym typeface="Calibri"/>
              </a:rPr>
              <a:t>Steps in blue color will be done by TensorFlow Object Detection API</a:t>
            </a:r>
            <a:endParaRPr>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2">
                                            <p:txEl>
                                              <p:pRg end="0" st="0"/>
                                            </p:txEl>
                                          </p:spTgt>
                                        </p:tgtEl>
                                        <p:attrNameLst>
                                          <p:attrName>style.visibility</p:attrName>
                                        </p:attrNameLst>
                                      </p:cBhvr>
                                      <p:to>
                                        <p:strVal val="visible"/>
                                      </p:to>
                                    </p:set>
                                    <p:animEffect filter="fade" transition="in">
                                      <p:cBhvr>
                                        <p:cTn dur="1000"/>
                                        <p:tgtEl>
                                          <p:spTgt spid="21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2">
                                            <p:txEl>
                                              <p:pRg end="1" st="1"/>
                                            </p:txEl>
                                          </p:spTgt>
                                        </p:tgtEl>
                                        <p:attrNameLst>
                                          <p:attrName>style.visibility</p:attrName>
                                        </p:attrNameLst>
                                      </p:cBhvr>
                                      <p:to>
                                        <p:strVal val="visible"/>
                                      </p:to>
                                    </p:set>
                                    <p:animEffect filter="fade" transition="in">
                                      <p:cBhvr>
                                        <p:cTn dur="1000"/>
                                        <p:tgtEl>
                                          <p:spTgt spid="21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2">
                                            <p:txEl>
                                              <p:pRg end="2" st="2"/>
                                            </p:txEl>
                                          </p:spTgt>
                                        </p:tgtEl>
                                        <p:attrNameLst>
                                          <p:attrName>style.visibility</p:attrName>
                                        </p:attrNameLst>
                                      </p:cBhvr>
                                      <p:to>
                                        <p:strVal val="visible"/>
                                      </p:to>
                                    </p:set>
                                    <p:animEffect filter="fade" transition="in">
                                      <p:cBhvr>
                                        <p:cTn dur="1000"/>
                                        <p:tgtEl>
                                          <p:spTgt spid="21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2">
                                            <p:txEl>
                                              <p:pRg end="3" st="3"/>
                                            </p:txEl>
                                          </p:spTgt>
                                        </p:tgtEl>
                                        <p:attrNameLst>
                                          <p:attrName>style.visibility</p:attrName>
                                        </p:attrNameLst>
                                      </p:cBhvr>
                                      <p:to>
                                        <p:strVal val="visible"/>
                                      </p:to>
                                    </p:set>
                                    <p:animEffect filter="fade" transition="in">
                                      <p:cBhvr>
                                        <p:cTn dur="1000"/>
                                        <p:tgtEl>
                                          <p:spTgt spid="21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2">
                                            <p:txEl>
                                              <p:pRg end="4" st="4"/>
                                            </p:txEl>
                                          </p:spTgt>
                                        </p:tgtEl>
                                        <p:attrNameLst>
                                          <p:attrName>style.visibility</p:attrName>
                                        </p:attrNameLst>
                                      </p:cBhvr>
                                      <p:to>
                                        <p:strVal val="visible"/>
                                      </p:to>
                                    </p:set>
                                    <p:animEffect filter="fade" transition="in">
                                      <p:cBhvr>
                                        <p:cTn dur="1000"/>
                                        <p:tgtEl>
                                          <p:spTgt spid="21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2">
                                            <p:txEl>
                                              <p:pRg end="5" st="5"/>
                                            </p:txEl>
                                          </p:spTgt>
                                        </p:tgtEl>
                                        <p:attrNameLst>
                                          <p:attrName>style.visibility</p:attrName>
                                        </p:attrNameLst>
                                      </p:cBhvr>
                                      <p:to>
                                        <p:strVal val="visible"/>
                                      </p:to>
                                    </p:set>
                                    <p:animEffect filter="fade" transition="in">
                                      <p:cBhvr>
                                        <p:cTn dur="1000"/>
                                        <p:tgtEl>
                                          <p:spTgt spid="211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2">
                                            <p:txEl>
                                              <p:pRg end="6" st="6"/>
                                            </p:txEl>
                                          </p:spTgt>
                                        </p:tgtEl>
                                        <p:attrNameLst>
                                          <p:attrName>style.visibility</p:attrName>
                                        </p:attrNameLst>
                                      </p:cBhvr>
                                      <p:to>
                                        <p:strVal val="visible"/>
                                      </p:to>
                                    </p:set>
                                    <p:animEffect filter="fade" transition="in">
                                      <p:cBhvr>
                                        <p:cTn dur="1000"/>
                                        <p:tgtEl>
                                          <p:spTgt spid="211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2">
                                            <p:txEl>
                                              <p:pRg end="7" st="7"/>
                                            </p:txEl>
                                          </p:spTgt>
                                        </p:tgtEl>
                                        <p:attrNameLst>
                                          <p:attrName>style.visibility</p:attrName>
                                        </p:attrNameLst>
                                      </p:cBhvr>
                                      <p:to>
                                        <p:strVal val="visible"/>
                                      </p:to>
                                    </p:set>
                                    <p:animEffect filter="fade" transition="in">
                                      <p:cBhvr>
                                        <p:cTn dur="1000"/>
                                        <p:tgtEl>
                                          <p:spTgt spid="211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2">
                                            <p:txEl>
                                              <p:pRg end="8" st="8"/>
                                            </p:txEl>
                                          </p:spTgt>
                                        </p:tgtEl>
                                        <p:attrNameLst>
                                          <p:attrName>style.visibility</p:attrName>
                                        </p:attrNameLst>
                                      </p:cBhvr>
                                      <p:to>
                                        <p:strVal val="visible"/>
                                      </p:to>
                                    </p:set>
                                    <p:animEffect filter="fade" transition="in">
                                      <p:cBhvr>
                                        <p:cTn dur="1000"/>
                                        <p:tgtEl>
                                          <p:spTgt spid="211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2">
                                            <p:txEl>
                                              <p:pRg end="9" st="9"/>
                                            </p:txEl>
                                          </p:spTgt>
                                        </p:tgtEl>
                                        <p:attrNameLst>
                                          <p:attrName>style.visibility</p:attrName>
                                        </p:attrNameLst>
                                      </p:cBhvr>
                                      <p:to>
                                        <p:strVal val="visible"/>
                                      </p:to>
                                    </p:set>
                                    <p:animEffect filter="fade" transition="in">
                                      <p:cBhvr>
                                        <p:cTn dur="1000"/>
                                        <p:tgtEl>
                                          <p:spTgt spid="211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2">
                                            <p:txEl>
                                              <p:pRg end="10" st="10"/>
                                            </p:txEl>
                                          </p:spTgt>
                                        </p:tgtEl>
                                        <p:attrNameLst>
                                          <p:attrName>style.visibility</p:attrName>
                                        </p:attrNameLst>
                                      </p:cBhvr>
                                      <p:to>
                                        <p:strVal val="visible"/>
                                      </p:to>
                                    </p:set>
                                    <p:animEffect filter="fade" transition="in">
                                      <p:cBhvr>
                                        <p:cTn dur="1000"/>
                                        <p:tgtEl>
                                          <p:spTgt spid="211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2">
                                            <p:txEl>
                                              <p:pRg end="11" st="11"/>
                                            </p:txEl>
                                          </p:spTgt>
                                        </p:tgtEl>
                                        <p:attrNameLst>
                                          <p:attrName>style.visibility</p:attrName>
                                        </p:attrNameLst>
                                      </p:cBhvr>
                                      <p:to>
                                        <p:strVal val="visible"/>
                                      </p:to>
                                    </p:set>
                                    <p:animEffect filter="fade" transition="in">
                                      <p:cBhvr>
                                        <p:cTn dur="1000"/>
                                        <p:tgtEl>
                                          <p:spTgt spid="211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2">
                                            <p:txEl>
                                              <p:pRg end="12" st="12"/>
                                            </p:txEl>
                                          </p:spTgt>
                                        </p:tgtEl>
                                        <p:attrNameLst>
                                          <p:attrName>style.visibility</p:attrName>
                                        </p:attrNameLst>
                                      </p:cBhvr>
                                      <p:to>
                                        <p:strVal val="visible"/>
                                      </p:to>
                                    </p:set>
                                    <p:animEffect filter="fade" transition="in">
                                      <p:cBhvr>
                                        <p:cTn dur="1000"/>
                                        <p:tgtEl>
                                          <p:spTgt spid="211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2">
                                            <p:txEl>
                                              <p:pRg end="13" st="13"/>
                                            </p:txEl>
                                          </p:spTgt>
                                        </p:tgtEl>
                                        <p:attrNameLst>
                                          <p:attrName>style.visibility</p:attrName>
                                        </p:attrNameLst>
                                      </p:cBhvr>
                                      <p:to>
                                        <p:strVal val="visible"/>
                                      </p:to>
                                    </p:set>
                                    <p:animEffect filter="fade" transition="in">
                                      <p:cBhvr>
                                        <p:cTn dur="1000"/>
                                        <p:tgtEl>
                                          <p:spTgt spid="2112">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2">
                                            <p:txEl>
                                              <p:pRg end="14" st="14"/>
                                            </p:txEl>
                                          </p:spTgt>
                                        </p:tgtEl>
                                        <p:attrNameLst>
                                          <p:attrName>style.visibility</p:attrName>
                                        </p:attrNameLst>
                                      </p:cBhvr>
                                      <p:to>
                                        <p:strVal val="visible"/>
                                      </p:to>
                                    </p:set>
                                    <p:animEffect filter="fade" transition="in">
                                      <p:cBhvr>
                                        <p:cTn dur="1000"/>
                                        <p:tgtEl>
                                          <p:spTgt spid="2112">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2">
                                            <p:txEl>
                                              <p:pRg end="15" st="15"/>
                                            </p:txEl>
                                          </p:spTgt>
                                        </p:tgtEl>
                                        <p:attrNameLst>
                                          <p:attrName>style.visibility</p:attrName>
                                        </p:attrNameLst>
                                      </p:cBhvr>
                                      <p:to>
                                        <p:strVal val="visible"/>
                                      </p:to>
                                    </p:set>
                                    <p:animEffect filter="fade" transition="in">
                                      <p:cBhvr>
                                        <p:cTn dur="1000"/>
                                        <p:tgtEl>
                                          <p:spTgt spid="2112">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2">
                                            <p:txEl>
                                              <p:pRg end="16" st="16"/>
                                            </p:txEl>
                                          </p:spTgt>
                                        </p:tgtEl>
                                        <p:attrNameLst>
                                          <p:attrName>style.visibility</p:attrName>
                                        </p:attrNameLst>
                                      </p:cBhvr>
                                      <p:to>
                                        <p:strVal val="visible"/>
                                      </p:to>
                                    </p:set>
                                    <p:animEffect filter="fade" transition="in">
                                      <p:cBhvr>
                                        <p:cTn dur="1000"/>
                                        <p:tgtEl>
                                          <p:spTgt spid="2112">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2">
                                            <p:txEl>
                                              <p:pRg end="17" st="17"/>
                                            </p:txEl>
                                          </p:spTgt>
                                        </p:tgtEl>
                                        <p:attrNameLst>
                                          <p:attrName>style.visibility</p:attrName>
                                        </p:attrNameLst>
                                      </p:cBhvr>
                                      <p:to>
                                        <p:strVal val="visible"/>
                                      </p:to>
                                    </p:set>
                                    <p:animEffect filter="fade" transition="in">
                                      <p:cBhvr>
                                        <p:cTn dur="1000"/>
                                        <p:tgtEl>
                                          <p:spTgt spid="2112">
                                            <p:txEl>
                                              <p:pRg end="17" st="1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7" name="Shape 2117"/>
        <p:cNvGrpSpPr/>
        <p:nvPr/>
      </p:nvGrpSpPr>
      <p:grpSpPr>
        <a:xfrm>
          <a:off x="0" y="0"/>
          <a:ext cx="0" cy="0"/>
          <a:chOff x="0" y="0"/>
          <a:chExt cx="0" cy="0"/>
        </a:xfrm>
      </p:grpSpPr>
      <p:sp>
        <p:nvSpPr>
          <p:cNvPr id="2118" name="Google Shape;2118;p134"/>
          <p:cNvSpPr txBox="1"/>
          <p:nvPr/>
        </p:nvSpPr>
        <p:spPr>
          <a:xfrm>
            <a:off x="921000" y="220425"/>
            <a:ext cx="7255800" cy="49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BF9000"/>
                </a:solidFill>
                <a:latin typeface="Calibri"/>
                <a:ea typeface="Calibri"/>
                <a:cs typeface="Calibri"/>
                <a:sym typeface="Calibri"/>
              </a:rPr>
              <a:t>Building Object Detector (SSD)</a:t>
            </a:r>
            <a:endParaRPr b="1" sz="1800">
              <a:solidFill>
                <a:srgbClr val="BF9000"/>
              </a:solidFill>
              <a:latin typeface="Calibri"/>
              <a:ea typeface="Calibri"/>
              <a:cs typeface="Calibri"/>
              <a:sym typeface="Calibri"/>
            </a:endParaRPr>
          </a:p>
          <a:p>
            <a:pPr indent="0" lvl="0" marL="0" rtl="0" algn="ctr">
              <a:lnSpc>
                <a:spcPct val="100000"/>
              </a:lnSpc>
              <a:spcBef>
                <a:spcPts val="0"/>
              </a:spcBef>
              <a:spcAft>
                <a:spcPts val="0"/>
              </a:spcAft>
              <a:buNone/>
            </a:pPr>
            <a:r>
              <a:rPr lang="en" sz="1000">
                <a:solidFill>
                  <a:srgbClr val="434343"/>
                </a:solidFill>
                <a:latin typeface="Calibri"/>
                <a:ea typeface="Calibri"/>
                <a:cs typeface="Calibri"/>
                <a:sym typeface="Calibri"/>
              </a:rPr>
              <a:t>Model Training &amp; Prediction</a:t>
            </a:r>
            <a:endParaRPr sz="1000">
              <a:solidFill>
                <a:srgbClr val="434343"/>
              </a:solidFill>
              <a:latin typeface="Calibri"/>
              <a:ea typeface="Calibri"/>
              <a:cs typeface="Calibri"/>
              <a:sym typeface="Calibri"/>
            </a:endParaRPr>
          </a:p>
        </p:txBody>
      </p:sp>
      <p:sp>
        <p:nvSpPr>
          <p:cNvPr id="2119" name="Google Shape;2119;p134"/>
          <p:cNvSpPr txBox="1"/>
          <p:nvPr/>
        </p:nvSpPr>
        <p:spPr>
          <a:xfrm>
            <a:off x="1145775" y="936850"/>
            <a:ext cx="6909300" cy="38577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0000FF"/>
              </a:buClr>
              <a:buSzPts val="1000"/>
              <a:buFont typeface="Roboto"/>
              <a:buAutoNum type="arabicPeriod"/>
            </a:pPr>
            <a:r>
              <a:rPr b="1" lang="en" sz="1000">
                <a:solidFill>
                  <a:srgbClr val="0000FF"/>
                </a:solidFill>
                <a:latin typeface="Roboto"/>
                <a:ea typeface="Roboto"/>
                <a:cs typeface="Roboto"/>
                <a:sym typeface="Roboto"/>
              </a:rPr>
              <a:t>Define Model</a:t>
            </a:r>
            <a:endParaRPr b="1" sz="1000">
              <a:solidFill>
                <a:srgbClr val="0000FF"/>
              </a:solidFill>
              <a:latin typeface="Roboto"/>
              <a:ea typeface="Roboto"/>
              <a:cs typeface="Roboto"/>
              <a:sym typeface="Roboto"/>
            </a:endParaRPr>
          </a:p>
          <a:p>
            <a:pPr indent="-292100" lvl="1" marL="914400" rtl="0" algn="l">
              <a:lnSpc>
                <a:spcPct val="115000"/>
              </a:lnSpc>
              <a:spcBef>
                <a:spcPts val="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Feature Network</a:t>
            </a:r>
            <a:endParaRPr sz="1000">
              <a:solidFill>
                <a:srgbClr val="0000FF"/>
              </a:solidFill>
              <a:latin typeface="Roboto"/>
              <a:ea typeface="Roboto"/>
              <a:cs typeface="Roboto"/>
              <a:sym typeface="Roboto"/>
            </a:endParaRPr>
          </a:p>
          <a:p>
            <a:pPr indent="-292100" lvl="2" marL="1371600" rtl="0" algn="l">
              <a:lnSpc>
                <a:spcPct val="115000"/>
              </a:lnSpc>
              <a:spcBef>
                <a:spcPts val="0"/>
              </a:spcBef>
              <a:spcAft>
                <a:spcPts val="0"/>
              </a:spcAft>
              <a:buClr>
                <a:srgbClr val="0000FF"/>
              </a:buClr>
              <a:buSzPts val="1000"/>
              <a:buFont typeface="Roboto"/>
              <a:buAutoNum type="romanLcPeriod"/>
            </a:pPr>
            <a:r>
              <a:rPr lang="en" sz="1000">
                <a:solidFill>
                  <a:srgbClr val="0000FF"/>
                </a:solidFill>
                <a:latin typeface="Roboto"/>
                <a:ea typeface="Roboto"/>
                <a:cs typeface="Roboto"/>
                <a:sym typeface="Roboto"/>
              </a:rPr>
              <a:t>Pre-trained Model</a:t>
            </a:r>
            <a:endParaRPr sz="1000">
              <a:solidFill>
                <a:srgbClr val="0000FF"/>
              </a:solidFill>
              <a:latin typeface="Roboto"/>
              <a:ea typeface="Roboto"/>
              <a:cs typeface="Roboto"/>
              <a:sym typeface="Roboto"/>
            </a:endParaRPr>
          </a:p>
          <a:p>
            <a:pPr indent="-292100" lvl="2" marL="1371600" rtl="0" algn="l">
              <a:lnSpc>
                <a:spcPct val="115000"/>
              </a:lnSpc>
              <a:spcBef>
                <a:spcPts val="0"/>
              </a:spcBef>
              <a:spcAft>
                <a:spcPts val="0"/>
              </a:spcAft>
              <a:buClr>
                <a:srgbClr val="0000FF"/>
              </a:buClr>
              <a:buSzPts val="1000"/>
              <a:buFont typeface="Roboto"/>
              <a:buAutoNum type="romanLcPeriod"/>
            </a:pPr>
            <a:r>
              <a:rPr lang="en" sz="1000">
                <a:solidFill>
                  <a:srgbClr val="0000FF"/>
                </a:solidFill>
                <a:latin typeface="Roboto"/>
                <a:ea typeface="Roboto"/>
                <a:cs typeface="Roboto"/>
                <a:sym typeface="Roboto"/>
              </a:rPr>
              <a:t>Decide on which architecture to use e.g ResNet, Inception, VGG or Mobilenet</a:t>
            </a:r>
            <a:endParaRPr sz="1000">
              <a:solidFill>
                <a:srgbClr val="0000FF"/>
              </a:solidFill>
              <a:latin typeface="Roboto"/>
              <a:ea typeface="Roboto"/>
              <a:cs typeface="Roboto"/>
              <a:sym typeface="Roboto"/>
            </a:endParaRPr>
          </a:p>
          <a:p>
            <a:pPr indent="-292100" lvl="1" marL="914400" rtl="0" algn="l">
              <a:lnSpc>
                <a:spcPct val="115000"/>
              </a:lnSpc>
              <a:spcBef>
                <a:spcPts val="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Build Detection layers</a:t>
            </a:r>
            <a:endParaRPr sz="1000">
              <a:solidFill>
                <a:srgbClr val="0000FF"/>
              </a:solidFill>
              <a:latin typeface="Roboto"/>
              <a:ea typeface="Roboto"/>
              <a:cs typeface="Roboto"/>
              <a:sym typeface="Roboto"/>
            </a:endParaRPr>
          </a:p>
          <a:p>
            <a:pPr indent="-292100" lvl="2" marL="1371600" rtl="0" algn="l">
              <a:lnSpc>
                <a:spcPct val="115000"/>
              </a:lnSpc>
              <a:spcBef>
                <a:spcPts val="0"/>
              </a:spcBef>
              <a:spcAft>
                <a:spcPts val="0"/>
              </a:spcAft>
              <a:buClr>
                <a:srgbClr val="0000FF"/>
              </a:buClr>
              <a:buSzPts val="1000"/>
              <a:buFont typeface="Roboto"/>
              <a:buAutoNum type="romanLcPeriod"/>
            </a:pPr>
            <a:r>
              <a:rPr lang="en" sz="1000">
                <a:solidFill>
                  <a:srgbClr val="0000FF"/>
                </a:solidFill>
                <a:latin typeface="Roboto"/>
                <a:ea typeface="Roboto"/>
                <a:cs typeface="Roboto"/>
                <a:sym typeface="Roboto"/>
              </a:rPr>
              <a:t>Based on Grid sizes and anchor boxes for each grid cell</a:t>
            </a:r>
            <a:endParaRPr sz="1000">
              <a:solidFill>
                <a:srgbClr val="0000FF"/>
              </a:solidFill>
              <a:latin typeface="Roboto"/>
              <a:ea typeface="Roboto"/>
              <a:cs typeface="Roboto"/>
              <a:sym typeface="Roboto"/>
            </a:endParaRPr>
          </a:p>
          <a:p>
            <a:pPr indent="-292100" lvl="0" marL="457200" rtl="0" algn="l">
              <a:lnSpc>
                <a:spcPct val="115000"/>
              </a:lnSpc>
              <a:spcBef>
                <a:spcPts val="1000"/>
              </a:spcBef>
              <a:spcAft>
                <a:spcPts val="0"/>
              </a:spcAft>
              <a:buClr>
                <a:srgbClr val="0000FF"/>
              </a:buClr>
              <a:buSzPts val="1000"/>
              <a:buFont typeface="Roboto"/>
              <a:buAutoNum type="arabicPeriod"/>
            </a:pPr>
            <a:r>
              <a:rPr b="1" lang="en" sz="1000">
                <a:solidFill>
                  <a:srgbClr val="0000FF"/>
                </a:solidFill>
                <a:latin typeface="Roboto"/>
                <a:ea typeface="Roboto"/>
                <a:cs typeface="Roboto"/>
                <a:sym typeface="Roboto"/>
              </a:rPr>
              <a:t>Train Model</a:t>
            </a:r>
            <a:endParaRPr b="1" sz="1000">
              <a:solidFill>
                <a:srgbClr val="0000FF"/>
              </a:solidFill>
              <a:latin typeface="Roboto"/>
              <a:ea typeface="Roboto"/>
              <a:cs typeface="Roboto"/>
              <a:sym typeface="Roboto"/>
            </a:endParaRPr>
          </a:p>
          <a:p>
            <a:pPr indent="-292100" lvl="1" marL="914400" rtl="0" algn="l">
              <a:lnSpc>
                <a:spcPct val="115000"/>
              </a:lnSpc>
              <a:spcBef>
                <a:spcPts val="100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Use Image Augmentation (and boundary box augmentation)</a:t>
            </a:r>
            <a:endParaRPr sz="1000">
              <a:solidFill>
                <a:srgbClr val="0000FF"/>
              </a:solidFill>
              <a:latin typeface="Roboto"/>
              <a:ea typeface="Roboto"/>
              <a:cs typeface="Roboto"/>
              <a:sym typeface="Roboto"/>
            </a:endParaRPr>
          </a:p>
          <a:p>
            <a:pPr indent="-292100" lvl="1" marL="914400" rtl="0" algn="l">
              <a:lnSpc>
                <a:spcPct val="115000"/>
              </a:lnSpc>
              <a:spcBef>
                <a:spcPts val="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Loss Calculation</a:t>
            </a:r>
            <a:endParaRPr sz="1000">
              <a:solidFill>
                <a:srgbClr val="0000FF"/>
              </a:solidFill>
              <a:latin typeface="Roboto"/>
              <a:ea typeface="Roboto"/>
              <a:cs typeface="Roboto"/>
              <a:sym typeface="Roboto"/>
            </a:endParaRPr>
          </a:p>
          <a:p>
            <a:pPr indent="-292100" lvl="2" marL="1371600" rtl="0" algn="l">
              <a:lnSpc>
                <a:spcPct val="115000"/>
              </a:lnSpc>
              <a:spcBef>
                <a:spcPts val="0"/>
              </a:spcBef>
              <a:spcAft>
                <a:spcPts val="0"/>
              </a:spcAft>
              <a:buClr>
                <a:srgbClr val="0000FF"/>
              </a:buClr>
              <a:buSzPts val="1000"/>
              <a:buFont typeface="Roboto"/>
              <a:buAutoNum type="romanLcPeriod"/>
            </a:pPr>
            <a:r>
              <a:rPr lang="en" sz="1000">
                <a:solidFill>
                  <a:srgbClr val="0000FF"/>
                </a:solidFill>
                <a:latin typeface="Roboto"/>
                <a:ea typeface="Roboto"/>
                <a:cs typeface="Roboto"/>
                <a:sym typeface="Roboto"/>
              </a:rPr>
              <a:t>For classification loss, undersample background class </a:t>
            </a:r>
            <a:endParaRPr sz="1000">
              <a:solidFill>
                <a:srgbClr val="0000FF"/>
              </a:solidFill>
              <a:latin typeface="Roboto"/>
              <a:ea typeface="Roboto"/>
              <a:cs typeface="Roboto"/>
              <a:sym typeface="Roboto"/>
            </a:endParaRPr>
          </a:p>
          <a:p>
            <a:pPr indent="-292100" lvl="2" marL="1371600" rtl="0" algn="l">
              <a:lnSpc>
                <a:spcPct val="115000"/>
              </a:lnSpc>
              <a:spcBef>
                <a:spcPts val="0"/>
              </a:spcBef>
              <a:spcAft>
                <a:spcPts val="0"/>
              </a:spcAft>
              <a:buClr>
                <a:srgbClr val="0000FF"/>
              </a:buClr>
              <a:buSzPts val="1000"/>
              <a:buFont typeface="Roboto"/>
              <a:buAutoNum type="romanLcPeriod"/>
            </a:pPr>
            <a:r>
              <a:rPr lang="en" sz="1000">
                <a:solidFill>
                  <a:srgbClr val="0000FF"/>
                </a:solidFill>
                <a:latin typeface="Roboto"/>
                <a:ea typeface="Roboto"/>
                <a:cs typeface="Roboto"/>
                <a:sym typeface="Roboto"/>
              </a:rPr>
              <a:t>For Regression loss, ignore anchor boxes predictions with background class</a:t>
            </a:r>
            <a:endParaRPr sz="1000">
              <a:solidFill>
                <a:srgbClr val="0000FF"/>
              </a:solidFill>
              <a:latin typeface="Roboto"/>
              <a:ea typeface="Roboto"/>
              <a:cs typeface="Roboto"/>
              <a:sym typeface="Roboto"/>
            </a:endParaRPr>
          </a:p>
          <a:p>
            <a:pPr indent="-292100" lvl="2" marL="1371600" rtl="0" algn="l">
              <a:lnSpc>
                <a:spcPct val="115000"/>
              </a:lnSpc>
              <a:spcBef>
                <a:spcPts val="0"/>
              </a:spcBef>
              <a:spcAft>
                <a:spcPts val="0"/>
              </a:spcAft>
              <a:buClr>
                <a:srgbClr val="0000FF"/>
              </a:buClr>
              <a:buSzPts val="1000"/>
              <a:buFont typeface="Roboto"/>
              <a:buAutoNum type="romanLcPeriod"/>
            </a:pPr>
            <a:r>
              <a:rPr lang="en" sz="1000">
                <a:solidFill>
                  <a:srgbClr val="0000FF"/>
                </a:solidFill>
                <a:latin typeface="Roboto"/>
                <a:ea typeface="Roboto"/>
                <a:cs typeface="Roboto"/>
                <a:sym typeface="Roboto"/>
              </a:rPr>
              <a:t>We will need to use Custom loss function</a:t>
            </a:r>
            <a:endParaRPr sz="1000">
              <a:solidFill>
                <a:srgbClr val="0000FF"/>
              </a:solidFill>
              <a:latin typeface="Roboto"/>
              <a:ea typeface="Roboto"/>
              <a:cs typeface="Roboto"/>
              <a:sym typeface="Roboto"/>
            </a:endParaRPr>
          </a:p>
          <a:p>
            <a:pPr indent="-292100" lvl="0" marL="457200" rtl="0" algn="l">
              <a:lnSpc>
                <a:spcPct val="115000"/>
              </a:lnSpc>
              <a:spcBef>
                <a:spcPts val="1000"/>
              </a:spcBef>
              <a:spcAft>
                <a:spcPts val="0"/>
              </a:spcAft>
              <a:buClr>
                <a:srgbClr val="0000FF"/>
              </a:buClr>
              <a:buSzPts val="1000"/>
              <a:buFont typeface="Roboto"/>
              <a:buAutoNum type="arabicPeriod"/>
            </a:pPr>
            <a:r>
              <a:rPr b="1" lang="en" sz="1000">
                <a:solidFill>
                  <a:srgbClr val="0000FF"/>
                </a:solidFill>
                <a:latin typeface="Roboto"/>
                <a:ea typeface="Roboto"/>
                <a:cs typeface="Roboto"/>
                <a:sym typeface="Roboto"/>
              </a:rPr>
              <a:t>Model Prediction</a:t>
            </a:r>
            <a:endParaRPr b="1" sz="1000">
              <a:solidFill>
                <a:srgbClr val="0000FF"/>
              </a:solidFill>
              <a:latin typeface="Roboto"/>
              <a:ea typeface="Roboto"/>
              <a:cs typeface="Roboto"/>
              <a:sym typeface="Roboto"/>
            </a:endParaRPr>
          </a:p>
          <a:p>
            <a:pPr indent="-292100" lvl="1" marL="914400" rtl="0" algn="l">
              <a:lnSpc>
                <a:spcPct val="115000"/>
              </a:lnSpc>
              <a:spcBef>
                <a:spcPts val="100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Remove Background class predictions (this will be in super majority)</a:t>
            </a:r>
            <a:endParaRPr sz="1000">
              <a:solidFill>
                <a:srgbClr val="0000FF"/>
              </a:solidFill>
              <a:latin typeface="Roboto"/>
              <a:ea typeface="Roboto"/>
              <a:cs typeface="Roboto"/>
              <a:sym typeface="Roboto"/>
            </a:endParaRPr>
          </a:p>
          <a:p>
            <a:pPr indent="-292100" lvl="1" marL="914400" rtl="0" algn="l">
              <a:lnSpc>
                <a:spcPct val="115000"/>
              </a:lnSpc>
              <a:spcBef>
                <a:spcPts val="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Remove duplicate predictions using NMS</a:t>
            </a:r>
            <a:endParaRPr sz="1000">
              <a:solidFill>
                <a:srgbClr val="0000FF"/>
              </a:solidFill>
              <a:latin typeface="Roboto"/>
              <a:ea typeface="Roboto"/>
              <a:cs typeface="Roboto"/>
              <a:sym typeface="Roboto"/>
            </a:endParaRPr>
          </a:p>
          <a:p>
            <a:pPr indent="-292100" lvl="1" marL="914400" rtl="0" algn="l">
              <a:lnSpc>
                <a:spcPct val="115000"/>
              </a:lnSpc>
              <a:spcBef>
                <a:spcPts val="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Although, we predict on 1000s of image parts, we will have only few final predictions</a:t>
            </a:r>
            <a:endParaRPr sz="1000">
              <a:solidFill>
                <a:srgbClr val="0000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9">
                                            <p:txEl>
                                              <p:pRg end="0" st="0"/>
                                            </p:txEl>
                                          </p:spTgt>
                                        </p:tgtEl>
                                        <p:attrNameLst>
                                          <p:attrName>style.visibility</p:attrName>
                                        </p:attrNameLst>
                                      </p:cBhvr>
                                      <p:to>
                                        <p:strVal val="visible"/>
                                      </p:to>
                                    </p:set>
                                    <p:animEffect filter="fade" transition="in">
                                      <p:cBhvr>
                                        <p:cTn dur="1000"/>
                                        <p:tgtEl>
                                          <p:spTgt spid="21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9">
                                            <p:txEl>
                                              <p:pRg end="1" st="1"/>
                                            </p:txEl>
                                          </p:spTgt>
                                        </p:tgtEl>
                                        <p:attrNameLst>
                                          <p:attrName>style.visibility</p:attrName>
                                        </p:attrNameLst>
                                      </p:cBhvr>
                                      <p:to>
                                        <p:strVal val="visible"/>
                                      </p:to>
                                    </p:set>
                                    <p:animEffect filter="fade" transition="in">
                                      <p:cBhvr>
                                        <p:cTn dur="1000"/>
                                        <p:tgtEl>
                                          <p:spTgt spid="21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9">
                                            <p:txEl>
                                              <p:pRg end="2" st="2"/>
                                            </p:txEl>
                                          </p:spTgt>
                                        </p:tgtEl>
                                        <p:attrNameLst>
                                          <p:attrName>style.visibility</p:attrName>
                                        </p:attrNameLst>
                                      </p:cBhvr>
                                      <p:to>
                                        <p:strVal val="visible"/>
                                      </p:to>
                                    </p:set>
                                    <p:animEffect filter="fade" transition="in">
                                      <p:cBhvr>
                                        <p:cTn dur="1000"/>
                                        <p:tgtEl>
                                          <p:spTgt spid="21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9">
                                            <p:txEl>
                                              <p:pRg end="3" st="3"/>
                                            </p:txEl>
                                          </p:spTgt>
                                        </p:tgtEl>
                                        <p:attrNameLst>
                                          <p:attrName>style.visibility</p:attrName>
                                        </p:attrNameLst>
                                      </p:cBhvr>
                                      <p:to>
                                        <p:strVal val="visible"/>
                                      </p:to>
                                    </p:set>
                                    <p:animEffect filter="fade" transition="in">
                                      <p:cBhvr>
                                        <p:cTn dur="1000"/>
                                        <p:tgtEl>
                                          <p:spTgt spid="21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9">
                                            <p:txEl>
                                              <p:pRg end="4" st="4"/>
                                            </p:txEl>
                                          </p:spTgt>
                                        </p:tgtEl>
                                        <p:attrNameLst>
                                          <p:attrName>style.visibility</p:attrName>
                                        </p:attrNameLst>
                                      </p:cBhvr>
                                      <p:to>
                                        <p:strVal val="visible"/>
                                      </p:to>
                                    </p:set>
                                    <p:animEffect filter="fade" transition="in">
                                      <p:cBhvr>
                                        <p:cTn dur="1000"/>
                                        <p:tgtEl>
                                          <p:spTgt spid="21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9">
                                            <p:txEl>
                                              <p:pRg end="5" st="5"/>
                                            </p:txEl>
                                          </p:spTgt>
                                        </p:tgtEl>
                                        <p:attrNameLst>
                                          <p:attrName>style.visibility</p:attrName>
                                        </p:attrNameLst>
                                      </p:cBhvr>
                                      <p:to>
                                        <p:strVal val="visible"/>
                                      </p:to>
                                    </p:set>
                                    <p:animEffect filter="fade" transition="in">
                                      <p:cBhvr>
                                        <p:cTn dur="1000"/>
                                        <p:tgtEl>
                                          <p:spTgt spid="21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9">
                                            <p:txEl>
                                              <p:pRg end="6" st="6"/>
                                            </p:txEl>
                                          </p:spTgt>
                                        </p:tgtEl>
                                        <p:attrNameLst>
                                          <p:attrName>style.visibility</p:attrName>
                                        </p:attrNameLst>
                                      </p:cBhvr>
                                      <p:to>
                                        <p:strVal val="visible"/>
                                      </p:to>
                                    </p:set>
                                    <p:animEffect filter="fade" transition="in">
                                      <p:cBhvr>
                                        <p:cTn dur="1000"/>
                                        <p:tgtEl>
                                          <p:spTgt spid="21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9">
                                            <p:txEl>
                                              <p:pRg end="7" st="7"/>
                                            </p:txEl>
                                          </p:spTgt>
                                        </p:tgtEl>
                                        <p:attrNameLst>
                                          <p:attrName>style.visibility</p:attrName>
                                        </p:attrNameLst>
                                      </p:cBhvr>
                                      <p:to>
                                        <p:strVal val="visible"/>
                                      </p:to>
                                    </p:set>
                                    <p:animEffect filter="fade" transition="in">
                                      <p:cBhvr>
                                        <p:cTn dur="1000"/>
                                        <p:tgtEl>
                                          <p:spTgt spid="211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9">
                                            <p:txEl>
                                              <p:pRg end="8" st="8"/>
                                            </p:txEl>
                                          </p:spTgt>
                                        </p:tgtEl>
                                        <p:attrNameLst>
                                          <p:attrName>style.visibility</p:attrName>
                                        </p:attrNameLst>
                                      </p:cBhvr>
                                      <p:to>
                                        <p:strVal val="visible"/>
                                      </p:to>
                                    </p:set>
                                    <p:animEffect filter="fade" transition="in">
                                      <p:cBhvr>
                                        <p:cTn dur="1000"/>
                                        <p:tgtEl>
                                          <p:spTgt spid="211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9">
                                            <p:txEl>
                                              <p:pRg end="9" st="9"/>
                                            </p:txEl>
                                          </p:spTgt>
                                        </p:tgtEl>
                                        <p:attrNameLst>
                                          <p:attrName>style.visibility</p:attrName>
                                        </p:attrNameLst>
                                      </p:cBhvr>
                                      <p:to>
                                        <p:strVal val="visible"/>
                                      </p:to>
                                    </p:set>
                                    <p:animEffect filter="fade" transition="in">
                                      <p:cBhvr>
                                        <p:cTn dur="1000"/>
                                        <p:tgtEl>
                                          <p:spTgt spid="211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9">
                                            <p:txEl>
                                              <p:pRg end="10" st="10"/>
                                            </p:txEl>
                                          </p:spTgt>
                                        </p:tgtEl>
                                        <p:attrNameLst>
                                          <p:attrName>style.visibility</p:attrName>
                                        </p:attrNameLst>
                                      </p:cBhvr>
                                      <p:to>
                                        <p:strVal val="visible"/>
                                      </p:to>
                                    </p:set>
                                    <p:animEffect filter="fade" transition="in">
                                      <p:cBhvr>
                                        <p:cTn dur="1000"/>
                                        <p:tgtEl>
                                          <p:spTgt spid="211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9">
                                            <p:txEl>
                                              <p:pRg end="11" st="11"/>
                                            </p:txEl>
                                          </p:spTgt>
                                        </p:tgtEl>
                                        <p:attrNameLst>
                                          <p:attrName>style.visibility</p:attrName>
                                        </p:attrNameLst>
                                      </p:cBhvr>
                                      <p:to>
                                        <p:strVal val="visible"/>
                                      </p:to>
                                    </p:set>
                                    <p:animEffect filter="fade" transition="in">
                                      <p:cBhvr>
                                        <p:cTn dur="1000"/>
                                        <p:tgtEl>
                                          <p:spTgt spid="211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9">
                                            <p:txEl>
                                              <p:pRg end="12" st="12"/>
                                            </p:txEl>
                                          </p:spTgt>
                                        </p:tgtEl>
                                        <p:attrNameLst>
                                          <p:attrName>style.visibility</p:attrName>
                                        </p:attrNameLst>
                                      </p:cBhvr>
                                      <p:to>
                                        <p:strVal val="visible"/>
                                      </p:to>
                                    </p:set>
                                    <p:animEffect filter="fade" transition="in">
                                      <p:cBhvr>
                                        <p:cTn dur="1000"/>
                                        <p:tgtEl>
                                          <p:spTgt spid="211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9">
                                            <p:txEl>
                                              <p:pRg end="13" st="13"/>
                                            </p:txEl>
                                          </p:spTgt>
                                        </p:tgtEl>
                                        <p:attrNameLst>
                                          <p:attrName>style.visibility</p:attrName>
                                        </p:attrNameLst>
                                      </p:cBhvr>
                                      <p:to>
                                        <p:strVal val="visible"/>
                                      </p:to>
                                    </p:set>
                                    <p:animEffect filter="fade" transition="in">
                                      <p:cBhvr>
                                        <p:cTn dur="1000"/>
                                        <p:tgtEl>
                                          <p:spTgt spid="2119">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9">
                                            <p:txEl>
                                              <p:pRg end="14" st="14"/>
                                            </p:txEl>
                                          </p:spTgt>
                                        </p:tgtEl>
                                        <p:attrNameLst>
                                          <p:attrName>style.visibility</p:attrName>
                                        </p:attrNameLst>
                                      </p:cBhvr>
                                      <p:to>
                                        <p:strVal val="visible"/>
                                      </p:to>
                                    </p:set>
                                    <p:animEffect filter="fade" transition="in">
                                      <p:cBhvr>
                                        <p:cTn dur="1000"/>
                                        <p:tgtEl>
                                          <p:spTgt spid="2119">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9">
                                            <p:txEl>
                                              <p:pRg end="15" st="15"/>
                                            </p:txEl>
                                          </p:spTgt>
                                        </p:tgtEl>
                                        <p:attrNameLst>
                                          <p:attrName>style.visibility</p:attrName>
                                        </p:attrNameLst>
                                      </p:cBhvr>
                                      <p:to>
                                        <p:strVal val="visible"/>
                                      </p:to>
                                    </p:set>
                                    <p:animEffect filter="fade" transition="in">
                                      <p:cBhvr>
                                        <p:cTn dur="1000"/>
                                        <p:tgtEl>
                                          <p:spTgt spid="2119">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sp>
        <p:nvSpPr>
          <p:cNvPr id="2124" name="Google Shape;2124;p135"/>
          <p:cNvSpPr txBox="1"/>
          <p:nvPr/>
        </p:nvSpPr>
        <p:spPr>
          <a:xfrm>
            <a:off x="813175" y="2479650"/>
            <a:ext cx="3814200" cy="132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434343"/>
                </a:solidFill>
                <a:latin typeface="Calibri"/>
                <a:ea typeface="Calibri"/>
                <a:cs typeface="Calibri"/>
                <a:sym typeface="Calibri"/>
              </a:rPr>
              <a:t>TensorFlow Object Detection API</a:t>
            </a:r>
            <a:endParaRPr sz="2400">
              <a:solidFill>
                <a:srgbClr val="434343"/>
              </a:solidFill>
            </a:endParaRPr>
          </a:p>
        </p:txBody>
      </p:sp>
      <p:pic>
        <p:nvPicPr>
          <p:cNvPr id="2125" name="Google Shape;2125;p135"/>
          <p:cNvPicPr preferRelativeResize="0"/>
          <p:nvPr/>
        </p:nvPicPr>
        <p:blipFill>
          <a:blip r:embed="rId3">
            <a:alphaModFix/>
          </a:blip>
          <a:stretch>
            <a:fillRect/>
          </a:stretch>
        </p:blipFill>
        <p:spPr>
          <a:xfrm>
            <a:off x="1759725" y="558550"/>
            <a:ext cx="1921100" cy="1921100"/>
          </a:xfrm>
          <a:prstGeom prst="rect">
            <a:avLst/>
          </a:prstGeom>
          <a:noFill/>
          <a:ln>
            <a:noFill/>
          </a:ln>
        </p:spPr>
      </p:pic>
      <p:sp>
        <p:nvSpPr>
          <p:cNvPr id="2126" name="Google Shape;2126;p135"/>
          <p:cNvSpPr txBox="1"/>
          <p:nvPr/>
        </p:nvSpPr>
        <p:spPr>
          <a:xfrm>
            <a:off x="2109650" y="4143225"/>
            <a:ext cx="53847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Comic Sans MS"/>
                <a:ea typeface="Comic Sans MS"/>
                <a:cs typeface="Comic Sans MS"/>
                <a:sym typeface="Comic Sans MS"/>
                <a:hlinkClick r:id="rId4"/>
              </a:rPr>
              <a:t>https://github.com/tensorflow/models/tree/master/research/object_detection</a:t>
            </a:r>
            <a:endParaRPr>
              <a:solidFill>
                <a:srgbClr val="666666"/>
              </a:solidFill>
            </a:endParaRPr>
          </a:p>
        </p:txBody>
      </p:sp>
      <p:sp>
        <p:nvSpPr>
          <p:cNvPr id="2127" name="Google Shape;2127;p135"/>
          <p:cNvSpPr txBox="1"/>
          <p:nvPr/>
        </p:nvSpPr>
        <p:spPr>
          <a:xfrm>
            <a:off x="5364500" y="1412850"/>
            <a:ext cx="3072900" cy="13278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434343"/>
                </a:solidFill>
                <a:latin typeface="Calibri"/>
                <a:ea typeface="Calibri"/>
                <a:cs typeface="Calibri"/>
                <a:sym typeface="Calibri"/>
              </a:rPr>
              <a:t>This API also supports </a:t>
            </a:r>
            <a:r>
              <a:rPr b="1" lang="en">
                <a:solidFill>
                  <a:srgbClr val="434343"/>
                </a:solidFill>
                <a:latin typeface="Calibri"/>
                <a:ea typeface="Calibri"/>
                <a:cs typeface="Calibri"/>
                <a:sym typeface="Calibri"/>
              </a:rPr>
              <a:t>Faster R-CNN</a:t>
            </a:r>
            <a:endParaRPr b="1">
              <a:solidFill>
                <a:srgbClr val="434343"/>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136"/>
          <p:cNvSpPr txBox="1"/>
          <p:nvPr/>
        </p:nvSpPr>
        <p:spPr>
          <a:xfrm>
            <a:off x="2592600" y="2254950"/>
            <a:ext cx="3958800" cy="6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Calibri"/>
                <a:ea typeface="Calibri"/>
                <a:cs typeface="Calibri"/>
                <a:sym typeface="Calibri"/>
              </a:rPr>
              <a:t>Backup Slides</a:t>
            </a:r>
            <a:endParaRPr sz="1300">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137"/>
          <p:cNvSpPr txBox="1"/>
          <p:nvPr/>
        </p:nvSpPr>
        <p:spPr>
          <a:xfrm>
            <a:off x="1088738" y="1911450"/>
            <a:ext cx="2812500" cy="1777800"/>
          </a:xfrm>
          <a:prstGeom prst="rect">
            <a:avLst/>
          </a:prstGeom>
          <a:solidFill>
            <a:srgbClr val="D9EAD3"/>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latin typeface="Roboto"/>
                <a:ea typeface="Roboto"/>
                <a:cs typeface="Roboto"/>
                <a:sym typeface="Roboto"/>
              </a:rPr>
              <a:t>X and Y Coordinates:</a:t>
            </a:r>
            <a:endParaRPr b="1" sz="900">
              <a:latin typeface="Roboto"/>
              <a:ea typeface="Roboto"/>
              <a:cs typeface="Roboto"/>
              <a:sym typeface="Roboto"/>
            </a:endParaRPr>
          </a:p>
          <a:p>
            <a:pPr indent="0" lvl="0" marL="0" rtl="0" algn="l">
              <a:lnSpc>
                <a:spcPct val="115000"/>
              </a:lnSpc>
              <a:spcBef>
                <a:spcPts val="0"/>
              </a:spcBef>
              <a:spcAft>
                <a:spcPts val="0"/>
              </a:spcAft>
              <a:buNone/>
            </a:pPr>
            <a:r>
              <a:rPr lang="en" sz="900">
                <a:latin typeface="Roboto"/>
                <a:ea typeface="Roboto"/>
                <a:cs typeface="Roboto"/>
                <a:sym typeface="Roboto"/>
              </a:rPr>
              <a:t>1. x &amp; y are not xmin/ymin coordinates, rather they represent center point of actual object box.</a:t>
            </a:r>
            <a:endParaRPr sz="900">
              <a:latin typeface="Roboto"/>
              <a:ea typeface="Roboto"/>
              <a:cs typeface="Roboto"/>
              <a:sym typeface="Roboto"/>
            </a:endParaRPr>
          </a:p>
          <a:p>
            <a:pPr indent="0" lvl="0" marL="0" rtl="0" algn="l">
              <a:lnSpc>
                <a:spcPct val="115000"/>
              </a:lnSpc>
              <a:spcBef>
                <a:spcPts val="0"/>
              </a:spcBef>
              <a:spcAft>
                <a:spcPts val="0"/>
              </a:spcAft>
              <a:buNone/>
            </a:pPr>
            <a:r>
              <a:t/>
            </a:r>
            <a:endParaRPr sz="900">
              <a:latin typeface="Roboto"/>
              <a:ea typeface="Roboto"/>
              <a:cs typeface="Roboto"/>
              <a:sym typeface="Roboto"/>
            </a:endParaRPr>
          </a:p>
          <a:p>
            <a:pPr indent="0" lvl="0" marL="0" rtl="0" algn="l">
              <a:lnSpc>
                <a:spcPct val="115000"/>
              </a:lnSpc>
              <a:spcBef>
                <a:spcPts val="0"/>
              </a:spcBef>
              <a:spcAft>
                <a:spcPts val="0"/>
              </a:spcAft>
              <a:buNone/>
            </a:pPr>
            <a:r>
              <a:rPr lang="en" sz="900">
                <a:latin typeface="Roboto"/>
                <a:ea typeface="Roboto"/>
                <a:cs typeface="Roboto"/>
                <a:sym typeface="Roboto"/>
              </a:rPr>
              <a:t>2. The center point of anchor box is subtracted from x and y values.</a:t>
            </a:r>
            <a:endParaRPr sz="900">
              <a:latin typeface="Roboto"/>
              <a:ea typeface="Roboto"/>
              <a:cs typeface="Roboto"/>
              <a:sym typeface="Roboto"/>
            </a:endParaRPr>
          </a:p>
          <a:p>
            <a:pPr indent="0" lvl="0" marL="0" rtl="0" algn="l">
              <a:lnSpc>
                <a:spcPct val="115000"/>
              </a:lnSpc>
              <a:spcBef>
                <a:spcPts val="0"/>
              </a:spcBef>
              <a:spcAft>
                <a:spcPts val="0"/>
              </a:spcAft>
              <a:buNone/>
            </a:pPr>
            <a:r>
              <a:t/>
            </a:r>
            <a:endParaRPr sz="900">
              <a:latin typeface="Roboto"/>
              <a:ea typeface="Roboto"/>
              <a:cs typeface="Roboto"/>
              <a:sym typeface="Roboto"/>
            </a:endParaRPr>
          </a:p>
          <a:p>
            <a:pPr indent="0" lvl="0" marL="0" rtl="0" algn="l">
              <a:lnSpc>
                <a:spcPct val="115000"/>
              </a:lnSpc>
              <a:spcBef>
                <a:spcPts val="0"/>
              </a:spcBef>
              <a:spcAft>
                <a:spcPts val="0"/>
              </a:spcAft>
              <a:buNone/>
            </a:pPr>
            <a:r>
              <a:rPr lang="en" sz="900">
                <a:latin typeface="Roboto"/>
                <a:ea typeface="Roboto"/>
                <a:cs typeface="Roboto"/>
                <a:sym typeface="Roboto"/>
              </a:rPr>
              <a:t>3. The different in center points is normalized </a:t>
            </a:r>
            <a:r>
              <a:rPr i="1" lang="en" sz="900">
                <a:latin typeface="Roboto"/>
                <a:ea typeface="Roboto"/>
                <a:cs typeface="Roboto"/>
                <a:sym typeface="Roboto"/>
              </a:rPr>
              <a:t>i.e </a:t>
            </a:r>
            <a:r>
              <a:rPr lang="en" sz="900">
                <a:latin typeface="Roboto"/>
                <a:ea typeface="Roboto"/>
                <a:cs typeface="Roboto"/>
                <a:sym typeface="Roboto"/>
              </a:rPr>
              <a:t>divided by image width/height.</a:t>
            </a:r>
            <a:endParaRPr sz="900">
              <a:latin typeface="Roboto"/>
              <a:ea typeface="Roboto"/>
              <a:cs typeface="Roboto"/>
              <a:sym typeface="Roboto"/>
            </a:endParaRPr>
          </a:p>
          <a:p>
            <a:pPr indent="0" lvl="0" marL="0" rtl="0" algn="l">
              <a:lnSpc>
                <a:spcPct val="115000"/>
              </a:lnSpc>
              <a:spcBef>
                <a:spcPts val="0"/>
              </a:spcBef>
              <a:spcAft>
                <a:spcPts val="0"/>
              </a:spcAft>
              <a:buNone/>
            </a:pPr>
            <a:r>
              <a:rPr lang="en" sz="900">
                <a:latin typeface="Roboto"/>
                <a:ea typeface="Roboto"/>
                <a:cs typeface="Roboto"/>
                <a:sym typeface="Roboto"/>
              </a:rPr>
              <a:t>  </a:t>
            </a:r>
            <a:endParaRPr sz="900">
              <a:latin typeface="Roboto"/>
              <a:ea typeface="Roboto"/>
              <a:cs typeface="Roboto"/>
              <a:sym typeface="Roboto"/>
            </a:endParaRPr>
          </a:p>
        </p:txBody>
      </p:sp>
      <p:sp>
        <p:nvSpPr>
          <p:cNvPr id="2138" name="Google Shape;2138;p137"/>
          <p:cNvSpPr txBox="1"/>
          <p:nvPr/>
        </p:nvSpPr>
        <p:spPr>
          <a:xfrm>
            <a:off x="5242763" y="1911450"/>
            <a:ext cx="2812500" cy="1777800"/>
          </a:xfrm>
          <a:prstGeom prst="rect">
            <a:avLst/>
          </a:prstGeom>
          <a:solidFill>
            <a:srgbClr val="FFF2CC"/>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latin typeface="Roboto"/>
                <a:ea typeface="Roboto"/>
                <a:cs typeface="Roboto"/>
                <a:sym typeface="Roboto"/>
              </a:rPr>
              <a:t>W and H Coordinates:</a:t>
            </a:r>
            <a:endParaRPr b="1" sz="900">
              <a:latin typeface="Roboto"/>
              <a:ea typeface="Roboto"/>
              <a:cs typeface="Roboto"/>
              <a:sym typeface="Roboto"/>
            </a:endParaRPr>
          </a:p>
          <a:p>
            <a:pPr indent="0" lvl="0" marL="0" rtl="0" algn="l">
              <a:lnSpc>
                <a:spcPct val="115000"/>
              </a:lnSpc>
              <a:spcBef>
                <a:spcPts val="0"/>
              </a:spcBef>
              <a:spcAft>
                <a:spcPts val="0"/>
              </a:spcAft>
              <a:buNone/>
            </a:pPr>
            <a:r>
              <a:rPr lang="en" sz="900">
                <a:latin typeface="Roboto"/>
                <a:ea typeface="Roboto"/>
                <a:cs typeface="Roboto"/>
                <a:sym typeface="Roboto"/>
              </a:rPr>
              <a:t>1. w &amp; h are width and height of actual object box.</a:t>
            </a:r>
            <a:endParaRPr sz="900">
              <a:latin typeface="Roboto"/>
              <a:ea typeface="Roboto"/>
              <a:cs typeface="Roboto"/>
              <a:sym typeface="Roboto"/>
            </a:endParaRPr>
          </a:p>
          <a:p>
            <a:pPr indent="0" lvl="0" marL="0" rtl="0" algn="l">
              <a:lnSpc>
                <a:spcPct val="115000"/>
              </a:lnSpc>
              <a:spcBef>
                <a:spcPts val="0"/>
              </a:spcBef>
              <a:spcAft>
                <a:spcPts val="0"/>
              </a:spcAft>
              <a:buNone/>
            </a:pPr>
            <a:r>
              <a:t/>
            </a:r>
            <a:endParaRPr sz="900">
              <a:latin typeface="Roboto"/>
              <a:ea typeface="Roboto"/>
              <a:cs typeface="Roboto"/>
              <a:sym typeface="Roboto"/>
            </a:endParaRPr>
          </a:p>
          <a:p>
            <a:pPr indent="0" lvl="0" marL="0" rtl="0" algn="l">
              <a:lnSpc>
                <a:spcPct val="115000"/>
              </a:lnSpc>
              <a:spcBef>
                <a:spcPts val="0"/>
              </a:spcBef>
              <a:spcAft>
                <a:spcPts val="0"/>
              </a:spcAft>
              <a:buNone/>
            </a:pPr>
            <a:r>
              <a:rPr lang="en" sz="900">
                <a:latin typeface="Roboto"/>
                <a:ea typeface="Roboto"/>
                <a:cs typeface="Roboto"/>
                <a:sym typeface="Roboto"/>
              </a:rPr>
              <a:t>2. These values are normalized by dividing w and h by anchor box width and height.</a:t>
            </a:r>
            <a:endParaRPr sz="900">
              <a:latin typeface="Roboto"/>
              <a:ea typeface="Roboto"/>
              <a:cs typeface="Roboto"/>
              <a:sym typeface="Roboto"/>
            </a:endParaRPr>
          </a:p>
          <a:p>
            <a:pPr indent="0" lvl="0" marL="0" rtl="0" algn="l">
              <a:lnSpc>
                <a:spcPct val="115000"/>
              </a:lnSpc>
              <a:spcBef>
                <a:spcPts val="0"/>
              </a:spcBef>
              <a:spcAft>
                <a:spcPts val="0"/>
              </a:spcAft>
              <a:buNone/>
            </a:pPr>
            <a:r>
              <a:t/>
            </a:r>
            <a:endParaRPr sz="900">
              <a:latin typeface="Roboto"/>
              <a:ea typeface="Roboto"/>
              <a:cs typeface="Roboto"/>
              <a:sym typeface="Roboto"/>
            </a:endParaRPr>
          </a:p>
          <a:p>
            <a:pPr indent="0" lvl="0" marL="0" rtl="0" algn="l">
              <a:lnSpc>
                <a:spcPct val="115000"/>
              </a:lnSpc>
              <a:spcBef>
                <a:spcPts val="0"/>
              </a:spcBef>
              <a:spcAft>
                <a:spcPts val="0"/>
              </a:spcAft>
              <a:buNone/>
            </a:pPr>
            <a:r>
              <a:rPr lang="en" sz="900">
                <a:latin typeface="Roboto"/>
                <a:ea typeface="Roboto"/>
                <a:cs typeface="Roboto"/>
                <a:sym typeface="Roboto"/>
              </a:rPr>
              <a:t>3. SSD paper proposed to use logarithmic value of w and h (after normalization). When predicting, exponent of predicted values is calculated (reverse of logarithmic) </a:t>
            </a:r>
            <a:endParaRPr sz="900">
              <a:latin typeface="Roboto"/>
              <a:ea typeface="Roboto"/>
              <a:cs typeface="Roboto"/>
              <a:sym typeface="Roboto"/>
            </a:endParaRPr>
          </a:p>
          <a:p>
            <a:pPr indent="0" lvl="0" marL="0" rtl="0" algn="l">
              <a:lnSpc>
                <a:spcPct val="115000"/>
              </a:lnSpc>
              <a:spcBef>
                <a:spcPts val="0"/>
              </a:spcBef>
              <a:spcAft>
                <a:spcPts val="0"/>
              </a:spcAft>
              <a:buNone/>
            </a:pPr>
            <a:r>
              <a:rPr lang="en" sz="900">
                <a:latin typeface="Roboto"/>
                <a:ea typeface="Roboto"/>
                <a:cs typeface="Roboto"/>
                <a:sym typeface="Roboto"/>
              </a:rPr>
              <a:t>  </a:t>
            </a:r>
            <a:endParaRPr sz="900">
              <a:latin typeface="Roboto"/>
              <a:ea typeface="Roboto"/>
              <a:cs typeface="Roboto"/>
              <a:sym typeface="Roboto"/>
            </a:endParaRPr>
          </a:p>
        </p:txBody>
      </p:sp>
      <p:sp>
        <p:nvSpPr>
          <p:cNvPr id="2139" name="Google Shape;2139;p137"/>
          <p:cNvSpPr txBox="1"/>
          <p:nvPr/>
        </p:nvSpPr>
        <p:spPr>
          <a:xfrm>
            <a:off x="2592600" y="633725"/>
            <a:ext cx="3958800" cy="6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Calibri"/>
                <a:ea typeface="Calibri"/>
                <a:cs typeface="Calibri"/>
                <a:sym typeface="Calibri"/>
              </a:rPr>
              <a:t>SSD</a:t>
            </a:r>
            <a:endParaRPr sz="2100">
              <a:solidFill>
                <a:schemeClr val="dk1"/>
              </a:solidFill>
              <a:latin typeface="Calibri"/>
              <a:ea typeface="Calibri"/>
              <a:cs typeface="Calibri"/>
              <a:sym typeface="Calibri"/>
            </a:endParaRPr>
          </a:p>
          <a:p>
            <a:pPr indent="0" lvl="0" marL="0" rtl="0" algn="ctr">
              <a:spcBef>
                <a:spcPts val="0"/>
              </a:spcBef>
              <a:spcAft>
                <a:spcPts val="0"/>
              </a:spcAft>
              <a:buNone/>
            </a:pPr>
            <a:r>
              <a:rPr lang="en" sz="1300">
                <a:solidFill>
                  <a:schemeClr val="dk1"/>
                </a:solidFill>
                <a:latin typeface="Calibri"/>
                <a:ea typeface="Calibri"/>
                <a:cs typeface="Calibri"/>
                <a:sym typeface="Calibri"/>
              </a:rPr>
              <a:t>Normalizing Regression labels</a:t>
            </a:r>
            <a:endParaRPr sz="13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7"/>
                                        </p:tgtEl>
                                        <p:attrNameLst>
                                          <p:attrName>style.visibility</p:attrName>
                                        </p:attrNameLst>
                                      </p:cBhvr>
                                      <p:to>
                                        <p:strVal val="visible"/>
                                      </p:to>
                                    </p:set>
                                    <p:animEffect filter="fade" transition="in">
                                      <p:cBhvr>
                                        <p:cTn dur="1000"/>
                                        <p:tgtEl>
                                          <p:spTgt spid="2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8"/>
                                        </p:tgtEl>
                                        <p:attrNameLst>
                                          <p:attrName>style.visibility</p:attrName>
                                        </p:attrNameLst>
                                      </p:cBhvr>
                                      <p:to>
                                        <p:strVal val="visible"/>
                                      </p:to>
                                    </p:set>
                                    <p:animEffect filter="fade" transition="in">
                                      <p:cBhvr>
                                        <p:cTn dur="1000"/>
                                        <p:tgtEl>
                                          <p:spTgt spid="2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nvSpPr>
        <p:spPr>
          <a:xfrm>
            <a:off x="944106" y="4116725"/>
            <a:ext cx="7255800" cy="4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rgbClr val="0000FF"/>
                </a:solidFill>
                <a:latin typeface="Calibri"/>
                <a:ea typeface="Calibri"/>
                <a:cs typeface="Calibri"/>
                <a:sym typeface="Calibri"/>
              </a:rPr>
              <a:t>Each new image is also called Region of Interest (</a:t>
            </a:r>
            <a:r>
              <a:rPr b="1" lang="en" sz="1600">
                <a:solidFill>
                  <a:srgbClr val="0000FF"/>
                </a:solidFill>
                <a:latin typeface="Calibri"/>
                <a:ea typeface="Calibri"/>
                <a:cs typeface="Calibri"/>
                <a:sym typeface="Calibri"/>
              </a:rPr>
              <a:t>ROI</a:t>
            </a:r>
            <a:r>
              <a:rPr lang="en" sz="1600">
                <a:solidFill>
                  <a:srgbClr val="0000FF"/>
                </a:solidFill>
                <a:latin typeface="Calibri"/>
                <a:ea typeface="Calibri"/>
                <a:cs typeface="Calibri"/>
                <a:sym typeface="Calibri"/>
              </a:rPr>
              <a:t>)</a:t>
            </a:r>
            <a:endParaRPr sz="1600">
              <a:solidFill>
                <a:srgbClr val="0000FF"/>
              </a:solidFill>
              <a:latin typeface="Calibri"/>
              <a:ea typeface="Calibri"/>
              <a:cs typeface="Calibri"/>
              <a:sym typeface="Calibri"/>
            </a:endParaRPr>
          </a:p>
        </p:txBody>
      </p:sp>
      <p:sp>
        <p:nvSpPr>
          <p:cNvPr id="190" name="Google Shape;190;p25"/>
          <p:cNvSpPr/>
          <p:nvPr/>
        </p:nvSpPr>
        <p:spPr>
          <a:xfrm>
            <a:off x="3831100" y="1907500"/>
            <a:ext cx="2472000" cy="6081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Model</a:t>
            </a:r>
            <a:endParaRPr>
              <a:latin typeface="Roboto"/>
              <a:ea typeface="Roboto"/>
              <a:cs typeface="Roboto"/>
              <a:sym typeface="Roboto"/>
            </a:endParaRPr>
          </a:p>
        </p:txBody>
      </p:sp>
      <p:sp>
        <p:nvSpPr>
          <p:cNvPr id="191" name="Google Shape;191;p25"/>
          <p:cNvSpPr txBox="1"/>
          <p:nvPr/>
        </p:nvSpPr>
        <p:spPr>
          <a:xfrm>
            <a:off x="6644175" y="2052250"/>
            <a:ext cx="18480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Background</a:t>
            </a:r>
            <a:r>
              <a:rPr b="1" lang="en" sz="1200">
                <a:latin typeface="Roboto"/>
                <a:ea typeface="Roboto"/>
                <a:cs typeface="Roboto"/>
                <a:sym typeface="Roboto"/>
              </a:rPr>
              <a:t>: (x, y, w, h)</a:t>
            </a:r>
            <a:endParaRPr b="1" sz="1200">
              <a:latin typeface="Roboto"/>
              <a:ea typeface="Roboto"/>
              <a:cs typeface="Roboto"/>
              <a:sym typeface="Roboto"/>
            </a:endParaRPr>
          </a:p>
        </p:txBody>
      </p:sp>
      <p:cxnSp>
        <p:nvCxnSpPr>
          <p:cNvPr id="192" name="Google Shape;192;p25"/>
          <p:cNvCxnSpPr>
            <a:stCxn id="193" idx="3"/>
            <a:endCxn id="190" idx="2"/>
          </p:cNvCxnSpPr>
          <p:nvPr/>
        </p:nvCxnSpPr>
        <p:spPr>
          <a:xfrm>
            <a:off x="2647300" y="2211663"/>
            <a:ext cx="1183800" cy="75900"/>
          </a:xfrm>
          <a:prstGeom prst="straightConnector1">
            <a:avLst/>
          </a:prstGeom>
          <a:noFill/>
          <a:ln cap="flat" cmpd="sng" w="9525">
            <a:solidFill>
              <a:schemeClr val="dk2"/>
            </a:solidFill>
            <a:prstDash val="solid"/>
            <a:round/>
            <a:headEnd len="med" w="med" type="none"/>
            <a:tailEnd len="med" w="med" type="triangle"/>
          </a:ln>
        </p:spPr>
      </p:cxnSp>
      <p:cxnSp>
        <p:nvCxnSpPr>
          <p:cNvPr id="194" name="Google Shape;194;p25"/>
          <p:cNvCxnSpPr>
            <a:stCxn id="190" idx="5"/>
            <a:endCxn id="191" idx="1"/>
          </p:cNvCxnSpPr>
          <p:nvPr/>
        </p:nvCxnSpPr>
        <p:spPr>
          <a:xfrm>
            <a:off x="6303100" y="2135538"/>
            <a:ext cx="341100" cy="75900"/>
          </a:xfrm>
          <a:prstGeom prst="straightConnector1">
            <a:avLst/>
          </a:prstGeom>
          <a:noFill/>
          <a:ln cap="flat" cmpd="sng" w="9525">
            <a:solidFill>
              <a:schemeClr val="dk2"/>
            </a:solidFill>
            <a:prstDash val="solid"/>
            <a:round/>
            <a:headEnd len="med" w="med" type="none"/>
            <a:tailEnd len="med" w="med" type="triangle"/>
          </a:ln>
        </p:spPr>
      </p:cxnSp>
      <p:pic>
        <p:nvPicPr>
          <p:cNvPr id="195" name="Google Shape;195;p25"/>
          <p:cNvPicPr preferRelativeResize="0"/>
          <p:nvPr/>
        </p:nvPicPr>
        <p:blipFill>
          <a:blip r:embed="rId3">
            <a:alphaModFix/>
          </a:blip>
          <a:stretch>
            <a:fillRect/>
          </a:stretch>
        </p:blipFill>
        <p:spPr>
          <a:xfrm>
            <a:off x="1691500" y="1977988"/>
            <a:ext cx="955800" cy="4671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nvSpPr>
        <p:spPr>
          <a:xfrm>
            <a:off x="944106" y="4116725"/>
            <a:ext cx="7255800" cy="4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rgbClr val="FF0000"/>
                </a:solidFill>
                <a:latin typeface="Calibri"/>
                <a:ea typeface="Calibri"/>
                <a:cs typeface="Calibri"/>
                <a:sym typeface="Calibri"/>
              </a:rPr>
              <a:t>Majority of new images will have </a:t>
            </a:r>
            <a:r>
              <a:rPr b="1" lang="en" sz="1600">
                <a:solidFill>
                  <a:srgbClr val="FF0000"/>
                </a:solidFill>
                <a:latin typeface="Calibri"/>
                <a:ea typeface="Calibri"/>
                <a:cs typeface="Calibri"/>
                <a:sym typeface="Calibri"/>
              </a:rPr>
              <a:t>Background</a:t>
            </a:r>
            <a:r>
              <a:rPr lang="en" sz="1600">
                <a:solidFill>
                  <a:srgbClr val="FF0000"/>
                </a:solidFill>
                <a:latin typeface="Calibri"/>
                <a:ea typeface="Calibri"/>
                <a:cs typeface="Calibri"/>
                <a:sym typeface="Calibri"/>
              </a:rPr>
              <a:t> class object in them</a:t>
            </a:r>
            <a:endParaRPr sz="1600">
              <a:solidFill>
                <a:srgbClr val="FF0000"/>
              </a:solidFill>
              <a:latin typeface="Calibri"/>
              <a:ea typeface="Calibri"/>
              <a:cs typeface="Calibri"/>
              <a:sym typeface="Calibri"/>
            </a:endParaRPr>
          </a:p>
        </p:txBody>
      </p:sp>
      <p:sp>
        <p:nvSpPr>
          <p:cNvPr id="201" name="Google Shape;201;p26"/>
          <p:cNvSpPr/>
          <p:nvPr/>
        </p:nvSpPr>
        <p:spPr>
          <a:xfrm>
            <a:off x="3831100" y="1907500"/>
            <a:ext cx="2472000" cy="6081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Model</a:t>
            </a:r>
            <a:endParaRPr>
              <a:latin typeface="Roboto"/>
              <a:ea typeface="Roboto"/>
              <a:cs typeface="Roboto"/>
              <a:sym typeface="Roboto"/>
            </a:endParaRPr>
          </a:p>
        </p:txBody>
      </p:sp>
      <p:sp>
        <p:nvSpPr>
          <p:cNvPr id="202" name="Google Shape;202;p26"/>
          <p:cNvSpPr txBox="1"/>
          <p:nvPr/>
        </p:nvSpPr>
        <p:spPr>
          <a:xfrm>
            <a:off x="6644175" y="2052250"/>
            <a:ext cx="18480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Background: (x, y, w, h)</a:t>
            </a:r>
            <a:endParaRPr b="1" sz="1200">
              <a:latin typeface="Roboto"/>
              <a:ea typeface="Roboto"/>
              <a:cs typeface="Roboto"/>
              <a:sym typeface="Roboto"/>
            </a:endParaRPr>
          </a:p>
        </p:txBody>
      </p:sp>
      <p:cxnSp>
        <p:nvCxnSpPr>
          <p:cNvPr id="203" name="Google Shape;203;p26"/>
          <p:cNvCxnSpPr>
            <a:stCxn id="204" idx="3"/>
            <a:endCxn id="201" idx="2"/>
          </p:cNvCxnSpPr>
          <p:nvPr/>
        </p:nvCxnSpPr>
        <p:spPr>
          <a:xfrm>
            <a:off x="2647300" y="2211663"/>
            <a:ext cx="1183800" cy="75900"/>
          </a:xfrm>
          <a:prstGeom prst="straightConnector1">
            <a:avLst/>
          </a:prstGeom>
          <a:noFill/>
          <a:ln cap="flat" cmpd="sng" w="9525">
            <a:solidFill>
              <a:schemeClr val="dk2"/>
            </a:solidFill>
            <a:prstDash val="solid"/>
            <a:round/>
            <a:headEnd len="med" w="med" type="none"/>
            <a:tailEnd len="med" w="med" type="triangle"/>
          </a:ln>
        </p:spPr>
      </p:cxnSp>
      <p:cxnSp>
        <p:nvCxnSpPr>
          <p:cNvPr id="205" name="Google Shape;205;p26"/>
          <p:cNvCxnSpPr>
            <a:stCxn id="201" idx="5"/>
            <a:endCxn id="202" idx="1"/>
          </p:cNvCxnSpPr>
          <p:nvPr/>
        </p:nvCxnSpPr>
        <p:spPr>
          <a:xfrm>
            <a:off x="6303100" y="2135538"/>
            <a:ext cx="341100" cy="75900"/>
          </a:xfrm>
          <a:prstGeom prst="straightConnector1">
            <a:avLst/>
          </a:prstGeom>
          <a:noFill/>
          <a:ln cap="flat" cmpd="sng" w="9525">
            <a:solidFill>
              <a:schemeClr val="dk2"/>
            </a:solidFill>
            <a:prstDash val="solid"/>
            <a:round/>
            <a:headEnd len="med" w="med" type="none"/>
            <a:tailEnd len="med" w="med" type="triangle"/>
          </a:ln>
        </p:spPr>
      </p:cxnSp>
      <p:pic>
        <p:nvPicPr>
          <p:cNvPr id="206" name="Google Shape;206;p26"/>
          <p:cNvPicPr preferRelativeResize="0"/>
          <p:nvPr/>
        </p:nvPicPr>
        <p:blipFill>
          <a:blip r:embed="rId3">
            <a:alphaModFix/>
          </a:blip>
          <a:stretch>
            <a:fillRect/>
          </a:stretch>
        </p:blipFill>
        <p:spPr>
          <a:xfrm>
            <a:off x="2070788" y="1828513"/>
            <a:ext cx="576525" cy="766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nvSpPr>
        <p:spPr>
          <a:xfrm>
            <a:off x="4228075" y="1516275"/>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434343"/>
                </a:solidFill>
                <a:latin typeface="Calibri"/>
                <a:ea typeface="Calibri"/>
                <a:cs typeface="Calibri"/>
                <a:sym typeface="Calibri"/>
              </a:rPr>
              <a:t>How many images (RoI) should we create from original image?</a:t>
            </a:r>
            <a:endParaRPr sz="1800">
              <a:solidFill>
                <a:srgbClr val="434343"/>
              </a:solidFill>
              <a:latin typeface="Calibri"/>
              <a:ea typeface="Calibri"/>
              <a:cs typeface="Calibri"/>
              <a:sym typeface="Calibri"/>
            </a:endParaRPr>
          </a:p>
        </p:txBody>
      </p:sp>
      <p:pic>
        <p:nvPicPr>
          <p:cNvPr id="212" name="Google Shape;212;p27"/>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213" name="Google Shape;213;p27"/>
          <p:cNvSpPr txBox="1"/>
          <p:nvPr/>
        </p:nvSpPr>
        <p:spPr>
          <a:xfrm>
            <a:off x="4041325" y="2672275"/>
            <a:ext cx="4509600" cy="132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9900FF"/>
                </a:solidFill>
                <a:latin typeface="Calibri"/>
                <a:ea typeface="Calibri"/>
                <a:cs typeface="Calibri"/>
                <a:sym typeface="Calibri"/>
              </a:rPr>
              <a:t>It’s a hyper-parameter!</a:t>
            </a:r>
            <a:endParaRPr sz="1800">
              <a:solidFill>
                <a:srgbClr val="99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txBox="1"/>
          <p:nvPr/>
        </p:nvSpPr>
        <p:spPr>
          <a:xfrm>
            <a:off x="4086375" y="1469050"/>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Clr>
                <a:schemeClr val="dk1"/>
              </a:buClr>
              <a:buSzPts val="1100"/>
              <a:buFont typeface="Arial"/>
              <a:buNone/>
            </a:pPr>
            <a:r>
              <a:rPr lang="en" sz="1800">
                <a:solidFill>
                  <a:srgbClr val="434343"/>
                </a:solidFill>
                <a:latin typeface="Calibri"/>
                <a:ea typeface="Calibri"/>
                <a:cs typeface="Calibri"/>
                <a:sym typeface="Calibri"/>
              </a:rPr>
              <a:t>How to create </a:t>
            </a:r>
            <a:r>
              <a:rPr b="1" lang="en" sz="1800">
                <a:solidFill>
                  <a:srgbClr val="434343"/>
                </a:solidFill>
                <a:latin typeface="Calibri"/>
                <a:ea typeface="Calibri"/>
                <a:cs typeface="Calibri"/>
                <a:sym typeface="Calibri"/>
              </a:rPr>
              <a:t>RoIs</a:t>
            </a:r>
            <a:r>
              <a:rPr lang="en" sz="1800">
                <a:solidFill>
                  <a:srgbClr val="434343"/>
                </a:solidFill>
                <a:latin typeface="Calibri"/>
                <a:ea typeface="Calibri"/>
                <a:cs typeface="Calibri"/>
                <a:sym typeface="Calibri"/>
              </a:rPr>
              <a:t> from an image?</a:t>
            </a:r>
            <a:endParaRPr sz="1800">
              <a:solidFill>
                <a:srgbClr val="434343"/>
              </a:solidFill>
              <a:latin typeface="Calibri"/>
              <a:ea typeface="Calibri"/>
              <a:cs typeface="Calibri"/>
              <a:sym typeface="Calibri"/>
            </a:endParaRPr>
          </a:p>
        </p:txBody>
      </p:sp>
      <p:pic>
        <p:nvPicPr>
          <p:cNvPr id="219" name="Google Shape;219;p28"/>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220" name="Google Shape;220;p28"/>
          <p:cNvSpPr txBox="1"/>
          <p:nvPr/>
        </p:nvSpPr>
        <p:spPr>
          <a:xfrm>
            <a:off x="4416600" y="2672275"/>
            <a:ext cx="3901200" cy="132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9900FF"/>
                </a:solidFill>
                <a:latin typeface="Calibri"/>
                <a:ea typeface="Calibri"/>
                <a:cs typeface="Calibri"/>
                <a:sym typeface="Calibri"/>
              </a:rPr>
              <a:t>Let’s explore different </a:t>
            </a:r>
            <a:r>
              <a:rPr b="1" lang="en" sz="1800">
                <a:solidFill>
                  <a:srgbClr val="9900FF"/>
                </a:solidFill>
                <a:latin typeface="Calibri"/>
                <a:ea typeface="Calibri"/>
                <a:cs typeface="Calibri"/>
                <a:sym typeface="Calibri"/>
              </a:rPr>
              <a:t>architectures</a:t>
            </a:r>
            <a:r>
              <a:rPr b="1" lang="en" sz="1800">
                <a:solidFill>
                  <a:srgbClr val="9900FF"/>
                </a:solidFill>
                <a:latin typeface="Calibri"/>
                <a:ea typeface="Calibri"/>
                <a:cs typeface="Calibri"/>
                <a:sym typeface="Calibri"/>
              </a:rPr>
              <a:t> to answer this question.</a:t>
            </a:r>
            <a:endParaRPr sz="1800">
              <a:solidFill>
                <a:srgbClr val="99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nvSpPr>
        <p:spPr>
          <a:xfrm>
            <a:off x="4779875" y="1757000"/>
            <a:ext cx="3969900" cy="93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400">
                <a:solidFill>
                  <a:srgbClr val="434343"/>
                </a:solidFill>
                <a:latin typeface="Calibri"/>
                <a:ea typeface="Calibri"/>
                <a:cs typeface="Calibri"/>
                <a:sym typeface="Calibri"/>
              </a:rPr>
              <a:t>Region based CNN</a:t>
            </a:r>
            <a:endParaRPr sz="2400">
              <a:solidFill>
                <a:srgbClr val="434343"/>
              </a:solidFill>
              <a:latin typeface="Calibri"/>
              <a:ea typeface="Calibri"/>
              <a:cs typeface="Calibri"/>
              <a:sym typeface="Calibri"/>
            </a:endParaRPr>
          </a:p>
          <a:p>
            <a:pPr indent="0" lvl="0" marL="0" rtl="0" algn="ctr">
              <a:lnSpc>
                <a:spcPct val="100000"/>
              </a:lnSpc>
              <a:spcBef>
                <a:spcPts val="0"/>
              </a:spcBef>
              <a:spcAft>
                <a:spcPts val="0"/>
              </a:spcAft>
              <a:buNone/>
            </a:pPr>
            <a:r>
              <a:rPr b="1" lang="en" sz="2400">
                <a:solidFill>
                  <a:srgbClr val="0000FF"/>
                </a:solidFill>
                <a:latin typeface="Calibri"/>
                <a:ea typeface="Calibri"/>
                <a:cs typeface="Calibri"/>
                <a:sym typeface="Calibri"/>
              </a:rPr>
              <a:t>(</a:t>
            </a:r>
            <a:r>
              <a:rPr b="1" lang="en" sz="2400">
                <a:solidFill>
                  <a:srgbClr val="0000FF"/>
                </a:solidFill>
                <a:latin typeface="Calibri"/>
                <a:ea typeface="Calibri"/>
                <a:cs typeface="Calibri"/>
                <a:sym typeface="Calibri"/>
              </a:rPr>
              <a:t>R-CNN)</a:t>
            </a:r>
            <a:endParaRPr b="1" sz="2400">
              <a:solidFill>
                <a:srgbClr val="434343"/>
              </a:solidFill>
              <a:latin typeface="Calibri"/>
              <a:ea typeface="Calibri"/>
              <a:cs typeface="Calibri"/>
              <a:sym typeface="Calibri"/>
            </a:endParaRPr>
          </a:p>
        </p:txBody>
      </p:sp>
      <p:sp>
        <p:nvSpPr>
          <p:cNvPr id="226" name="Google Shape;226;p29"/>
          <p:cNvSpPr txBox="1"/>
          <p:nvPr/>
        </p:nvSpPr>
        <p:spPr>
          <a:xfrm>
            <a:off x="747900" y="3759625"/>
            <a:ext cx="7390200" cy="8904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434343"/>
              </a:buClr>
              <a:buSzPts val="1600"/>
              <a:buFont typeface="Calibri"/>
              <a:buChar char="-"/>
            </a:pPr>
            <a:r>
              <a:rPr lang="en" sz="1600">
                <a:solidFill>
                  <a:srgbClr val="434343"/>
                </a:solidFill>
                <a:latin typeface="Calibri"/>
                <a:ea typeface="Calibri"/>
                <a:cs typeface="Calibri"/>
                <a:sym typeface="Calibri"/>
              </a:rPr>
              <a:t>Used </a:t>
            </a:r>
            <a:r>
              <a:rPr b="1" lang="en" sz="1600">
                <a:solidFill>
                  <a:srgbClr val="434343"/>
                </a:solidFill>
                <a:latin typeface="Calibri"/>
                <a:ea typeface="Calibri"/>
                <a:cs typeface="Calibri"/>
                <a:sym typeface="Calibri"/>
              </a:rPr>
              <a:t>Selective Search</a:t>
            </a:r>
            <a:r>
              <a:rPr lang="en" sz="1600">
                <a:solidFill>
                  <a:srgbClr val="434343"/>
                </a:solidFill>
                <a:latin typeface="Calibri"/>
                <a:ea typeface="Calibri"/>
                <a:cs typeface="Calibri"/>
                <a:sym typeface="Calibri"/>
              </a:rPr>
              <a:t> to identify RoIs in an image</a:t>
            </a:r>
            <a:endParaRPr sz="1600">
              <a:solidFill>
                <a:srgbClr val="434343"/>
              </a:solidFill>
              <a:latin typeface="Calibri"/>
              <a:ea typeface="Calibri"/>
              <a:cs typeface="Calibri"/>
              <a:sym typeface="Calibri"/>
            </a:endParaRPr>
          </a:p>
          <a:p>
            <a:pPr indent="-330200" lvl="0" marL="457200" rtl="0" algn="l">
              <a:lnSpc>
                <a:spcPct val="150000"/>
              </a:lnSpc>
              <a:spcBef>
                <a:spcPts val="0"/>
              </a:spcBef>
              <a:spcAft>
                <a:spcPts val="0"/>
              </a:spcAft>
              <a:buClr>
                <a:srgbClr val="434343"/>
              </a:buClr>
              <a:buSzPts val="1600"/>
              <a:buFont typeface="Calibri"/>
              <a:buChar char="-"/>
            </a:pPr>
            <a:r>
              <a:rPr lang="en" sz="1600">
                <a:solidFill>
                  <a:srgbClr val="434343"/>
                </a:solidFill>
                <a:latin typeface="Calibri"/>
                <a:ea typeface="Calibri"/>
                <a:cs typeface="Calibri"/>
                <a:sym typeface="Calibri"/>
              </a:rPr>
              <a:t>Created </a:t>
            </a:r>
            <a:r>
              <a:rPr b="1" lang="en" sz="1600">
                <a:solidFill>
                  <a:srgbClr val="434343"/>
                </a:solidFill>
                <a:latin typeface="Calibri"/>
                <a:ea typeface="Calibri"/>
                <a:cs typeface="Calibri"/>
                <a:sym typeface="Calibri"/>
              </a:rPr>
              <a:t>2000 RoIs</a:t>
            </a:r>
            <a:r>
              <a:rPr lang="en" sz="1600">
                <a:solidFill>
                  <a:srgbClr val="434343"/>
                </a:solidFill>
                <a:latin typeface="Calibri"/>
                <a:ea typeface="Calibri"/>
                <a:cs typeface="Calibri"/>
                <a:sym typeface="Calibri"/>
              </a:rPr>
              <a:t> from each picture</a:t>
            </a:r>
            <a:endParaRPr sz="1600">
              <a:solidFill>
                <a:srgbClr val="434343"/>
              </a:solidFill>
              <a:latin typeface="Calibri"/>
              <a:ea typeface="Calibri"/>
              <a:cs typeface="Calibri"/>
              <a:sym typeface="Calibri"/>
            </a:endParaRPr>
          </a:p>
        </p:txBody>
      </p:sp>
      <p:pic>
        <p:nvPicPr>
          <p:cNvPr id="227" name="Google Shape;227;p29"/>
          <p:cNvPicPr preferRelativeResize="0"/>
          <p:nvPr/>
        </p:nvPicPr>
        <p:blipFill>
          <a:blip r:embed="rId3">
            <a:alphaModFix/>
          </a:blip>
          <a:stretch>
            <a:fillRect/>
          </a:stretch>
        </p:blipFill>
        <p:spPr>
          <a:xfrm>
            <a:off x="747900" y="1400150"/>
            <a:ext cx="2970724" cy="1971500"/>
          </a:xfrm>
          <a:prstGeom prst="rect">
            <a:avLst/>
          </a:prstGeom>
          <a:noFill/>
          <a:ln>
            <a:noFill/>
          </a:ln>
        </p:spPr>
      </p:pic>
      <p:sp>
        <p:nvSpPr>
          <p:cNvPr id="228" name="Google Shape;228;p29"/>
          <p:cNvSpPr/>
          <p:nvPr/>
        </p:nvSpPr>
        <p:spPr>
          <a:xfrm>
            <a:off x="2642850" y="1502500"/>
            <a:ext cx="955800" cy="8070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9"/>
          <p:cNvSpPr/>
          <p:nvPr/>
        </p:nvSpPr>
        <p:spPr>
          <a:xfrm>
            <a:off x="1219725" y="1795300"/>
            <a:ext cx="1359300" cy="14808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p:nvPr/>
        </p:nvSpPr>
        <p:spPr>
          <a:xfrm>
            <a:off x="2616275" y="2321800"/>
            <a:ext cx="631800" cy="8904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p:nvPr/>
        </p:nvSpPr>
        <p:spPr>
          <a:xfrm>
            <a:off x="747900" y="1400150"/>
            <a:ext cx="708300" cy="8070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p:nvPr/>
        </p:nvSpPr>
        <p:spPr>
          <a:xfrm>
            <a:off x="787475" y="2321800"/>
            <a:ext cx="269400" cy="3171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9"/>
          <p:cNvSpPr/>
          <p:nvPr/>
        </p:nvSpPr>
        <p:spPr>
          <a:xfrm>
            <a:off x="939875" y="2626600"/>
            <a:ext cx="144600" cy="2964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a:off x="3378275" y="2474200"/>
            <a:ext cx="144600" cy="2409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p:nvPr/>
        </p:nvSpPr>
        <p:spPr>
          <a:xfrm>
            <a:off x="3302075" y="2855200"/>
            <a:ext cx="416700" cy="4275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0" st="0"/>
                                            </p:txEl>
                                          </p:spTgt>
                                        </p:tgtEl>
                                        <p:attrNameLst>
                                          <p:attrName>style.visibility</p:attrName>
                                        </p:attrNameLst>
                                      </p:cBhvr>
                                      <p:to>
                                        <p:strVal val="visible"/>
                                      </p:to>
                                    </p:set>
                                    <p:animEffect filter="fade" transition="in">
                                      <p:cBhvr>
                                        <p:cTn dur="1000"/>
                                        <p:tgtEl>
                                          <p:spTgt spid="2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xEl>
                                              <p:pRg end="1" st="1"/>
                                            </p:txEl>
                                          </p:spTgt>
                                        </p:tgtEl>
                                        <p:attrNameLst>
                                          <p:attrName>style.visibility</p:attrName>
                                        </p:attrNameLst>
                                      </p:cBhvr>
                                      <p:to>
                                        <p:strVal val="visible"/>
                                      </p:to>
                                    </p:set>
                                    <p:animEffect filter="fade" transition="in">
                                      <p:cBhvr>
                                        <p:cTn dur="1000"/>
                                        <p:tgtEl>
                                          <p:spTgt spid="22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nvSpPr>
        <p:spPr>
          <a:xfrm>
            <a:off x="4260275" y="1147875"/>
            <a:ext cx="4088700" cy="1078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lang="en" sz="1800">
                <a:solidFill>
                  <a:srgbClr val="434343"/>
                </a:solidFill>
                <a:latin typeface="Calibri"/>
                <a:ea typeface="Calibri"/>
                <a:cs typeface="Calibri"/>
                <a:sym typeface="Calibri"/>
              </a:rPr>
              <a:t>What</a:t>
            </a:r>
            <a:r>
              <a:rPr lang="en" sz="1800">
                <a:solidFill>
                  <a:srgbClr val="434343"/>
                </a:solidFill>
                <a:latin typeface="Calibri"/>
                <a:ea typeface="Calibri"/>
                <a:cs typeface="Calibri"/>
                <a:sym typeface="Calibri"/>
              </a:rPr>
              <a:t> is Selective Search?</a:t>
            </a:r>
            <a:endParaRPr sz="1800">
              <a:solidFill>
                <a:srgbClr val="434343"/>
              </a:solidFill>
              <a:latin typeface="Calibri"/>
              <a:ea typeface="Calibri"/>
              <a:cs typeface="Calibri"/>
              <a:sym typeface="Calibri"/>
            </a:endParaRPr>
          </a:p>
        </p:txBody>
      </p:sp>
      <p:pic>
        <p:nvPicPr>
          <p:cNvPr id="241" name="Google Shape;241;p30"/>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242" name="Google Shape;242;p30"/>
          <p:cNvSpPr txBox="1"/>
          <p:nvPr/>
        </p:nvSpPr>
        <p:spPr>
          <a:xfrm>
            <a:off x="4032725" y="2226375"/>
            <a:ext cx="4543800" cy="1462800"/>
          </a:xfrm>
          <a:prstGeom prst="rect">
            <a:avLst/>
          </a:prstGeom>
          <a:noFill/>
          <a:ln>
            <a:noFill/>
          </a:ln>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Clr>
                <a:srgbClr val="9900FF"/>
              </a:buClr>
              <a:buSzPts val="1600"/>
              <a:buFont typeface="Calibri"/>
              <a:buChar char="-"/>
            </a:pPr>
            <a:r>
              <a:rPr lang="en" sz="1600">
                <a:solidFill>
                  <a:srgbClr val="9900FF"/>
                </a:solidFill>
                <a:latin typeface="Calibri"/>
                <a:ea typeface="Calibri"/>
                <a:cs typeface="Calibri"/>
                <a:sym typeface="Calibri"/>
              </a:rPr>
              <a:t>A non Deep Learning </a:t>
            </a:r>
            <a:r>
              <a:rPr lang="en" sz="1600">
                <a:solidFill>
                  <a:srgbClr val="9900FF"/>
                </a:solidFill>
                <a:latin typeface="Calibri"/>
                <a:ea typeface="Calibri"/>
                <a:cs typeface="Calibri"/>
                <a:sym typeface="Calibri"/>
              </a:rPr>
              <a:t>algorithm</a:t>
            </a:r>
            <a:endParaRPr sz="1600">
              <a:solidFill>
                <a:srgbClr val="9900FF"/>
              </a:solidFill>
              <a:latin typeface="Calibri"/>
              <a:ea typeface="Calibri"/>
              <a:cs typeface="Calibri"/>
              <a:sym typeface="Calibri"/>
            </a:endParaRPr>
          </a:p>
          <a:p>
            <a:pPr indent="-330200" lvl="0" marL="457200" rtl="0" algn="l">
              <a:lnSpc>
                <a:spcPct val="100000"/>
              </a:lnSpc>
              <a:spcBef>
                <a:spcPts val="1000"/>
              </a:spcBef>
              <a:spcAft>
                <a:spcPts val="0"/>
              </a:spcAft>
              <a:buClr>
                <a:srgbClr val="9900FF"/>
              </a:buClr>
              <a:buSzPts val="1600"/>
              <a:buFont typeface="Calibri"/>
              <a:buChar char="-"/>
            </a:pPr>
            <a:r>
              <a:rPr lang="en" sz="1600">
                <a:solidFill>
                  <a:srgbClr val="9900FF"/>
                </a:solidFill>
                <a:latin typeface="Calibri"/>
                <a:ea typeface="Calibri"/>
                <a:cs typeface="Calibri"/>
                <a:sym typeface="Calibri"/>
              </a:rPr>
              <a:t>Tries to identify different RoIs that ‘may’ contain objects.</a:t>
            </a:r>
            <a:endParaRPr sz="1600">
              <a:solidFill>
                <a:srgbClr val="9900FF"/>
              </a:solidFill>
              <a:latin typeface="Calibri"/>
              <a:ea typeface="Calibri"/>
              <a:cs typeface="Calibri"/>
              <a:sym typeface="Calibri"/>
            </a:endParaRPr>
          </a:p>
          <a:p>
            <a:pPr indent="-330200" lvl="0" marL="457200" rtl="0" algn="l">
              <a:lnSpc>
                <a:spcPct val="100000"/>
              </a:lnSpc>
              <a:spcBef>
                <a:spcPts val="1000"/>
              </a:spcBef>
              <a:spcAft>
                <a:spcPts val="0"/>
              </a:spcAft>
              <a:buClr>
                <a:srgbClr val="9900FF"/>
              </a:buClr>
              <a:buSzPts val="1600"/>
              <a:buFont typeface="Calibri"/>
              <a:buChar char="-"/>
            </a:pPr>
            <a:r>
              <a:rPr lang="en" sz="1600">
                <a:solidFill>
                  <a:srgbClr val="9900FF"/>
                </a:solidFill>
                <a:latin typeface="Calibri"/>
                <a:ea typeface="Calibri"/>
                <a:cs typeface="Calibri"/>
                <a:sym typeface="Calibri"/>
              </a:rPr>
              <a:t>Implementation available in OpenCV</a:t>
            </a:r>
            <a:endParaRPr sz="1600">
              <a:solidFill>
                <a:srgbClr val="99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0" st="0"/>
                                            </p:txEl>
                                          </p:spTgt>
                                        </p:tgtEl>
                                        <p:attrNameLst>
                                          <p:attrName>style.visibility</p:attrName>
                                        </p:attrNameLst>
                                      </p:cBhvr>
                                      <p:to>
                                        <p:strVal val="visible"/>
                                      </p:to>
                                    </p:set>
                                    <p:animEffect filter="fade" transition="in">
                                      <p:cBhvr>
                                        <p:cTn dur="1000"/>
                                        <p:tgtEl>
                                          <p:spTgt spid="2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1" st="1"/>
                                            </p:txEl>
                                          </p:spTgt>
                                        </p:tgtEl>
                                        <p:attrNameLst>
                                          <p:attrName>style.visibility</p:attrName>
                                        </p:attrNameLst>
                                      </p:cBhvr>
                                      <p:to>
                                        <p:strVal val="visible"/>
                                      </p:to>
                                    </p:set>
                                    <p:animEffect filter="fade" transition="in">
                                      <p:cBhvr>
                                        <p:cTn dur="1000"/>
                                        <p:tgtEl>
                                          <p:spTgt spid="2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xEl>
                                              <p:pRg end="2" st="2"/>
                                            </p:txEl>
                                          </p:spTgt>
                                        </p:tgtEl>
                                        <p:attrNameLst>
                                          <p:attrName>style.visibility</p:attrName>
                                        </p:attrNameLst>
                                      </p:cBhvr>
                                      <p:to>
                                        <p:strVal val="visible"/>
                                      </p:to>
                                    </p:set>
                                    <p:animEffect filter="fade" transition="in">
                                      <p:cBhvr>
                                        <p:cTn dur="1000"/>
                                        <p:tgtEl>
                                          <p:spTgt spid="24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nvSpPr>
        <p:spPr>
          <a:xfrm>
            <a:off x="991200" y="557325"/>
            <a:ext cx="7161600" cy="427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0"/>
              </a:spcBef>
              <a:spcAft>
                <a:spcPts val="0"/>
              </a:spcAft>
              <a:buNone/>
            </a:pPr>
            <a:r>
              <a:rPr b="1" lang="en" sz="1600">
                <a:solidFill>
                  <a:srgbClr val="CC0000"/>
                </a:solidFill>
                <a:latin typeface="Calibri"/>
                <a:ea typeface="Calibri"/>
                <a:cs typeface="Calibri"/>
                <a:sym typeface="Calibri"/>
              </a:rPr>
              <a:t>How Selective Search works?</a:t>
            </a:r>
            <a:endParaRPr b="1" sz="1600">
              <a:solidFill>
                <a:srgbClr val="CC0000"/>
              </a:solidFill>
              <a:latin typeface="Calibri"/>
              <a:ea typeface="Calibri"/>
              <a:cs typeface="Calibri"/>
              <a:sym typeface="Calibri"/>
            </a:endParaRPr>
          </a:p>
        </p:txBody>
      </p:sp>
      <p:sp>
        <p:nvSpPr>
          <p:cNvPr id="248" name="Google Shape;248;p31"/>
          <p:cNvSpPr/>
          <p:nvPr/>
        </p:nvSpPr>
        <p:spPr>
          <a:xfrm>
            <a:off x="2170500" y="1811775"/>
            <a:ext cx="1983600" cy="5856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Color similarity</a:t>
            </a:r>
            <a:endParaRPr>
              <a:latin typeface="Calibri"/>
              <a:ea typeface="Calibri"/>
              <a:cs typeface="Calibri"/>
              <a:sym typeface="Calibri"/>
            </a:endParaRPr>
          </a:p>
        </p:txBody>
      </p:sp>
      <p:sp>
        <p:nvSpPr>
          <p:cNvPr id="249" name="Google Shape;249;p31"/>
          <p:cNvSpPr/>
          <p:nvPr/>
        </p:nvSpPr>
        <p:spPr>
          <a:xfrm>
            <a:off x="4989900" y="1811775"/>
            <a:ext cx="1983600" cy="5856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Texture</a:t>
            </a:r>
            <a:r>
              <a:rPr lang="en">
                <a:latin typeface="Calibri"/>
                <a:ea typeface="Calibri"/>
                <a:cs typeface="Calibri"/>
                <a:sym typeface="Calibri"/>
              </a:rPr>
              <a:t> similarity</a:t>
            </a:r>
            <a:endParaRPr>
              <a:latin typeface="Calibri"/>
              <a:ea typeface="Calibri"/>
              <a:cs typeface="Calibri"/>
              <a:sym typeface="Calibri"/>
            </a:endParaRPr>
          </a:p>
        </p:txBody>
      </p:sp>
      <p:sp>
        <p:nvSpPr>
          <p:cNvPr id="250" name="Google Shape;250;p31"/>
          <p:cNvSpPr/>
          <p:nvPr/>
        </p:nvSpPr>
        <p:spPr>
          <a:xfrm>
            <a:off x="2170500" y="2726175"/>
            <a:ext cx="1983600" cy="5856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Size Similarity</a:t>
            </a:r>
            <a:endParaRPr>
              <a:latin typeface="Calibri"/>
              <a:ea typeface="Calibri"/>
              <a:cs typeface="Calibri"/>
              <a:sym typeface="Calibri"/>
            </a:endParaRPr>
          </a:p>
        </p:txBody>
      </p:sp>
      <p:sp>
        <p:nvSpPr>
          <p:cNvPr id="251" name="Google Shape;251;p31"/>
          <p:cNvSpPr/>
          <p:nvPr/>
        </p:nvSpPr>
        <p:spPr>
          <a:xfrm>
            <a:off x="4989900" y="2726175"/>
            <a:ext cx="1983600" cy="5856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Shape compatibility</a:t>
            </a:r>
            <a:endParaRPr>
              <a:latin typeface="Calibri"/>
              <a:ea typeface="Calibri"/>
              <a:cs typeface="Calibri"/>
              <a:sym typeface="Calibri"/>
            </a:endParaRPr>
          </a:p>
        </p:txBody>
      </p:sp>
      <p:sp>
        <p:nvSpPr>
          <p:cNvPr id="252" name="Google Shape;252;p31"/>
          <p:cNvSpPr txBox="1"/>
          <p:nvPr/>
        </p:nvSpPr>
        <p:spPr>
          <a:xfrm>
            <a:off x="991200" y="4138725"/>
            <a:ext cx="7161600" cy="427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0"/>
              </a:spcBef>
              <a:spcAft>
                <a:spcPts val="0"/>
              </a:spcAft>
              <a:buNone/>
            </a:pPr>
            <a:r>
              <a:rPr lang="en" sz="1300">
                <a:solidFill>
                  <a:srgbClr val="434343"/>
                </a:solidFill>
                <a:latin typeface="Calibri"/>
                <a:ea typeface="Calibri"/>
                <a:cs typeface="Calibri"/>
                <a:sym typeface="Calibri"/>
              </a:rPr>
              <a:t>It tries to identify different regions based on similarity between adjacent areas.</a:t>
            </a:r>
            <a:endParaRPr sz="1300">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xEl>
                                              <p:pRg end="0" st="0"/>
                                            </p:txEl>
                                          </p:spTgt>
                                        </p:tgtEl>
                                        <p:attrNameLst>
                                          <p:attrName>style.visibility</p:attrName>
                                        </p:attrNameLst>
                                      </p:cBhvr>
                                      <p:to>
                                        <p:strVal val="visible"/>
                                      </p:to>
                                    </p:set>
                                    <p:animEffect filter="fade" transition="in">
                                      <p:cBhvr>
                                        <p:cTn dur="1000"/>
                                        <p:tgtEl>
                                          <p:spTgt spid="2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nvSpPr>
        <p:spPr>
          <a:xfrm>
            <a:off x="6457325" y="2188200"/>
            <a:ext cx="2007300" cy="767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400">
                <a:solidFill>
                  <a:srgbClr val="434343"/>
                </a:solidFill>
                <a:latin typeface="Roboto"/>
                <a:ea typeface="Roboto"/>
                <a:cs typeface="Roboto"/>
                <a:sym typeface="Roboto"/>
              </a:rPr>
              <a:t>Object Detection</a:t>
            </a:r>
            <a:endParaRPr>
              <a:solidFill>
                <a:srgbClr val="434343"/>
              </a:solidFill>
              <a:latin typeface="Roboto"/>
              <a:ea typeface="Roboto"/>
              <a:cs typeface="Roboto"/>
              <a:sym typeface="Roboto"/>
            </a:endParaRPr>
          </a:p>
        </p:txBody>
      </p:sp>
      <p:sp>
        <p:nvSpPr>
          <p:cNvPr id="65" name="Google Shape;65;p14"/>
          <p:cNvSpPr txBox="1"/>
          <p:nvPr/>
        </p:nvSpPr>
        <p:spPr>
          <a:xfrm>
            <a:off x="0" y="4139975"/>
            <a:ext cx="65559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alibri"/>
                <a:ea typeface="Calibri"/>
                <a:cs typeface="Calibri"/>
                <a:sym typeface="Calibri"/>
              </a:rPr>
              <a:t>Finding locations of multiple objects</a:t>
            </a:r>
            <a:endParaRPr b="1">
              <a:solidFill>
                <a:srgbClr val="FF0000"/>
              </a:solidFill>
              <a:latin typeface="Calibri"/>
              <a:ea typeface="Calibri"/>
              <a:cs typeface="Calibri"/>
              <a:sym typeface="Calibri"/>
            </a:endParaRPr>
          </a:p>
        </p:txBody>
      </p:sp>
      <p:pic>
        <p:nvPicPr>
          <p:cNvPr id="66" name="Google Shape;66;p14"/>
          <p:cNvPicPr preferRelativeResize="0"/>
          <p:nvPr/>
        </p:nvPicPr>
        <p:blipFill>
          <a:blip r:embed="rId3">
            <a:alphaModFix/>
          </a:blip>
          <a:stretch>
            <a:fillRect/>
          </a:stretch>
        </p:blipFill>
        <p:spPr>
          <a:xfrm>
            <a:off x="1270425" y="1214325"/>
            <a:ext cx="4053200" cy="2689850"/>
          </a:xfrm>
          <a:prstGeom prst="rect">
            <a:avLst/>
          </a:prstGeom>
          <a:noFill/>
          <a:ln>
            <a:noFill/>
          </a:ln>
        </p:spPr>
      </p:pic>
      <p:sp>
        <p:nvSpPr>
          <p:cNvPr id="67" name="Google Shape;67;p14"/>
          <p:cNvSpPr/>
          <p:nvPr/>
        </p:nvSpPr>
        <p:spPr>
          <a:xfrm>
            <a:off x="1827975" y="1761075"/>
            <a:ext cx="2007300" cy="19224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txBox="1"/>
          <p:nvPr/>
        </p:nvSpPr>
        <p:spPr>
          <a:xfrm>
            <a:off x="1722325" y="1483100"/>
            <a:ext cx="753900" cy="1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Dog</a:t>
            </a:r>
            <a:endParaRPr b="1" sz="1000">
              <a:solidFill>
                <a:srgbClr val="FFFFFF"/>
              </a:solidFill>
              <a:latin typeface="Roboto"/>
              <a:ea typeface="Roboto"/>
              <a:cs typeface="Roboto"/>
              <a:sym typeface="Roboto"/>
            </a:endParaRPr>
          </a:p>
        </p:txBody>
      </p:sp>
      <p:sp>
        <p:nvSpPr>
          <p:cNvPr id="69" name="Google Shape;69;p14"/>
          <p:cNvSpPr/>
          <p:nvPr/>
        </p:nvSpPr>
        <p:spPr>
          <a:xfrm>
            <a:off x="3835275" y="2408900"/>
            <a:ext cx="891900" cy="12747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nvSpPr>
        <p:spPr>
          <a:xfrm>
            <a:off x="3779725" y="2168900"/>
            <a:ext cx="753900" cy="1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Cat</a:t>
            </a:r>
            <a:endParaRPr b="1" sz="1000">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txBox="1"/>
          <p:nvPr/>
        </p:nvSpPr>
        <p:spPr>
          <a:xfrm>
            <a:off x="991200" y="3833925"/>
            <a:ext cx="7161600" cy="427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0"/>
              </a:spcBef>
              <a:spcAft>
                <a:spcPts val="0"/>
              </a:spcAft>
              <a:buNone/>
            </a:pPr>
            <a:r>
              <a:rPr lang="en" sz="1600">
                <a:latin typeface="Calibri"/>
                <a:ea typeface="Calibri"/>
                <a:cs typeface="Calibri"/>
                <a:sym typeface="Calibri"/>
              </a:rPr>
              <a:t>Selective Search usually provides </a:t>
            </a:r>
            <a:r>
              <a:rPr b="1" lang="en" sz="1600">
                <a:latin typeface="Calibri"/>
                <a:ea typeface="Calibri"/>
                <a:cs typeface="Calibri"/>
                <a:sym typeface="Calibri"/>
              </a:rPr>
              <a:t>1000s of RoIs</a:t>
            </a:r>
            <a:r>
              <a:rPr lang="en" sz="1600">
                <a:latin typeface="Calibri"/>
                <a:ea typeface="Calibri"/>
                <a:cs typeface="Calibri"/>
                <a:sym typeface="Calibri"/>
              </a:rPr>
              <a:t> for each image</a:t>
            </a:r>
            <a:endParaRPr sz="1600">
              <a:latin typeface="Calibri"/>
              <a:ea typeface="Calibri"/>
              <a:cs typeface="Calibri"/>
              <a:sym typeface="Calibri"/>
            </a:endParaRPr>
          </a:p>
        </p:txBody>
      </p:sp>
      <p:pic>
        <p:nvPicPr>
          <p:cNvPr id="258" name="Google Shape;258;p32"/>
          <p:cNvPicPr preferRelativeResize="0"/>
          <p:nvPr/>
        </p:nvPicPr>
        <p:blipFill>
          <a:blip r:embed="rId3">
            <a:alphaModFix/>
          </a:blip>
          <a:stretch>
            <a:fillRect/>
          </a:stretch>
        </p:blipFill>
        <p:spPr>
          <a:xfrm>
            <a:off x="2814638" y="1181100"/>
            <a:ext cx="3514725" cy="2400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nvSpPr>
        <p:spPr>
          <a:xfrm>
            <a:off x="991200" y="3757725"/>
            <a:ext cx="7161600" cy="427500"/>
          </a:xfrm>
          <a:prstGeom prst="rect">
            <a:avLst/>
          </a:prstGeom>
          <a:noFill/>
          <a:ln>
            <a:noFill/>
          </a:ln>
        </p:spPr>
        <p:txBody>
          <a:bodyPr anchorCtr="0" anchor="t" bIns="91425" lIns="91425" spcFirstLastPara="1" rIns="91425" wrap="square" tIns="91425">
            <a:noAutofit/>
          </a:bodyPr>
          <a:lstStyle/>
          <a:p>
            <a:pPr indent="0" lvl="0" marL="457200" rtl="0" algn="ctr">
              <a:lnSpc>
                <a:spcPct val="150000"/>
              </a:lnSpc>
              <a:spcBef>
                <a:spcPts val="0"/>
              </a:spcBef>
              <a:spcAft>
                <a:spcPts val="0"/>
              </a:spcAft>
              <a:buNone/>
            </a:pPr>
            <a:r>
              <a:rPr lang="en" sz="1600">
                <a:solidFill>
                  <a:srgbClr val="434343"/>
                </a:solidFill>
                <a:latin typeface="Calibri"/>
                <a:ea typeface="Calibri"/>
                <a:cs typeface="Calibri"/>
                <a:sym typeface="Calibri"/>
              </a:rPr>
              <a:t>We can limit number of RoI results based on ‘</a:t>
            </a:r>
            <a:r>
              <a:rPr b="1" lang="en" sz="1600">
                <a:solidFill>
                  <a:srgbClr val="434343"/>
                </a:solidFill>
                <a:latin typeface="Calibri"/>
                <a:ea typeface="Calibri"/>
                <a:cs typeface="Calibri"/>
                <a:sym typeface="Calibri"/>
              </a:rPr>
              <a:t>objectiness</a:t>
            </a:r>
            <a:r>
              <a:rPr lang="en" sz="1600">
                <a:solidFill>
                  <a:srgbClr val="434343"/>
                </a:solidFill>
                <a:latin typeface="Calibri"/>
                <a:ea typeface="Calibri"/>
                <a:cs typeface="Calibri"/>
                <a:sym typeface="Calibri"/>
              </a:rPr>
              <a:t>’ score</a:t>
            </a:r>
            <a:endParaRPr sz="1600">
              <a:solidFill>
                <a:srgbClr val="434343"/>
              </a:solidFill>
              <a:latin typeface="Calibri"/>
              <a:ea typeface="Calibri"/>
              <a:cs typeface="Calibri"/>
              <a:sym typeface="Calibri"/>
            </a:endParaRPr>
          </a:p>
        </p:txBody>
      </p:sp>
      <p:pic>
        <p:nvPicPr>
          <p:cNvPr id="264" name="Google Shape;264;p33"/>
          <p:cNvPicPr preferRelativeResize="0"/>
          <p:nvPr/>
        </p:nvPicPr>
        <p:blipFill>
          <a:blip r:embed="rId3">
            <a:alphaModFix/>
          </a:blip>
          <a:stretch>
            <a:fillRect/>
          </a:stretch>
        </p:blipFill>
        <p:spPr>
          <a:xfrm>
            <a:off x="2814625" y="1245400"/>
            <a:ext cx="3514725" cy="2400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4"/>
          <p:cNvPicPr preferRelativeResize="0"/>
          <p:nvPr/>
        </p:nvPicPr>
        <p:blipFill>
          <a:blip r:embed="rId3">
            <a:alphaModFix/>
          </a:blip>
          <a:stretch>
            <a:fillRect/>
          </a:stretch>
        </p:blipFill>
        <p:spPr>
          <a:xfrm>
            <a:off x="444025" y="608100"/>
            <a:ext cx="2030426" cy="1347466"/>
          </a:xfrm>
          <a:prstGeom prst="rect">
            <a:avLst/>
          </a:prstGeom>
          <a:noFill/>
          <a:ln>
            <a:noFill/>
          </a:ln>
        </p:spPr>
      </p:pic>
      <p:pic>
        <p:nvPicPr>
          <p:cNvPr id="270" name="Google Shape;270;p34"/>
          <p:cNvPicPr preferRelativeResize="0"/>
          <p:nvPr/>
        </p:nvPicPr>
        <p:blipFill>
          <a:blip r:embed="rId3">
            <a:alphaModFix/>
          </a:blip>
          <a:stretch>
            <a:fillRect/>
          </a:stretch>
        </p:blipFill>
        <p:spPr>
          <a:xfrm>
            <a:off x="444025" y="2935825"/>
            <a:ext cx="2030437" cy="1482950"/>
          </a:xfrm>
          <a:prstGeom prst="rect">
            <a:avLst/>
          </a:prstGeom>
          <a:noFill/>
          <a:ln>
            <a:noFill/>
          </a:ln>
        </p:spPr>
      </p:pic>
      <p:sp>
        <p:nvSpPr>
          <p:cNvPr id="271" name="Google Shape;271;p34"/>
          <p:cNvSpPr/>
          <p:nvPr/>
        </p:nvSpPr>
        <p:spPr>
          <a:xfrm>
            <a:off x="1739189" y="3012812"/>
            <a:ext cx="653400" cy="6069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p:nvPr/>
        </p:nvSpPr>
        <p:spPr>
          <a:xfrm>
            <a:off x="766509" y="3233054"/>
            <a:ext cx="929100" cy="11139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p:nvPr/>
        </p:nvSpPr>
        <p:spPr>
          <a:xfrm>
            <a:off x="1721025" y="3629084"/>
            <a:ext cx="432000" cy="6699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4"/>
          <p:cNvSpPr/>
          <p:nvPr/>
        </p:nvSpPr>
        <p:spPr>
          <a:xfrm>
            <a:off x="444025" y="2935825"/>
            <a:ext cx="484200" cy="6069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p:nvPr/>
        </p:nvSpPr>
        <p:spPr>
          <a:xfrm>
            <a:off x="471074" y="3629084"/>
            <a:ext cx="183900" cy="2385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a:off x="575236" y="3858353"/>
            <a:ext cx="99000" cy="2229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p:nvPr/>
        </p:nvSpPr>
        <p:spPr>
          <a:xfrm>
            <a:off x="2241838" y="3743719"/>
            <a:ext cx="99000" cy="1812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p:nvPr/>
        </p:nvSpPr>
        <p:spPr>
          <a:xfrm>
            <a:off x="2189757" y="4030304"/>
            <a:ext cx="284700" cy="3213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34"/>
          <p:cNvPicPr preferRelativeResize="0"/>
          <p:nvPr/>
        </p:nvPicPr>
        <p:blipFill>
          <a:blip r:embed="rId4">
            <a:alphaModFix/>
          </a:blip>
          <a:stretch>
            <a:fillRect/>
          </a:stretch>
        </p:blipFill>
        <p:spPr>
          <a:xfrm>
            <a:off x="3315150" y="1955575"/>
            <a:ext cx="967520" cy="980250"/>
          </a:xfrm>
          <a:prstGeom prst="rect">
            <a:avLst/>
          </a:prstGeom>
          <a:noFill/>
          <a:ln>
            <a:noFill/>
          </a:ln>
        </p:spPr>
      </p:pic>
      <p:cxnSp>
        <p:nvCxnSpPr>
          <p:cNvPr id="280" name="Google Shape;280;p34"/>
          <p:cNvCxnSpPr>
            <a:stCxn id="269" idx="2"/>
            <a:endCxn id="270" idx="0"/>
          </p:cNvCxnSpPr>
          <p:nvPr/>
        </p:nvCxnSpPr>
        <p:spPr>
          <a:xfrm>
            <a:off x="1459238" y="1955567"/>
            <a:ext cx="0" cy="980400"/>
          </a:xfrm>
          <a:prstGeom prst="straightConnector1">
            <a:avLst/>
          </a:prstGeom>
          <a:noFill/>
          <a:ln cap="flat" cmpd="sng" w="9525">
            <a:solidFill>
              <a:schemeClr val="dk2"/>
            </a:solidFill>
            <a:prstDash val="solid"/>
            <a:round/>
            <a:headEnd len="med" w="med" type="none"/>
            <a:tailEnd len="med" w="med" type="triangle"/>
          </a:ln>
        </p:spPr>
      </p:cxnSp>
      <p:sp>
        <p:nvSpPr>
          <p:cNvPr id="281" name="Google Shape;281;p34"/>
          <p:cNvSpPr txBox="1"/>
          <p:nvPr/>
        </p:nvSpPr>
        <p:spPr>
          <a:xfrm>
            <a:off x="530150" y="2308000"/>
            <a:ext cx="9291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Apply </a:t>
            </a:r>
            <a:r>
              <a:rPr lang="en" sz="1200">
                <a:latin typeface="Calibri"/>
                <a:ea typeface="Calibri"/>
                <a:cs typeface="Calibri"/>
                <a:sym typeface="Calibri"/>
              </a:rPr>
              <a:t>Selective Search</a:t>
            </a:r>
            <a:endParaRPr sz="1200">
              <a:latin typeface="Calibri"/>
              <a:ea typeface="Calibri"/>
              <a:cs typeface="Calibri"/>
              <a:sym typeface="Calibri"/>
            </a:endParaRPr>
          </a:p>
        </p:txBody>
      </p:sp>
      <p:cxnSp>
        <p:nvCxnSpPr>
          <p:cNvPr id="282" name="Google Shape;282;p34"/>
          <p:cNvCxnSpPr>
            <a:stCxn id="272" idx="0"/>
            <a:endCxn id="279" idx="1"/>
          </p:cNvCxnSpPr>
          <p:nvPr/>
        </p:nvCxnSpPr>
        <p:spPr>
          <a:xfrm flipH="1" rot="10800000">
            <a:off x="1231059" y="2445554"/>
            <a:ext cx="2084100" cy="787500"/>
          </a:xfrm>
          <a:prstGeom prst="straightConnector1">
            <a:avLst/>
          </a:prstGeom>
          <a:noFill/>
          <a:ln cap="flat" cmpd="sng" w="19050">
            <a:solidFill>
              <a:schemeClr val="accent4"/>
            </a:solidFill>
            <a:prstDash val="solid"/>
            <a:round/>
            <a:headEnd len="med" w="med" type="none"/>
            <a:tailEnd len="med" w="med" type="triangle"/>
          </a:ln>
        </p:spPr>
      </p:cxnSp>
      <p:sp>
        <p:nvSpPr>
          <p:cNvPr id="283" name="Google Shape;283;p34"/>
          <p:cNvSpPr/>
          <p:nvPr/>
        </p:nvSpPr>
        <p:spPr>
          <a:xfrm>
            <a:off x="4781088" y="2079675"/>
            <a:ext cx="1600200" cy="6069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sp>
        <p:nvSpPr>
          <p:cNvPr id="284" name="Google Shape;284;p34"/>
          <p:cNvSpPr/>
          <p:nvPr/>
        </p:nvSpPr>
        <p:spPr>
          <a:xfrm>
            <a:off x="6879700" y="1352700"/>
            <a:ext cx="653400" cy="787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FC Softmax</a:t>
            </a:r>
            <a:endParaRPr sz="1000">
              <a:latin typeface="Calibri"/>
              <a:ea typeface="Calibri"/>
              <a:cs typeface="Calibri"/>
              <a:sym typeface="Calibri"/>
            </a:endParaRPr>
          </a:p>
        </p:txBody>
      </p:sp>
      <p:cxnSp>
        <p:nvCxnSpPr>
          <p:cNvPr id="285" name="Google Shape;285;p34"/>
          <p:cNvCxnSpPr>
            <a:stCxn id="283" idx="5"/>
            <a:endCxn id="284" idx="1"/>
          </p:cNvCxnSpPr>
          <p:nvPr/>
        </p:nvCxnSpPr>
        <p:spPr>
          <a:xfrm flipH="1" rot="10800000">
            <a:off x="6381288" y="1746563"/>
            <a:ext cx="498300" cy="560700"/>
          </a:xfrm>
          <a:prstGeom prst="straightConnector1">
            <a:avLst/>
          </a:prstGeom>
          <a:noFill/>
          <a:ln cap="flat" cmpd="sng" w="9525">
            <a:solidFill>
              <a:schemeClr val="dk2"/>
            </a:solidFill>
            <a:prstDash val="solid"/>
            <a:round/>
            <a:headEnd len="med" w="med" type="none"/>
            <a:tailEnd len="med" w="med" type="triangle"/>
          </a:ln>
        </p:spPr>
      </p:cxnSp>
      <p:sp>
        <p:nvSpPr>
          <p:cNvPr id="286" name="Google Shape;286;p34"/>
          <p:cNvSpPr txBox="1"/>
          <p:nvPr/>
        </p:nvSpPr>
        <p:spPr>
          <a:xfrm>
            <a:off x="8081100" y="1352700"/>
            <a:ext cx="6534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287" name="Google Shape;287;p34"/>
          <p:cNvSpPr txBox="1"/>
          <p:nvPr/>
        </p:nvSpPr>
        <p:spPr>
          <a:xfrm>
            <a:off x="8081100" y="1712400"/>
            <a:ext cx="6534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288" name="Google Shape;288;p34"/>
          <p:cNvCxnSpPr>
            <a:stCxn id="284" idx="3"/>
            <a:endCxn id="286" idx="1"/>
          </p:cNvCxnSpPr>
          <p:nvPr/>
        </p:nvCxnSpPr>
        <p:spPr>
          <a:xfrm flipH="1" rot="10800000">
            <a:off x="7533100" y="1490250"/>
            <a:ext cx="548100" cy="256200"/>
          </a:xfrm>
          <a:prstGeom prst="straightConnector1">
            <a:avLst/>
          </a:prstGeom>
          <a:noFill/>
          <a:ln cap="flat" cmpd="sng" w="9525">
            <a:solidFill>
              <a:schemeClr val="dk2"/>
            </a:solidFill>
            <a:prstDash val="solid"/>
            <a:round/>
            <a:headEnd len="med" w="med" type="none"/>
            <a:tailEnd len="med" w="med" type="triangle"/>
          </a:ln>
        </p:spPr>
      </p:cxnSp>
      <p:cxnSp>
        <p:nvCxnSpPr>
          <p:cNvPr id="289" name="Google Shape;289;p34"/>
          <p:cNvCxnSpPr>
            <a:stCxn id="284" idx="3"/>
            <a:endCxn id="287" idx="1"/>
          </p:cNvCxnSpPr>
          <p:nvPr/>
        </p:nvCxnSpPr>
        <p:spPr>
          <a:xfrm>
            <a:off x="7533100" y="1746450"/>
            <a:ext cx="548100" cy="103800"/>
          </a:xfrm>
          <a:prstGeom prst="straightConnector1">
            <a:avLst/>
          </a:prstGeom>
          <a:noFill/>
          <a:ln cap="flat" cmpd="sng" w="9525">
            <a:solidFill>
              <a:schemeClr val="dk2"/>
            </a:solidFill>
            <a:prstDash val="solid"/>
            <a:round/>
            <a:headEnd len="med" w="med" type="none"/>
            <a:tailEnd len="med" w="med" type="triangle"/>
          </a:ln>
        </p:spPr>
      </p:cxnSp>
      <p:sp>
        <p:nvSpPr>
          <p:cNvPr id="290" name="Google Shape;290;p34"/>
          <p:cNvSpPr/>
          <p:nvPr/>
        </p:nvSpPr>
        <p:spPr>
          <a:xfrm>
            <a:off x="6879700" y="2876700"/>
            <a:ext cx="653400" cy="7875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291" name="Google Shape;291;p34"/>
          <p:cNvSpPr txBox="1"/>
          <p:nvPr/>
        </p:nvSpPr>
        <p:spPr>
          <a:xfrm>
            <a:off x="8081100" y="3132750"/>
            <a:ext cx="8343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292" name="Google Shape;292;p34"/>
          <p:cNvCxnSpPr>
            <a:stCxn id="290" idx="3"/>
            <a:endCxn id="291" idx="1"/>
          </p:cNvCxnSpPr>
          <p:nvPr/>
        </p:nvCxnSpPr>
        <p:spPr>
          <a:xfrm>
            <a:off x="7533100" y="3270450"/>
            <a:ext cx="548100" cy="0"/>
          </a:xfrm>
          <a:prstGeom prst="straightConnector1">
            <a:avLst/>
          </a:prstGeom>
          <a:noFill/>
          <a:ln cap="flat" cmpd="sng" w="9525">
            <a:solidFill>
              <a:schemeClr val="dk2"/>
            </a:solidFill>
            <a:prstDash val="solid"/>
            <a:round/>
            <a:headEnd len="med" w="med" type="none"/>
            <a:tailEnd len="med" w="med" type="triangle"/>
          </a:ln>
        </p:spPr>
      </p:cxnSp>
      <p:cxnSp>
        <p:nvCxnSpPr>
          <p:cNvPr id="293" name="Google Shape;293;p34"/>
          <p:cNvCxnSpPr>
            <a:stCxn id="283" idx="5"/>
            <a:endCxn id="290" idx="1"/>
          </p:cNvCxnSpPr>
          <p:nvPr/>
        </p:nvCxnSpPr>
        <p:spPr>
          <a:xfrm>
            <a:off x="6381288" y="2307263"/>
            <a:ext cx="498300" cy="963300"/>
          </a:xfrm>
          <a:prstGeom prst="straightConnector1">
            <a:avLst/>
          </a:prstGeom>
          <a:noFill/>
          <a:ln cap="flat" cmpd="sng" w="9525">
            <a:solidFill>
              <a:schemeClr val="dk2"/>
            </a:solidFill>
            <a:prstDash val="solid"/>
            <a:round/>
            <a:headEnd len="med" w="med" type="none"/>
            <a:tailEnd len="med" w="med" type="triangle"/>
          </a:ln>
        </p:spPr>
      </p:cxnSp>
      <p:sp>
        <p:nvSpPr>
          <p:cNvPr id="294" name="Google Shape;294;p34"/>
          <p:cNvSpPr txBox="1"/>
          <p:nvPr/>
        </p:nvSpPr>
        <p:spPr>
          <a:xfrm>
            <a:off x="7007150" y="784000"/>
            <a:ext cx="12366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Classification</a:t>
            </a:r>
            <a:endParaRPr b="1" sz="1200">
              <a:latin typeface="Calibri"/>
              <a:ea typeface="Calibri"/>
              <a:cs typeface="Calibri"/>
              <a:sym typeface="Calibri"/>
            </a:endParaRPr>
          </a:p>
        </p:txBody>
      </p:sp>
      <p:sp>
        <p:nvSpPr>
          <p:cNvPr id="295" name="Google Shape;295;p34"/>
          <p:cNvSpPr txBox="1"/>
          <p:nvPr/>
        </p:nvSpPr>
        <p:spPr>
          <a:xfrm>
            <a:off x="6930950" y="3832000"/>
            <a:ext cx="12366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Regression</a:t>
            </a:r>
            <a:endParaRPr b="1" sz="1200">
              <a:latin typeface="Calibri"/>
              <a:ea typeface="Calibri"/>
              <a:cs typeface="Calibri"/>
              <a:sym typeface="Calibri"/>
            </a:endParaRPr>
          </a:p>
        </p:txBody>
      </p:sp>
      <p:cxnSp>
        <p:nvCxnSpPr>
          <p:cNvPr id="296" name="Google Shape;296;p34"/>
          <p:cNvCxnSpPr>
            <a:stCxn id="279" idx="3"/>
            <a:endCxn id="283" idx="2"/>
          </p:cNvCxnSpPr>
          <p:nvPr/>
        </p:nvCxnSpPr>
        <p:spPr>
          <a:xfrm>
            <a:off x="4282670" y="2445700"/>
            <a:ext cx="498300" cy="13200"/>
          </a:xfrm>
          <a:prstGeom prst="straightConnector1">
            <a:avLst/>
          </a:prstGeom>
          <a:noFill/>
          <a:ln cap="flat" cmpd="sng" w="9525">
            <a:solidFill>
              <a:schemeClr val="dk2"/>
            </a:solidFill>
            <a:prstDash val="solid"/>
            <a:round/>
            <a:headEnd len="med" w="med" type="none"/>
            <a:tailEnd len="med" w="med" type="triangle"/>
          </a:ln>
        </p:spPr>
      </p:cxnSp>
      <p:sp>
        <p:nvSpPr>
          <p:cNvPr id="297" name="Google Shape;297;p34"/>
          <p:cNvSpPr txBox="1"/>
          <p:nvPr/>
        </p:nvSpPr>
        <p:spPr>
          <a:xfrm>
            <a:off x="3349550" y="3146200"/>
            <a:ext cx="9291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Take out one region</a:t>
            </a:r>
            <a:endParaRPr sz="1200">
              <a:latin typeface="Calibri"/>
              <a:ea typeface="Calibri"/>
              <a:cs typeface="Calibri"/>
              <a:sym typeface="Calibri"/>
            </a:endParaRPr>
          </a:p>
        </p:txBody>
      </p:sp>
      <p:sp>
        <p:nvSpPr>
          <p:cNvPr id="298" name="Google Shape;298;p34"/>
          <p:cNvSpPr txBox="1"/>
          <p:nvPr/>
        </p:nvSpPr>
        <p:spPr>
          <a:xfrm>
            <a:off x="8081100" y="2017200"/>
            <a:ext cx="9675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Background</a:t>
            </a:r>
            <a:endParaRPr sz="1200">
              <a:latin typeface="Calibri"/>
              <a:ea typeface="Calibri"/>
              <a:cs typeface="Calibri"/>
              <a:sym typeface="Calibri"/>
            </a:endParaRPr>
          </a:p>
        </p:txBody>
      </p:sp>
      <p:cxnSp>
        <p:nvCxnSpPr>
          <p:cNvPr id="299" name="Google Shape;299;p34"/>
          <p:cNvCxnSpPr>
            <a:stCxn id="284" idx="3"/>
            <a:endCxn id="298" idx="1"/>
          </p:cNvCxnSpPr>
          <p:nvPr/>
        </p:nvCxnSpPr>
        <p:spPr>
          <a:xfrm>
            <a:off x="7533100" y="1746450"/>
            <a:ext cx="548100" cy="408600"/>
          </a:xfrm>
          <a:prstGeom prst="straightConnector1">
            <a:avLst/>
          </a:prstGeom>
          <a:noFill/>
          <a:ln cap="flat" cmpd="sng" w="9525">
            <a:solidFill>
              <a:schemeClr val="dk2"/>
            </a:solidFill>
            <a:prstDash val="solid"/>
            <a:round/>
            <a:headEnd len="med" w="med" type="none"/>
            <a:tailEnd len="med" w="med" type="triangle"/>
          </a:ln>
        </p:spPr>
      </p:cxnSp>
      <p:sp>
        <p:nvSpPr>
          <p:cNvPr id="300" name="Google Shape;300;p34"/>
          <p:cNvSpPr txBox="1"/>
          <p:nvPr/>
        </p:nvSpPr>
        <p:spPr>
          <a:xfrm>
            <a:off x="2961053" y="4275200"/>
            <a:ext cx="3969900" cy="4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434343"/>
                </a:solidFill>
                <a:latin typeface="Calibri"/>
                <a:ea typeface="Calibri"/>
                <a:cs typeface="Calibri"/>
                <a:sym typeface="Calibri"/>
              </a:rPr>
              <a:t>R-CNN</a:t>
            </a:r>
            <a:endParaRPr b="1" sz="2400">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5"/>
          <p:cNvPicPr preferRelativeResize="0"/>
          <p:nvPr/>
        </p:nvPicPr>
        <p:blipFill>
          <a:blip r:embed="rId3">
            <a:alphaModFix/>
          </a:blip>
          <a:stretch>
            <a:fillRect/>
          </a:stretch>
        </p:blipFill>
        <p:spPr>
          <a:xfrm>
            <a:off x="444025" y="608100"/>
            <a:ext cx="2030426" cy="1347466"/>
          </a:xfrm>
          <a:prstGeom prst="rect">
            <a:avLst/>
          </a:prstGeom>
          <a:noFill/>
          <a:ln>
            <a:noFill/>
          </a:ln>
        </p:spPr>
      </p:pic>
      <p:pic>
        <p:nvPicPr>
          <p:cNvPr id="306" name="Google Shape;306;p35"/>
          <p:cNvPicPr preferRelativeResize="0"/>
          <p:nvPr/>
        </p:nvPicPr>
        <p:blipFill>
          <a:blip r:embed="rId3">
            <a:alphaModFix/>
          </a:blip>
          <a:stretch>
            <a:fillRect/>
          </a:stretch>
        </p:blipFill>
        <p:spPr>
          <a:xfrm>
            <a:off x="444025" y="2935825"/>
            <a:ext cx="2030437" cy="1482950"/>
          </a:xfrm>
          <a:prstGeom prst="rect">
            <a:avLst/>
          </a:prstGeom>
          <a:noFill/>
          <a:ln>
            <a:noFill/>
          </a:ln>
        </p:spPr>
      </p:pic>
      <p:sp>
        <p:nvSpPr>
          <p:cNvPr id="307" name="Google Shape;307;p35"/>
          <p:cNvSpPr/>
          <p:nvPr/>
        </p:nvSpPr>
        <p:spPr>
          <a:xfrm>
            <a:off x="1739189" y="3012812"/>
            <a:ext cx="653400" cy="6069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5"/>
          <p:cNvSpPr/>
          <p:nvPr/>
        </p:nvSpPr>
        <p:spPr>
          <a:xfrm>
            <a:off x="766509" y="3233054"/>
            <a:ext cx="929100" cy="11139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5"/>
          <p:cNvSpPr/>
          <p:nvPr/>
        </p:nvSpPr>
        <p:spPr>
          <a:xfrm>
            <a:off x="1721025" y="3629084"/>
            <a:ext cx="432000" cy="6699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5"/>
          <p:cNvSpPr/>
          <p:nvPr/>
        </p:nvSpPr>
        <p:spPr>
          <a:xfrm>
            <a:off x="444025" y="2935825"/>
            <a:ext cx="484200" cy="6069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5"/>
          <p:cNvSpPr/>
          <p:nvPr/>
        </p:nvSpPr>
        <p:spPr>
          <a:xfrm>
            <a:off x="471074" y="3629084"/>
            <a:ext cx="183900" cy="2385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p:nvPr/>
        </p:nvSpPr>
        <p:spPr>
          <a:xfrm>
            <a:off x="575236" y="3858353"/>
            <a:ext cx="99000" cy="2229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p:nvPr/>
        </p:nvSpPr>
        <p:spPr>
          <a:xfrm>
            <a:off x="2241838" y="3743719"/>
            <a:ext cx="99000" cy="1812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p:nvPr/>
        </p:nvSpPr>
        <p:spPr>
          <a:xfrm>
            <a:off x="2189757" y="4030304"/>
            <a:ext cx="284700" cy="3213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 name="Google Shape;315;p35"/>
          <p:cNvCxnSpPr>
            <a:stCxn id="305" idx="2"/>
            <a:endCxn id="306" idx="0"/>
          </p:cNvCxnSpPr>
          <p:nvPr/>
        </p:nvCxnSpPr>
        <p:spPr>
          <a:xfrm>
            <a:off x="1459238" y="1955567"/>
            <a:ext cx="0" cy="980400"/>
          </a:xfrm>
          <a:prstGeom prst="straightConnector1">
            <a:avLst/>
          </a:prstGeom>
          <a:noFill/>
          <a:ln cap="flat" cmpd="sng" w="9525">
            <a:solidFill>
              <a:schemeClr val="dk2"/>
            </a:solidFill>
            <a:prstDash val="solid"/>
            <a:round/>
            <a:headEnd len="med" w="med" type="none"/>
            <a:tailEnd len="med" w="med" type="triangle"/>
          </a:ln>
        </p:spPr>
      </p:cxnSp>
      <p:sp>
        <p:nvSpPr>
          <p:cNvPr id="316" name="Google Shape;316;p35"/>
          <p:cNvSpPr txBox="1"/>
          <p:nvPr/>
        </p:nvSpPr>
        <p:spPr>
          <a:xfrm>
            <a:off x="530150" y="2308000"/>
            <a:ext cx="9291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Apply Selective Search</a:t>
            </a:r>
            <a:endParaRPr sz="1200">
              <a:latin typeface="Calibri"/>
              <a:ea typeface="Calibri"/>
              <a:cs typeface="Calibri"/>
              <a:sym typeface="Calibri"/>
            </a:endParaRPr>
          </a:p>
        </p:txBody>
      </p:sp>
      <p:cxnSp>
        <p:nvCxnSpPr>
          <p:cNvPr id="317" name="Google Shape;317;p35"/>
          <p:cNvCxnSpPr>
            <a:stCxn id="314" idx="3"/>
            <a:endCxn id="318" idx="1"/>
          </p:cNvCxnSpPr>
          <p:nvPr/>
        </p:nvCxnSpPr>
        <p:spPr>
          <a:xfrm flipH="1" rot="10800000">
            <a:off x="2474457" y="2445554"/>
            <a:ext cx="840600" cy="1745400"/>
          </a:xfrm>
          <a:prstGeom prst="straightConnector1">
            <a:avLst/>
          </a:prstGeom>
          <a:noFill/>
          <a:ln cap="flat" cmpd="sng" w="19050">
            <a:solidFill>
              <a:schemeClr val="accent4"/>
            </a:solidFill>
            <a:prstDash val="solid"/>
            <a:round/>
            <a:headEnd len="med" w="med" type="none"/>
            <a:tailEnd len="med" w="med" type="triangle"/>
          </a:ln>
        </p:spPr>
      </p:cxnSp>
      <p:sp>
        <p:nvSpPr>
          <p:cNvPr id="319" name="Google Shape;319;p35"/>
          <p:cNvSpPr/>
          <p:nvPr/>
        </p:nvSpPr>
        <p:spPr>
          <a:xfrm>
            <a:off x="4781088" y="2079675"/>
            <a:ext cx="1600200" cy="6069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sp>
        <p:nvSpPr>
          <p:cNvPr id="320" name="Google Shape;320;p35"/>
          <p:cNvSpPr/>
          <p:nvPr/>
        </p:nvSpPr>
        <p:spPr>
          <a:xfrm>
            <a:off x="6879700" y="1352700"/>
            <a:ext cx="653400" cy="787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FC Softmax</a:t>
            </a:r>
            <a:endParaRPr sz="1000">
              <a:latin typeface="Calibri"/>
              <a:ea typeface="Calibri"/>
              <a:cs typeface="Calibri"/>
              <a:sym typeface="Calibri"/>
            </a:endParaRPr>
          </a:p>
        </p:txBody>
      </p:sp>
      <p:cxnSp>
        <p:nvCxnSpPr>
          <p:cNvPr id="321" name="Google Shape;321;p35"/>
          <p:cNvCxnSpPr>
            <a:stCxn id="319" idx="5"/>
            <a:endCxn id="320" idx="1"/>
          </p:cNvCxnSpPr>
          <p:nvPr/>
        </p:nvCxnSpPr>
        <p:spPr>
          <a:xfrm flipH="1" rot="10800000">
            <a:off x="6381288" y="1746563"/>
            <a:ext cx="498300" cy="560700"/>
          </a:xfrm>
          <a:prstGeom prst="straightConnector1">
            <a:avLst/>
          </a:prstGeom>
          <a:noFill/>
          <a:ln cap="flat" cmpd="sng" w="9525">
            <a:solidFill>
              <a:schemeClr val="dk2"/>
            </a:solidFill>
            <a:prstDash val="solid"/>
            <a:round/>
            <a:headEnd len="med" w="med" type="none"/>
            <a:tailEnd len="med" w="med" type="triangle"/>
          </a:ln>
        </p:spPr>
      </p:cxnSp>
      <p:sp>
        <p:nvSpPr>
          <p:cNvPr id="322" name="Google Shape;322;p35"/>
          <p:cNvSpPr/>
          <p:nvPr/>
        </p:nvSpPr>
        <p:spPr>
          <a:xfrm>
            <a:off x="6879700" y="2876700"/>
            <a:ext cx="653400" cy="7875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323" name="Google Shape;323;p35"/>
          <p:cNvSpPr txBox="1"/>
          <p:nvPr/>
        </p:nvSpPr>
        <p:spPr>
          <a:xfrm>
            <a:off x="8081100" y="3132750"/>
            <a:ext cx="8343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324" name="Google Shape;324;p35"/>
          <p:cNvCxnSpPr>
            <a:stCxn id="322" idx="3"/>
            <a:endCxn id="323" idx="1"/>
          </p:cNvCxnSpPr>
          <p:nvPr/>
        </p:nvCxnSpPr>
        <p:spPr>
          <a:xfrm>
            <a:off x="7533100" y="3270450"/>
            <a:ext cx="548100" cy="0"/>
          </a:xfrm>
          <a:prstGeom prst="straightConnector1">
            <a:avLst/>
          </a:prstGeom>
          <a:noFill/>
          <a:ln cap="flat" cmpd="sng" w="9525">
            <a:solidFill>
              <a:schemeClr val="dk2"/>
            </a:solidFill>
            <a:prstDash val="solid"/>
            <a:round/>
            <a:headEnd len="med" w="med" type="none"/>
            <a:tailEnd len="med" w="med" type="triangle"/>
          </a:ln>
        </p:spPr>
      </p:cxnSp>
      <p:cxnSp>
        <p:nvCxnSpPr>
          <p:cNvPr id="325" name="Google Shape;325;p35"/>
          <p:cNvCxnSpPr>
            <a:stCxn id="319" idx="5"/>
            <a:endCxn id="322" idx="1"/>
          </p:cNvCxnSpPr>
          <p:nvPr/>
        </p:nvCxnSpPr>
        <p:spPr>
          <a:xfrm>
            <a:off x="6381288" y="2307263"/>
            <a:ext cx="498300" cy="963300"/>
          </a:xfrm>
          <a:prstGeom prst="straightConnector1">
            <a:avLst/>
          </a:prstGeom>
          <a:noFill/>
          <a:ln cap="flat" cmpd="sng" w="9525">
            <a:solidFill>
              <a:schemeClr val="dk2"/>
            </a:solidFill>
            <a:prstDash val="solid"/>
            <a:round/>
            <a:headEnd len="med" w="med" type="none"/>
            <a:tailEnd len="med" w="med" type="triangle"/>
          </a:ln>
        </p:spPr>
      </p:cxnSp>
      <p:sp>
        <p:nvSpPr>
          <p:cNvPr id="326" name="Google Shape;326;p35"/>
          <p:cNvSpPr txBox="1"/>
          <p:nvPr/>
        </p:nvSpPr>
        <p:spPr>
          <a:xfrm>
            <a:off x="7007150" y="784000"/>
            <a:ext cx="12366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Classification</a:t>
            </a:r>
            <a:endParaRPr b="1" sz="1200">
              <a:latin typeface="Calibri"/>
              <a:ea typeface="Calibri"/>
              <a:cs typeface="Calibri"/>
              <a:sym typeface="Calibri"/>
            </a:endParaRPr>
          </a:p>
        </p:txBody>
      </p:sp>
      <p:sp>
        <p:nvSpPr>
          <p:cNvPr id="327" name="Google Shape;327;p35"/>
          <p:cNvSpPr txBox="1"/>
          <p:nvPr/>
        </p:nvSpPr>
        <p:spPr>
          <a:xfrm>
            <a:off x="6930950" y="3832000"/>
            <a:ext cx="12366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Regression</a:t>
            </a:r>
            <a:endParaRPr b="1" sz="1200">
              <a:latin typeface="Calibri"/>
              <a:ea typeface="Calibri"/>
              <a:cs typeface="Calibri"/>
              <a:sym typeface="Calibri"/>
            </a:endParaRPr>
          </a:p>
        </p:txBody>
      </p:sp>
      <p:cxnSp>
        <p:nvCxnSpPr>
          <p:cNvPr id="328" name="Google Shape;328;p35"/>
          <p:cNvCxnSpPr>
            <a:stCxn id="329" idx="3"/>
            <a:endCxn id="319" idx="2"/>
          </p:cNvCxnSpPr>
          <p:nvPr/>
        </p:nvCxnSpPr>
        <p:spPr>
          <a:xfrm>
            <a:off x="4102648" y="2452300"/>
            <a:ext cx="678300" cy="6600"/>
          </a:xfrm>
          <a:prstGeom prst="straightConnector1">
            <a:avLst/>
          </a:prstGeom>
          <a:noFill/>
          <a:ln cap="flat" cmpd="sng" w="9525">
            <a:solidFill>
              <a:schemeClr val="dk2"/>
            </a:solidFill>
            <a:prstDash val="solid"/>
            <a:round/>
            <a:headEnd len="med" w="med" type="none"/>
            <a:tailEnd len="med" w="med" type="triangle"/>
          </a:ln>
        </p:spPr>
      </p:cxnSp>
      <p:sp>
        <p:nvSpPr>
          <p:cNvPr id="330" name="Google Shape;330;p35"/>
          <p:cNvSpPr txBox="1"/>
          <p:nvPr/>
        </p:nvSpPr>
        <p:spPr>
          <a:xfrm>
            <a:off x="3349550" y="3146200"/>
            <a:ext cx="9291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Take out another region</a:t>
            </a:r>
            <a:endParaRPr sz="1200">
              <a:latin typeface="Calibri"/>
              <a:ea typeface="Calibri"/>
              <a:cs typeface="Calibri"/>
              <a:sym typeface="Calibri"/>
            </a:endParaRPr>
          </a:p>
        </p:txBody>
      </p:sp>
      <p:pic>
        <p:nvPicPr>
          <p:cNvPr id="329" name="Google Shape;329;p35"/>
          <p:cNvPicPr preferRelativeResize="0"/>
          <p:nvPr/>
        </p:nvPicPr>
        <p:blipFill>
          <a:blip r:embed="rId4">
            <a:alphaModFix/>
          </a:blip>
          <a:stretch>
            <a:fillRect/>
          </a:stretch>
        </p:blipFill>
        <p:spPr>
          <a:xfrm>
            <a:off x="3315148" y="2058550"/>
            <a:ext cx="787500" cy="787500"/>
          </a:xfrm>
          <a:prstGeom prst="rect">
            <a:avLst/>
          </a:prstGeom>
          <a:noFill/>
          <a:ln>
            <a:noFill/>
          </a:ln>
        </p:spPr>
      </p:pic>
      <p:sp>
        <p:nvSpPr>
          <p:cNvPr id="331" name="Google Shape;331;p35"/>
          <p:cNvSpPr txBox="1"/>
          <p:nvPr/>
        </p:nvSpPr>
        <p:spPr>
          <a:xfrm>
            <a:off x="8081100" y="1352700"/>
            <a:ext cx="6534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332" name="Google Shape;332;p35"/>
          <p:cNvSpPr txBox="1"/>
          <p:nvPr/>
        </p:nvSpPr>
        <p:spPr>
          <a:xfrm>
            <a:off x="8081100" y="1712400"/>
            <a:ext cx="6534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333" name="Google Shape;333;p35"/>
          <p:cNvCxnSpPr>
            <a:endCxn id="331" idx="1"/>
          </p:cNvCxnSpPr>
          <p:nvPr/>
        </p:nvCxnSpPr>
        <p:spPr>
          <a:xfrm flipH="1" rot="10800000">
            <a:off x="7533000" y="1490400"/>
            <a:ext cx="548100" cy="256200"/>
          </a:xfrm>
          <a:prstGeom prst="straightConnector1">
            <a:avLst/>
          </a:prstGeom>
          <a:noFill/>
          <a:ln cap="flat" cmpd="sng" w="9525">
            <a:solidFill>
              <a:schemeClr val="dk2"/>
            </a:solidFill>
            <a:prstDash val="solid"/>
            <a:round/>
            <a:headEnd len="med" w="med" type="none"/>
            <a:tailEnd len="med" w="med" type="triangle"/>
          </a:ln>
        </p:spPr>
      </p:cxnSp>
      <p:cxnSp>
        <p:nvCxnSpPr>
          <p:cNvPr id="334" name="Google Shape;334;p35"/>
          <p:cNvCxnSpPr>
            <a:endCxn id="332" idx="1"/>
          </p:cNvCxnSpPr>
          <p:nvPr/>
        </p:nvCxnSpPr>
        <p:spPr>
          <a:xfrm>
            <a:off x="7533000" y="1746300"/>
            <a:ext cx="548100" cy="103800"/>
          </a:xfrm>
          <a:prstGeom prst="straightConnector1">
            <a:avLst/>
          </a:prstGeom>
          <a:noFill/>
          <a:ln cap="flat" cmpd="sng" w="9525">
            <a:solidFill>
              <a:schemeClr val="dk2"/>
            </a:solidFill>
            <a:prstDash val="solid"/>
            <a:round/>
            <a:headEnd len="med" w="med" type="none"/>
            <a:tailEnd len="med" w="med" type="triangle"/>
          </a:ln>
        </p:spPr>
      </p:cxnSp>
      <p:sp>
        <p:nvSpPr>
          <p:cNvPr id="335" name="Google Shape;335;p35"/>
          <p:cNvSpPr txBox="1"/>
          <p:nvPr/>
        </p:nvSpPr>
        <p:spPr>
          <a:xfrm>
            <a:off x="8081100" y="2017200"/>
            <a:ext cx="967500" cy="27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Background</a:t>
            </a:r>
            <a:endParaRPr sz="1200">
              <a:latin typeface="Calibri"/>
              <a:ea typeface="Calibri"/>
              <a:cs typeface="Calibri"/>
              <a:sym typeface="Calibri"/>
            </a:endParaRPr>
          </a:p>
        </p:txBody>
      </p:sp>
      <p:cxnSp>
        <p:nvCxnSpPr>
          <p:cNvPr id="336" name="Google Shape;336;p35"/>
          <p:cNvCxnSpPr>
            <a:endCxn id="335" idx="1"/>
          </p:cNvCxnSpPr>
          <p:nvPr/>
        </p:nvCxnSpPr>
        <p:spPr>
          <a:xfrm>
            <a:off x="7533000" y="1746600"/>
            <a:ext cx="548100" cy="408300"/>
          </a:xfrm>
          <a:prstGeom prst="straightConnector1">
            <a:avLst/>
          </a:prstGeom>
          <a:noFill/>
          <a:ln cap="flat" cmpd="sng" w="9525">
            <a:solidFill>
              <a:schemeClr val="dk2"/>
            </a:solidFill>
            <a:prstDash val="solid"/>
            <a:round/>
            <a:headEnd len="med" w="med" type="none"/>
            <a:tailEnd len="med" w="med" type="triangle"/>
          </a:ln>
        </p:spPr>
      </p:cxnSp>
      <p:sp>
        <p:nvSpPr>
          <p:cNvPr id="337" name="Google Shape;337;p35"/>
          <p:cNvSpPr txBox="1"/>
          <p:nvPr/>
        </p:nvSpPr>
        <p:spPr>
          <a:xfrm>
            <a:off x="2961053" y="4275200"/>
            <a:ext cx="3969900" cy="4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434343"/>
                </a:solidFill>
                <a:latin typeface="Calibri"/>
                <a:ea typeface="Calibri"/>
                <a:cs typeface="Calibri"/>
                <a:sym typeface="Calibri"/>
              </a:rPr>
              <a:t>R-CNN</a:t>
            </a:r>
            <a:endParaRPr b="1" sz="2400">
              <a:solidFill>
                <a:srgbClr val="434343"/>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6"/>
          <p:cNvSpPr txBox="1"/>
          <p:nvPr/>
        </p:nvSpPr>
        <p:spPr>
          <a:xfrm>
            <a:off x="4260275" y="1147875"/>
            <a:ext cx="4088700" cy="1078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lang="en" sz="1800">
                <a:solidFill>
                  <a:srgbClr val="434343"/>
                </a:solidFill>
                <a:latin typeface="Calibri"/>
                <a:ea typeface="Calibri"/>
                <a:cs typeface="Calibri"/>
                <a:sym typeface="Calibri"/>
              </a:rPr>
              <a:t>How do we calculate </a:t>
            </a:r>
            <a:r>
              <a:rPr b="1" lang="en" sz="1800">
                <a:solidFill>
                  <a:srgbClr val="434343"/>
                </a:solidFill>
                <a:latin typeface="Calibri"/>
                <a:ea typeface="Calibri"/>
                <a:cs typeface="Calibri"/>
                <a:sym typeface="Calibri"/>
              </a:rPr>
              <a:t>LOSS</a:t>
            </a:r>
            <a:r>
              <a:rPr lang="en" sz="1800">
                <a:solidFill>
                  <a:srgbClr val="434343"/>
                </a:solidFill>
                <a:latin typeface="Calibri"/>
                <a:ea typeface="Calibri"/>
                <a:cs typeface="Calibri"/>
                <a:sym typeface="Calibri"/>
              </a:rPr>
              <a:t>?</a:t>
            </a:r>
            <a:endParaRPr sz="1800">
              <a:solidFill>
                <a:srgbClr val="434343"/>
              </a:solidFill>
              <a:latin typeface="Calibri"/>
              <a:ea typeface="Calibri"/>
              <a:cs typeface="Calibri"/>
              <a:sym typeface="Calibri"/>
            </a:endParaRPr>
          </a:p>
        </p:txBody>
      </p:sp>
      <p:pic>
        <p:nvPicPr>
          <p:cNvPr id="343" name="Google Shape;343;p36"/>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344" name="Google Shape;344;p36"/>
          <p:cNvSpPr txBox="1"/>
          <p:nvPr/>
        </p:nvSpPr>
        <p:spPr>
          <a:xfrm>
            <a:off x="4032725" y="2226375"/>
            <a:ext cx="4543800" cy="1462800"/>
          </a:xfrm>
          <a:prstGeom prst="rect">
            <a:avLst/>
          </a:prstGeom>
          <a:noFill/>
          <a:ln>
            <a:noFill/>
          </a:ln>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Clr>
                <a:srgbClr val="0000FF"/>
              </a:buClr>
              <a:buSzPts val="1600"/>
              <a:buFont typeface="Calibri"/>
              <a:buChar char="-"/>
            </a:pPr>
            <a:r>
              <a:rPr lang="en" sz="1600">
                <a:solidFill>
                  <a:srgbClr val="0000FF"/>
                </a:solidFill>
                <a:latin typeface="Calibri"/>
                <a:ea typeface="Calibri"/>
                <a:cs typeface="Calibri"/>
                <a:sym typeface="Calibri"/>
              </a:rPr>
              <a:t>Loss is calculated for each RoI (new image)</a:t>
            </a:r>
            <a:endParaRPr sz="1600">
              <a:solidFill>
                <a:srgbClr val="0000FF"/>
              </a:solidFill>
              <a:latin typeface="Calibri"/>
              <a:ea typeface="Calibri"/>
              <a:cs typeface="Calibri"/>
              <a:sym typeface="Calibri"/>
            </a:endParaRPr>
          </a:p>
          <a:p>
            <a:pPr indent="-330200" lvl="0" marL="457200" rtl="0" algn="l">
              <a:lnSpc>
                <a:spcPct val="100000"/>
              </a:lnSpc>
              <a:spcBef>
                <a:spcPts val="1000"/>
              </a:spcBef>
              <a:spcAft>
                <a:spcPts val="1000"/>
              </a:spcAft>
              <a:buClr>
                <a:srgbClr val="0000FF"/>
              </a:buClr>
              <a:buSzPts val="1600"/>
              <a:buFont typeface="Calibri"/>
              <a:buChar char="-"/>
            </a:pPr>
            <a:r>
              <a:rPr lang="en" sz="1600">
                <a:solidFill>
                  <a:srgbClr val="0000FF"/>
                </a:solidFill>
                <a:latin typeface="Calibri"/>
                <a:ea typeface="Calibri"/>
                <a:cs typeface="Calibri"/>
                <a:sym typeface="Calibri"/>
              </a:rPr>
              <a:t>We have to prepare actual label for each RoI</a:t>
            </a:r>
            <a:endParaRPr sz="16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0" st="0"/>
                                            </p:txEl>
                                          </p:spTgt>
                                        </p:tgtEl>
                                        <p:attrNameLst>
                                          <p:attrName>style.visibility</p:attrName>
                                        </p:attrNameLst>
                                      </p:cBhvr>
                                      <p:to>
                                        <p:strVal val="visible"/>
                                      </p:to>
                                    </p:set>
                                    <p:animEffect filter="fade" transition="in">
                                      <p:cBhvr>
                                        <p:cTn dur="1000"/>
                                        <p:tgtEl>
                                          <p:spTgt spid="3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1" st="1"/>
                                            </p:txEl>
                                          </p:spTgt>
                                        </p:tgtEl>
                                        <p:attrNameLst>
                                          <p:attrName>style.visibility</p:attrName>
                                        </p:attrNameLst>
                                      </p:cBhvr>
                                      <p:to>
                                        <p:strVal val="visible"/>
                                      </p:to>
                                    </p:set>
                                    <p:animEffect filter="fade" transition="in">
                                      <p:cBhvr>
                                        <p:cTn dur="1000"/>
                                        <p:tgtEl>
                                          <p:spTgt spid="34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7"/>
          <p:cNvSpPr txBox="1"/>
          <p:nvPr/>
        </p:nvSpPr>
        <p:spPr>
          <a:xfrm>
            <a:off x="4260275" y="1147875"/>
            <a:ext cx="4088700" cy="1078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lang="en" sz="1800">
                <a:solidFill>
                  <a:srgbClr val="434343"/>
                </a:solidFill>
                <a:latin typeface="Calibri"/>
                <a:ea typeface="Calibri"/>
                <a:cs typeface="Calibri"/>
                <a:sym typeface="Calibri"/>
              </a:rPr>
              <a:t>How many </a:t>
            </a:r>
            <a:r>
              <a:rPr b="1" lang="en" sz="1800">
                <a:solidFill>
                  <a:srgbClr val="434343"/>
                </a:solidFill>
                <a:latin typeface="Calibri"/>
                <a:ea typeface="Calibri"/>
                <a:cs typeface="Calibri"/>
                <a:sym typeface="Calibri"/>
              </a:rPr>
              <a:t>actual labels</a:t>
            </a:r>
            <a:r>
              <a:rPr lang="en" sz="1800">
                <a:solidFill>
                  <a:srgbClr val="434343"/>
                </a:solidFill>
                <a:latin typeface="Calibri"/>
                <a:ea typeface="Calibri"/>
                <a:cs typeface="Calibri"/>
                <a:sym typeface="Calibri"/>
              </a:rPr>
              <a:t> we need?</a:t>
            </a:r>
            <a:endParaRPr sz="1800">
              <a:solidFill>
                <a:srgbClr val="434343"/>
              </a:solidFill>
              <a:latin typeface="Calibri"/>
              <a:ea typeface="Calibri"/>
              <a:cs typeface="Calibri"/>
              <a:sym typeface="Calibri"/>
            </a:endParaRPr>
          </a:p>
        </p:txBody>
      </p:sp>
      <p:pic>
        <p:nvPicPr>
          <p:cNvPr id="350" name="Google Shape;350;p37"/>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351" name="Google Shape;351;p37"/>
          <p:cNvSpPr txBox="1"/>
          <p:nvPr/>
        </p:nvSpPr>
        <p:spPr>
          <a:xfrm>
            <a:off x="4032725" y="2226375"/>
            <a:ext cx="4543800" cy="14628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rgbClr val="0000FF"/>
              </a:buClr>
              <a:buSzPts val="1400"/>
              <a:buFont typeface="Calibri"/>
              <a:buChar char="-"/>
            </a:pPr>
            <a:r>
              <a:rPr b="1" lang="en">
                <a:solidFill>
                  <a:srgbClr val="0000FF"/>
                </a:solidFill>
                <a:latin typeface="Calibri"/>
                <a:ea typeface="Calibri"/>
                <a:cs typeface="Calibri"/>
                <a:sym typeface="Calibri"/>
              </a:rPr>
              <a:t>Number of classes (C) + 4</a:t>
            </a:r>
            <a:r>
              <a:rPr lang="en">
                <a:solidFill>
                  <a:srgbClr val="0000FF"/>
                </a:solidFill>
                <a:latin typeface="Calibri"/>
                <a:ea typeface="Calibri"/>
                <a:cs typeface="Calibri"/>
                <a:sym typeface="Calibri"/>
              </a:rPr>
              <a:t> for each RoI</a:t>
            </a:r>
            <a:endParaRPr>
              <a:solidFill>
                <a:srgbClr val="0000FF"/>
              </a:solidFill>
              <a:latin typeface="Calibri"/>
              <a:ea typeface="Calibri"/>
              <a:cs typeface="Calibri"/>
              <a:sym typeface="Calibri"/>
            </a:endParaRPr>
          </a:p>
          <a:p>
            <a:pPr indent="-317500" lvl="0" marL="457200" rtl="0" algn="l">
              <a:lnSpc>
                <a:spcPct val="100000"/>
              </a:lnSpc>
              <a:spcBef>
                <a:spcPts val="1000"/>
              </a:spcBef>
              <a:spcAft>
                <a:spcPts val="1000"/>
              </a:spcAft>
              <a:buClr>
                <a:srgbClr val="0000FF"/>
              </a:buClr>
              <a:buSzPts val="1400"/>
              <a:buFont typeface="Calibri"/>
              <a:buChar char="-"/>
            </a:pPr>
            <a:r>
              <a:rPr lang="en">
                <a:solidFill>
                  <a:srgbClr val="0000FF"/>
                </a:solidFill>
                <a:latin typeface="Calibri"/>
                <a:ea typeface="Calibri"/>
                <a:cs typeface="Calibri"/>
                <a:sym typeface="Calibri"/>
              </a:rPr>
              <a:t>For all the RoIs → </a:t>
            </a:r>
            <a:r>
              <a:rPr b="1" lang="en">
                <a:solidFill>
                  <a:srgbClr val="0000FF"/>
                </a:solidFill>
                <a:latin typeface="Calibri"/>
                <a:ea typeface="Calibri"/>
                <a:cs typeface="Calibri"/>
                <a:sym typeface="Calibri"/>
              </a:rPr>
              <a:t>2000 * (C+4)</a:t>
            </a:r>
            <a:endParaRPr b="1">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xEl>
                                              <p:pRg end="0" st="0"/>
                                            </p:txEl>
                                          </p:spTgt>
                                        </p:tgtEl>
                                        <p:attrNameLst>
                                          <p:attrName>style.visibility</p:attrName>
                                        </p:attrNameLst>
                                      </p:cBhvr>
                                      <p:to>
                                        <p:strVal val="visible"/>
                                      </p:to>
                                    </p:set>
                                    <p:animEffect filter="fade" transition="in">
                                      <p:cBhvr>
                                        <p:cTn dur="1000"/>
                                        <p:tgtEl>
                                          <p:spTgt spid="3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xEl>
                                              <p:pRg end="1" st="1"/>
                                            </p:txEl>
                                          </p:spTgt>
                                        </p:tgtEl>
                                        <p:attrNameLst>
                                          <p:attrName>style.visibility</p:attrName>
                                        </p:attrNameLst>
                                      </p:cBhvr>
                                      <p:to>
                                        <p:strVal val="visible"/>
                                      </p:to>
                                    </p:set>
                                    <p:animEffect filter="fade" transition="in">
                                      <p:cBhvr>
                                        <p:cTn dur="1000"/>
                                        <p:tgtEl>
                                          <p:spTgt spid="35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8"/>
          <p:cNvSpPr txBox="1"/>
          <p:nvPr/>
        </p:nvSpPr>
        <p:spPr>
          <a:xfrm>
            <a:off x="4260275" y="766875"/>
            <a:ext cx="4088700" cy="1078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lang="en" sz="1800">
                <a:solidFill>
                  <a:srgbClr val="434343"/>
                </a:solidFill>
                <a:latin typeface="Calibri"/>
                <a:ea typeface="Calibri"/>
                <a:cs typeface="Calibri"/>
                <a:sym typeface="Calibri"/>
              </a:rPr>
              <a:t>How do we create so many labels?</a:t>
            </a:r>
            <a:endParaRPr sz="1800">
              <a:solidFill>
                <a:srgbClr val="434343"/>
              </a:solidFill>
              <a:latin typeface="Calibri"/>
              <a:ea typeface="Calibri"/>
              <a:cs typeface="Calibri"/>
              <a:sym typeface="Calibri"/>
            </a:endParaRPr>
          </a:p>
        </p:txBody>
      </p:sp>
      <p:pic>
        <p:nvPicPr>
          <p:cNvPr id="357" name="Google Shape;357;p38"/>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358" name="Google Shape;358;p38"/>
          <p:cNvSpPr txBox="1"/>
          <p:nvPr/>
        </p:nvSpPr>
        <p:spPr>
          <a:xfrm>
            <a:off x="4032725" y="1921575"/>
            <a:ext cx="4543800" cy="19395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rgbClr val="0000FF"/>
              </a:buClr>
              <a:buSzPts val="1400"/>
              <a:buFont typeface="Calibri"/>
              <a:buChar char="-"/>
            </a:pPr>
            <a:r>
              <a:rPr lang="en">
                <a:solidFill>
                  <a:srgbClr val="0000FF"/>
                </a:solidFill>
                <a:latin typeface="Calibri"/>
                <a:ea typeface="Calibri"/>
                <a:cs typeface="Calibri"/>
                <a:sym typeface="Calibri"/>
              </a:rPr>
              <a:t>Use a tool e.g LabelImg to create annotations for </a:t>
            </a:r>
            <a:r>
              <a:rPr b="1" lang="en">
                <a:solidFill>
                  <a:srgbClr val="0000FF"/>
                </a:solidFill>
                <a:latin typeface="Calibri"/>
                <a:ea typeface="Calibri"/>
                <a:cs typeface="Calibri"/>
                <a:sym typeface="Calibri"/>
              </a:rPr>
              <a:t>actual objects.</a:t>
            </a:r>
            <a:endParaRPr>
              <a:solidFill>
                <a:srgbClr val="0000FF"/>
              </a:solidFill>
              <a:latin typeface="Calibri"/>
              <a:ea typeface="Calibri"/>
              <a:cs typeface="Calibri"/>
              <a:sym typeface="Calibri"/>
            </a:endParaRPr>
          </a:p>
          <a:p>
            <a:pPr indent="-317500" lvl="0" marL="457200" rtl="0" algn="l">
              <a:lnSpc>
                <a:spcPct val="100000"/>
              </a:lnSpc>
              <a:spcBef>
                <a:spcPts val="1000"/>
              </a:spcBef>
              <a:spcAft>
                <a:spcPts val="0"/>
              </a:spcAft>
              <a:buClr>
                <a:srgbClr val="0000FF"/>
              </a:buClr>
              <a:buSzPts val="1400"/>
              <a:buFont typeface="Calibri"/>
              <a:buChar char="-"/>
            </a:pPr>
            <a:r>
              <a:rPr lang="en">
                <a:solidFill>
                  <a:srgbClr val="0000FF"/>
                </a:solidFill>
                <a:latin typeface="Calibri"/>
                <a:ea typeface="Calibri"/>
                <a:cs typeface="Calibri"/>
                <a:sym typeface="Calibri"/>
              </a:rPr>
              <a:t>Prepare labels for </a:t>
            </a:r>
            <a:r>
              <a:rPr b="1" lang="en">
                <a:solidFill>
                  <a:srgbClr val="0000FF"/>
                </a:solidFill>
                <a:latin typeface="Calibri"/>
                <a:ea typeface="Calibri"/>
                <a:cs typeface="Calibri"/>
                <a:sym typeface="Calibri"/>
              </a:rPr>
              <a:t>each RoI</a:t>
            </a:r>
            <a:r>
              <a:rPr lang="en">
                <a:solidFill>
                  <a:srgbClr val="0000FF"/>
                </a:solidFill>
                <a:latin typeface="Calibri"/>
                <a:ea typeface="Calibri"/>
                <a:cs typeface="Calibri"/>
                <a:sym typeface="Calibri"/>
              </a:rPr>
              <a:t> using</a:t>
            </a:r>
            <a:endParaRPr>
              <a:solidFill>
                <a:srgbClr val="0000FF"/>
              </a:solidFill>
              <a:latin typeface="Calibri"/>
              <a:ea typeface="Calibri"/>
              <a:cs typeface="Calibri"/>
              <a:sym typeface="Calibri"/>
            </a:endParaRPr>
          </a:p>
          <a:p>
            <a:pPr indent="-304800" lvl="1" marL="914400" rtl="0" algn="l">
              <a:lnSpc>
                <a:spcPct val="100000"/>
              </a:lnSpc>
              <a:spcBef>
                <a:spcPts val="1000"/>
              </a:spcBef>
              <a:spcAft>
                <a:spcPts val="0"/>
              </a:spcAft>
              <a:buClr>
                <a:srgbClr val="0000FF"/>
              </a:buClr>
              <a:buSzPts val="1200"/>
              <a:buFont typeface="Calibri"/>
              <a:buChar char="-"/>
            </a:pPr>
            <a:r>
              <a:rPr lang="en" sz="1200">
                <a:solidFill>
                  <a:srgbClr val="0000FF"/>
                </a:solidFill>
                <a:latin typeface="Calibri"/>
                <a:ea typeface="Calibri"/>
                <a:cs typeface="Calibri"/>
                <a:sym typeface="Calibri"/>
              </a:rPr>
              <a:t>RoI coordinates (available from Selective Search)</a:t>
            </a:r>
            <a:endParaRPr sz="1200">
              <a:solidFill>
                <a:srgbClr val="0000FF"/>
              </a:solidFill>
              <a:latin typeface="Calibri"/>
              <a:ea typeface="Calibri"/>
              <a:cs typeface="Calibri"/>
              <a:sym typeface="Calibri"/>
            </a:endParaRPr>
          </a:p>
          <a:p>
            <a:pPr indent="-304800" lvl="1" marL="914400" rtl="0" algn="l">
              <a:lnSpc>
                <a:spcPct val="100000"/>
              </a:lnSpc>
              <a:spcBef>
                <a:spcPts val="1000"/>
              </a:spcBef>
              <a:spcAft>
                <a:spcPts val="0"/>
              </a:spcAft>
              <a:buClr>
                <a:srgbClr val="0000FF"/>
              </a:buClr>
              <a:buSzPts val="1200"/>
              <a:buFont typeface="Calibri"/>
              <a:buChar char="-"/>
            </a:pPr>
            <a:r>
              <a:rPr lang="en" sz="1200">
                <a:solidFill>
                  <a:srgbClr val="0000FF"/>
                </a:solidFill>
                <a:latin typeface="Calibri"/>
                <a:ea typeface="Calibri"/>
                <a:cs typeface="Calibri"/>
                <a:sym typeface="Calibri"/>
              </a:rPr>
              <a:t>Actual Object Boxes (available from LabelImg)</a:t>
            </a:r>
            <a:endParaRPr sz="1200">
              <a:solidFill>
                <a:srgbClr val="0000FF"/>
              </a:solidFill>
              <a:latin typeface="Calibri"/>
              <a:ea typeface="Calibri"/>
              <a:cs typeface="Calibri"/>
              <a:sym typeface="Calibri"/>
            </a:endParaRPr>
          </a:p>
          <a:p>
            <a:pPr indent="-304800" lvl="1" marL="914400" rtl="0" algn="l">
              <a:lnSpc>
                <a:spcPct val="100000"/>
              </a:lnSpc>
              <a:spcBef>
                <a:spcPts val="1000"/>
              </a:spcBef>
              <a:spcAft>
                <a:spcPts val="1000"/>
              </a:spcAft>
              <a:buClr>
                <a:srgbClr val="0000FF"/>
              </a:buClr>
              <a:buSzPts val="1200"/>
              <a:buFont typeface="Calibri"/>
              <a:buChar char="-"/>
            </a:pPr>
            <a:r>
              <a:rPr lang="en" sz="1200">
                <a:solidFill>
                  <a:srgbClr val="0000FF"/>
                </a:solidFill>
                <a:latin typeface="Calibri"/>
                <a:ea typeface="Calibri"/>
                <a:cs typeface="Calibri"/>
                <a:sym typeface="Calibri"/>
              </a:rPr>
              <a:t>Use code to prepare RoI labels (and not manually)</a:t>
            </a:r>
            <a:endParaRPr sz="12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0" st="0"/>
                                            </p:txEl>
                                          </p:spTgt>
                                        </p:tgtEl>
                                        <p:attrNameLst>
                                          <p:attrName>style.visibility</p:attrName>
                                        </p:attrNameLst>
                                      </p:cBhvr>
                                      <p:to>
                                        <p:strVal val="visible"/>
                                      </p:to>
                                    </p:set>
                                    <p:animEffect filter="fade" transition="in">
                                      <p:cBhvr>
                                        <p:cTn dur="1000"/>
                                        <p:tgtEl>
                                          <p:spTgt spid="3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1" st="1"/>
                                            </p:txEl>
                                          </p:spTgt>
                                        </p:tgtEl>
                                        <p:attrNameLst>
                                          <p:attrName>style.visibility</p:attrName>
                                        </p:attrNameLst>
                                      </p:cBhvr>
                                      <p:to>
                                        <p:strVal val="visible"/>
                                      </p:to>
                                    </p:set>
                                    <p:animEffect filter="fade" transition="in">
                                      <p:cBhvr>
                                        <p:cTn dur="1000"/>
                                        <p:tgtEl>
                                          <p:spTgt spid="3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2" st="2"/>
                                            </p:txEl>
                                          </p:spTgt>
                                        </p:tgtEl>
                                        <p:attrNameLst>
                                          <p:attrName>style.visibility</p:attrName>
                                        </p:attrNameLst>
                                      </p:cBhvr>
                                      <p:to>
                                        <p:strVal val="visible"/>
                                      </p:to>
                                    </p:set>
                                    <p:animEffect filter="fade" transition="in">
                                      <p:cBhvr>
                                        <p:cTn dur="1000"/>
                                        <p:tgtEl>
                                          <p:spTgt spid="3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3" st="3"/>
                                            </p:txEl>
                                          </p:spTgt>
                                        </p:tgtEl>
                                        <p:attrNameLst>
                                          <p:attrName>style.visibility</p:attrName>
                                        </p:attrNameLst>
                                      </p:cBhvr>
                                      <p:to>
                                        <p:strVal val="visible"/>
                                      </p:to>
                                    </p:set>
                                    <p:animEffect filter="fade" transition="in">
                                      <p:cBhvr>
                                        <p:cTn dur="1000"/>
                                        <p:tgtEl>
                                          <p:spTgt spid="3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4" st="4"/>
                                            </p:txEl>
                                          </p:spTgt>
                                        </p:tgtEl>
                                        <p:attrNameLst>
                                          <p:attrName>style.visibility</p:attrName>
                                        </p:attrNameLst>
                                      </p:cBhvr>
                                      <p:to>
                                        <p:strVal val="visible"/>
                                      </p:to>
                                    </p:set>
                                    <p:animEffect filter="fade" transition="in">
                                      <p:cBhvr>
                                        <p:cTn dur="1000"/>
                                        <p:tgtEl>
                                          <p:spTgt spid="35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9"/>
          <p:cNvSpPr txBox="1"/>
          <p:nvPr/>
        </p:nvSpPr>
        <p:spPr>
          <a:xfrm>
            <a:off x="4997350" y="1322475"/>
            <a:ext cx="3674400" cy="294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434343"/>
                </a:solidFill>
                <a:latin typeface="Calibri"/>
                <a:ea typeface="Calibri"/>
                <a:cs typeface="Calibri"/>
                <a:sym typeface="Calibri"/>
              </a:rPr>
              <a:t>To prepare lab</a:t>
            </a:r>
            <a:r>
              <a:rPr b="1" lang="en" sz="1800">
                <a:solidFill>
                  <a:srgbClr val="434343"/>
                </a:solidFill>
                <a:latin typeface="Calibri"/>
                <a:ea typeface="Calibri"/>
                <a:cs typeface="Calibri"/>
                <a:sym typeface="Calibri"/>
              </a:rPr>
              <a:t>el for each RoI</a:t>
            </a:r>
            <a:endParaRPr b="1" sz="1800">
              <a:solidFill>
                <a:srgbClr val="434343"/>
              </a:solidFill>
              <a:latin typeface="Calibri"/>
              <a:ea typeface="Calibri"/>
              <a:cs typeface="Calibri"/>
              <a:sym typeface="Calibri"/>
            </a:endParaRPr>
          </a:p>
          <a:p>
            <a:pPr indent="-304800" lvl="0" marL="457200" rtl="0" algn="l">
              <a:lnSpc>
                <a:spcPct val="100000"/>
              </a:lnSpc>
              <a:spcBef>
                <a:spcPts val="1000"/>
              </a:spcBef>
              <a:spcAft>
                <a:spcPts val="0"/>
              </a:spcAft>
              <a:buClr>
                <a:srgbClr val="434343"/>
              </a:buClr>
              <a:buSzPts val="1200"/>
              <a:buFont typeface="Calibri"/>
              <a:buAutoNum type="arabicPeriod"/>
            </a:pPr>
            <a:r>
              <a:rPr lang="en" sz="1200">
                <a:solidFill>
                  <a:srgbClr val="434343"/>
                </a:solidFill>
                <a:latin typeface="Calibri"/>
                <a:ea typeface="Calibri"/>
                <a:cs typeface="Calibri"/>
                <a:sym typeface="Calibri"/>
              </a:rPr>
              <a:t>Calculate overlap (IOU) between RoI and actual object boxes</a:t>
            </a:r>
            <a:endParaRPr sz="1200">
              <a:solidFill>
                <a:srgbClr val="434343"/>
              </a:solidFill>
              <a:latin typeface="Calibri"/>
              <a:ea typeface="Calibri"/>
              <a:cs typeface="Calibri"/>
              <a:sym typeface="Calibri"/>
            </a:endParaRPr>
          </a:p>
          <a:p>
            <a:pPr indent="-304800" lvl="0" marL="457200" rtl="0" algn="l">
              <a:lnSpc>
                <a:spcPct val="100000"/>
              </a:lnSpc>
              <a:spcBef>
                <a:spcPts val="1000"/>
              </a:spcBef>
              <a:spcAft>
                <a:spcPts val="0"/>
              </a:spcAft>
              <a:buClr>
                <a:srgbClr val="434343"/>
              </a:buClr>
              <a:buSzPts val="1200"/>
              <a:buFont typeface="Calibri"/>
              <a:buAutoNum type="arabicPeriod"/>
            </a:pPr>
            <a:r>
              <a:rPr lang="en" sz="1200">
                <a:solidFill>
                  <a:srgbClr val="434343"/>
                </a:solidFill>
                <a:latin typeface="Calibri"/>
                <a:ea typeface="Calibri"/>
                <a:cs typeface="Calibri"/>
                <a:sym typeface="Calibri"/>
              </a:rPr>
              <a:t>If IOU is above a threshold e.g 0.5</a:t>
            </a:r>
            <a:endParaRPr sz="1200">
              <a:solidFill>
                <a:srgbClr val="434343"/>
              </a:solidFill>
              <a:latin typeface="Calibri"/>
              <a:ea typeface="Calibri"/>
              <a:cs typeface="Calibri"/>
              <a:sym typeface="Calibri"/>
            </a:endParaRPr>
          </a:p>
          <a:p>
            <a:pPr indent="-298450" lvl="1" marL="914400" rtl="0" algn="l">
              <a:lnSpc>
                <a:spcPct val="100000"/>
              </a:lnSpc>
              <a:spcBef>
                <a:spcPts val="1000"/>
              </a:spcBef>
              <a:spcAft>
                <a:spcPts val="0"/>
              </a:spcAft>
              <a:buClr>
                <a:srgbClr val="434343"/>
              </a:buClr>
              <a:buSzPts val="1100"/>
              <a:buFont typeface="Calibri"/>
              <a:buAutoNum type="alphaLcPeriod"/>
            </a:pPr>
            <a:r>
              <a:rPr b="1" lang="en" sz="1100">
                <a:solidFill>
                  <a:srgbClr val="434343"/>
                </a:solidFill>
                <a:latin typeface="Calibri"/>
                <a:ea typeface="Calibri"/>
                <a:cs typeface="Calibri"/>
                <a:sym typeface="Calibri"/>
              </a:rPr>
              <a:t>Class Label</a:t>
            </a:r>
            <a:r>
              <a:rPr lang="en" sz="1100">
                <a:solidFill>
                  <a:srgbClr val="434343"/>
                </a:solidFill>
                <a:latin typeface="Calibri"/>
                <a:ea typeface="Calibri"/>
                <a:cs typeface="Calibri"/>
                <a:sym typeface="Calibri"/>
              </a:rPr>
              <a:t>: Actual class</a:t>
            </a:r>
            <a:endParaRPr sz="1100">
              <a:solidFill>
                <a:srgbClr val="434343"/>
              </a:solidFill>
              <a:latin typeface="Calibri"/>
              <a:ea typeface="Calibri"/>
              <a:cs typeface="Calibri"/>
              <a:sym typeface="Calibri"/>
            </a:endParaRPr>
          </a:p>
          <a:p>
            <a:pPr indent="-298450" lvl="1" marL="914400" rtl="0" algn="l">
              <a:lnSpc>
                <a:spcPct val="100000"/>
              </a:lnSpc>
              <a:spcBef>
                <a:spcPts val="1000"/>
              </a:spcBef>
              <a:spcAft>
                <a:spcPts val="0"/>
              </a:spcAft>
              <a:buClr>
                <a:srgbClr val="434343"/>
              </a:buClr>
              <a:buSzPts val="1100"/>
              <a:buFont typeface="Calibri"/>
              <a:buAutoNum type="alphaLcPeriod"/>
            </a:pPr>
            <a:r>
              <a:rPr b="1" lang="en" sz="1100">
                <a:solidFill>
                  <a:srgbClr val="434343"/>
                </a:solidFill>
                <a:latin typeface="Calibri"/>
                <a:ea typeface="Calibri"/>
                <a:cs typeface="Calibri"/>
                <a:sym typeface="Calibri"/>
              </a:rPr>
              <a:t>Regression Label</a:t>
            </a:r>
            <a:r>
              <a:rPr lang="en" sz="1100">
                <a:solidFill>
                  <a:srgbClr val="434343"/>
                </a:solidFill>
                <a:latin typeface="Calibri"/>
                <a:ea typeface="Calibri"/>
                <a:cs typeface="Calibri"/>
                <a:sym typeface="Calibri"/>
              </a:rPr>
              <a:t>: Actual Box coordinates</a:t>
            </a:r>
            <a:endParaRPr sz="1100">
              <a:solidFill>
                <a:srgbClr val="434343"/>
              </a:solidFill>
              <a:latin typeface="Calibri"/>
              <a:ea typeface="Calibri"/>
              <a:cs typeface="Calibri"/>
              <a:sym typeface="Calibri"/>
            </a:endParaRPr>
          </a:p>
          <a:p>
            <a:pPr indent="-304800" lvl="0" marL="457200" rtl="0" algn="l">
              <a:lnSpc>
                <a:spcPct val="100000"/>
              </a:lnSpc>
              <a:spcBef>
                <a:spcPts val="1000"/>
              </a:spcBef>
              <a:spcAft>
                <a:spcPts val="0"/>
              </a:spcAft>
              <a:buClr>
                <a:srgbClr val="434343"/>
              </a:buClr>
              <a:buSzPts val="1200"/>
              <a:buFont typeface="Calibri"/>
              <a:buAutoNum type="arabicPeriod"/>
            </a:pPr>
            <a:r>
              <a:rPr lang="en" sz="1200">
                <a:solidFill>
                  <a:srgbClr val="434343"/>
                </a:solidFill>
                <a:latin typeface="Calibri"/>
                <a:ea typeface="Calibri"/>
                <a:cs typeface="Calibri"/>
                <a:sym typeface="Calibri"/>
              </a:rPr>
              <a:t>If IOU &lt; threshold:</a:t>
            </a:r>
            <a:endParaRPr sz="1200">
              <a:solidFill>
                <a:srgbClr val="434343"/>
              </a:solidFill>
              <a:latin typeface="Calibri"/>
              <a:ea typeface="Calibri"/>
              <a:cs typeface="Calibri"/>
              <a:sym typeface="Calibri"/>
            </a:endParaRPr>
          </a:p>
          <a:p>
            <a:pPr indent="-298450" lvl="1" marL="914400" rtl="0" algn="l">
              <a:lnSpc>
                <a:spcPct val="100000"/>
              </a:lnSpc>
              <a:spcBef>
                <a:spcPts val="1000"/>
              </a:spcBef>
              <a:spcAft>
                <a:spcPts val="0"/>
              </a:spcAft>
              <a:buClr>
                <a:srgbClr val="434343"/>
              </a:buClr>
              <a:buSzPts val="1100"/>
              <a:buFont typeface="Calibri"/>
              <a:buAutoNum type="alphaLcPeriod"/>
            </a:pPr>
            <a:r>
              <a:rPr b="1" lang="en" sz="1100">
                <a:solidFill>
                  <a:srgbClr val="434343"/>
                </a:solidFill>
                <a:latin typeface="Calibri"/>
                <a:ea typeface="Calibri"/>
                <a:cs typeface="Calibri"/>
                <a:sym typeface="Calibri"/>
              </a:rPr>
              <a:t>Class Label: </a:t>
            </a:r>
            <a:r>
              <a:rPr lang="en" sz="1100">
                <a:solidFill>
                  <a:srgbClr val="434343"/>
                </a:solidFill>
                <a:latin typeface="Calibri"/>
                <a:ea typeface="Calibri"/>
                <a:cs typeface="Calibri"/>
                <a:sym typeface="Calibri"/>
              </a:rPr>
              <a:t>Background</a:t>
            </a:r>
            <a:endParaRPr sz="1100">
              <a:solidFill>
                <a:srgbClr val="434343"/>
              </a:solidFill>
              <a:latin typeface="Calibri"/>
              <a:ea typeface="Calibri"/>
              <a:cs typeface="Calibri"/>
              <a:sym typeface="Calibri"/>
            </a:endParaRPr>
          </a:p>
          <a:p>
            <a:pPr indent="-298450" lvl="1" marL="914400" rtl="0" algn="l">
              <a:lnSpc>
                <a:spcPct val="100000"/>
              </a:lnSpc>
              <a:spcBef>
                <a:spcPts val="1000"/>
              </a:spcBef>
              <a:spcAft>
                <a:spcPts val="0"/>
              </a:spcAft>
              <a:buClr>
                <a:srgbClr val="434343"/>
              </a:buClr>
              <a:buSzPts val="1100"/>
              <a:buFont typeface="Calibri"/>
              <a:buAutoNum type="alphaLcPeriod"/>
            </a:pPr>
            <a:r>
              <a:rPr b="1" lang="en" sz="1100">
                <a:solidFill>
                  <a:srgbClr val="434343"/>
                </a:solidFill>
                <a:latin typeface="Calibri"/>
                <a:ea typeface="Calibri"/>
                <a:cs typeface="Calibri"/>
                <a:sym typeface="Calibri"/>
              </a:rPr>
              <a:t>Regression Label:</a:t>
            </a:r>
            <a:r>
              <a:rPr lang="en" sz="1100">
                <a:solidFill>
                  <a:srgbClr val="434343"/>
                </a:solidFill>
                <a:latin typeface="Calibri"/>
                <a:ea typeface="Calibri"/>
                <a:cs typeface="Calibri"/>
                <a:sym typeface="Calibri"/>
              </a:rPr>
              <a:t> Set to [0,0,0,0], it will be ignored during loss calculation </a:t>
            </a:r>
            <a:endParaRPr sz="11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t/>
            </a:r>
            <a:endParaRPr b="1" sz="1800">
              <a:solidFill>
                <a:srgbClr val="434343"/>
              </a:solidFill>
              <a:latin typeface="Calibri"/>
              <a:ea typeface="Calibri"/>
              <a:cs typeface="Calibri"/>
              <a:sym typeface="Calibri"/>
            </a:endParaRPr>
          </a:p>
        </p:txBody>
      </p:sp>
      <p:pic>
        <p:nvPicPr>
          <p:cNvPr id="364" name="Google Shape;364;p39"/>
          <p:cNvPicPr preferRelativeResize="0"/>
          <p:nvPr/>
        </p:nvPicPr>
        <p:blipFill>
          <a:blip r:embed="rId3">
            <a:alphaModFix/>
          </a:blip>
          <a:stretch>
            <a:fillRect/>
          </a:stretch>
        </p:blipFill>
        <p:spPr>
          <a:xfrm>
            <a:off x="1768175" y="1390075"/>
            <a:ext cx="2665250" cy="2622550"/>
          </a:xfrm>
          <a:prstGeom prst="rect">
            <a:avLst/>
          </a:prstGeom>
          <a:noFill/>
          <a:ln>
            <a:noFill/>
          </a:ln>
        </p:spPr>
      </p:pic>
      <p:sp>
        <p:nvSpPr>
          <p:cNvPr id="365" name="Google Shape;365;p39"/>
          <p:cNvSpPr/>
          <p:nvPr/>
        </p:nvSpPr>
        <p:spPr>
          <a:xfrm>
            <a:off x="2503275" y="1215775"/>
            <a:ext cx="1313100" cy="30132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p:nvPr/>
        </p:nvSpPr>
        <p:spPr>
          <a:xfrm>
            <a:off x="2049850" y="1792000"/>
            <a:ext cx="2134800" cy="6612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p:nvPr/>
        </p:nvSpPr>
        <p:spPr>
          <a:xfrm>
            <a:off x="2049850" y="1929550"/>
            <a:ext cx="2286000" cy="17478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
          <p:cNvSpPr txBox="1"/>
          <p:nvPr/>
        </p:nvSpPr>
        <p:spPr>
          <a:xfrm>
            <a:off x="245375" y="3813350"/>
            <a:ext cx="1313100" cy="51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rgbClr val="666666"/>
                </a:solidFill>
                <a:latin typeface="Calibri"/>
                <a:ea typeface="Calibri"/>
                <a:cs typeface="Calibri"/>
                <a:sym typeface="Calibri"/>
              </a:rPr>
              <a:t>Actual object box</a:t>
            </a:r>
            <a:endParaRPr sz="1200">
              <a:solidFill>
                <a:srgbClr val="666666"/>
              </a:solidFill>
              <a:latin typeface="Calibri"/>
              <a:ea typeface="Calibri"/>
              <a:cs typeface="Calibri"/>
              <a:sym typeface="Calibri"/>
            </a:endParaRPr>
          </a:p>
          <a:p>
            <a:pPr indent="0" lvl="0" marL="0" rtl="0" algn="ctr">
              <a:lnSpc>
                <a:spcPct val="100000"/>
              </a:lnSpc>
              <a:spcBef>
                <a:spcPts val="0"/>
              </a:spcBef>
              <a:spcAft>
                <a:spcPts val="0"/>
              </a:spcAft>
              <a:buNone/>
            </a:pPr>
            <a:r>
              <a:rPr lang="en" sz="800">
                <a:solidFill>
                  <a:srgbClr val="666666"/>
                </a:solidFill>
                <a:latin typeface="Calibri"/>
                <a:ea typeface="Calibri"/>
                <a:cs typeface="Calibri"/>
                <a:sym typeface="Calibri"/>
              </a:rPr>
              <a:t>(from LabelImg)</a:t>
            </a:r>
            <a:endParaRPr sz="800">
              <a:solidFill>
                <a:srgbClr val="666666"/>
              </a:solidFill>
              <a:latin typeface="Calibri"/>
              <a:ea typeface="Calibri"/>
              <a:cs typeface="Calibri"/>
              <a:sym typeface="Calibri"/>
            </a:endParaRPr>
          </a:p>
        </p:txBody>
      </p:sp>
      <p:cxnSp>
        <p:nvCxnSpPr>
          <p:cNvPr id="369" name="Google Shape;369;p39"/>
          <p:cNvCxnSpPr>
            <a:stCxn id="368" idx="0"/>
          </p:cNvCxnSpPr>
          <p:nvPr/>
        </p:nvCxnSpPr>
        <p:spPr>
          <a:xfrm flipH="1" rot="10800000">
            <a:off x="901925" y="3086150"/>
            <a:ext cx="1081800" cy="727200"/>
          </a:xfrm>
          <a:prstGeom prst="straightConnector1">
            <a:avLst/>
          </a:prstGeom>
          <a:noFill/>
          <a:ln cap="flat" cmpd="sng" w="19050">
            <a:solidFill>
              <a:schemeClr val="dk2"/>
            </a:solidFill>
            <a:prstDash val="solid"/>
            <a:round/>
            <a:headEnd len="med" w="med" type="none"/>
            <a:tailEnd len="med" w="med" type="triangle"/>
          </a:ln>
        </p:spPr>
      </p:cxnSp>
      <p:sp>
        <p:nvSpPr>
          <p:cNvPr id="370" name="Google Shape;370;p39"/>
          <p:cNvSpPr txBox="1"/>
          <p:nvPr/>
        </p:nvSpPr>
        <p:spPr>
          <a:xfrm>
            <a:off x="4055375" y="384350"/>
            <a:ext cx="1313100" cy="51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666666"/>
                </a:solidFill>
                <a:latin typeface="Calibri"/>
                <a:ea typeface="Calibri"/>
                <a:cs typeface="Calibri"/>
                <a:sym typeface="Calibri"/>
              </a:rPr>
              <a:t>RoIs</a:t>
            </a:r>
            <a:endParaRPr>
              <a:solidFill>
                <a:srgbClr val="666666"/>
              </a:solidFill>
              <a:latin typeface="Calibri"/>
              <a:ea typeface="Calibri"/>
              <a:cs typeface="Calibri"/>
              <a:sym typeface="Calibri"/>
            </a:endParaRPr>
          </a:p>
          <a:p>
            <a:pPr indent="0" lvl="0" marL="0" rtl="0" algn="ctr">
              <a:lnSpc>
                <a:spcPct val="100000"/>
              </a:lnSpc>
              <a:spcBef>
                <a:spcPts val="0"/>
              </a:spcBef>
              <a:spcAft>
                <a:spcPts val="0"/>
              </a:spcAft>
              <a:buNone/>
            </a:pPr>
            <a:r>
              <a:rPr lang="en" sz="900">
                <a:solidFill>
                  <a:srgbClr val="666666"/>
                </a:solidFill>
                <a:latin typeface="Calibri"/>
                <a:ea typeface="Calibri"/>
                <a:cs typeface="Calibri"/>
                <a:sym typeface="Calibri"/>
              </a:rPr>
              <a:t>(From Selective Search)</a:t>
            </a:r>
            <a:endParaRPr sz="900">
              <a:solidFill>
                <a:srgbClr val="666666"/>
              </a:solidFill>
              <a:latin typeface="Calibri"/>
              <a:ea typeface="Calibri"/>
              <a:cs typeface="Calibri"/>
              <a:sym typeface="Calibri"/>
            </a:endParaRPr>
          </a:p>
        </p:txBody>
      </p:sp>
      <p:cxnSp>
        <p:nvCxnSpPr>
          <p:cNvPr id="371" name="Google Shape;371;p39"/>
          <p:cNvCxnSpPr>
            <a:stCxn id="370" idx="2"/>
          </p:cNvCxnSpPr>
          <p:nvPr/>
        </p:nvCxnSpPr>
        <p:spPr>
          <a:xfrm flipH="1">
            <a:off x="3835325" y="903950"/>
            <a:ext cx="876600" cy="302400"/>
          </a:xfrm>
          <a:prstGeom prst="straightConnector1">
            <a:avLst/>
          </a:prstGeom>
          <a:noFill/>
          <a:ln cap="flat" cmpd="sng" w="9525">
            <a:solidFill>
              <a:schemeClr val="dk2"/>
            </a:solidFill>
            <a:prstDash val="solid"/>
            <a:round/>
            <a:headEnd len="med" w="med" type="none"/>
            <a:tailEnd len="med" w="med" type="triangle"/>
          </a:ln>
        </p:spPr>
      </p:cxnSp>
      <p:cxnSp>
        <p:nvCxnSpPr>
          <p:cNvPr id="372" name="Google Shape;372;p39"/>
          <p:cNvCxnSpPr>
            <a:stCxn id="370" idx="2"/>
          </p:cNvCxnSpPr>
          <p:nvPr/>
        </p:nvCxnSpPr>
        <p:spPr>
          <a:xfrm flipH="1">
            <a:off x="4128125" y="903950"/>
            <a:ext cx="583800" cy="822000"/>
          </a:xfrm>
          <a:prstGeom prst="straightConnector1">
            <a:avLst/>
          </a:prstGeom>
          <a:noFill/>
          <a:ln cap="flat" cmpd="sng" w="9525">
            <a:solidFill>
              <a:schemeClr val="dk2"/>
            </a:solidFill>
            <a:prstDash val="solid"/>
            <a:round/>
            <a:headEnd len="med" w="med" type="none"/>
            <a:tailEnd len="med" w="med" type="triangle"/>
          </a:ln>
        </p:spPr>
      </p:cxnSp>
      <p:sp>
        <p:nvSpPr>
          <p:cNvPr id="373" name="Google Shape;373;p39"/>
          <p:cNvSpPr txBox="1"/>
          <p:nvPr/>
        </p:nvSpPr>
        <p:spPr>
          <a:xfrm>
            <a:off x="1114650" y="4228975"/>
            <a:ext cx="36744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434343"/>
                </a:solidFill>
                <a:latin typeface="Calibri"/>
                <a:ea typeface="Calibri"/>
                <a:cs typeface="Calibri"/>
                <a:sym typeface="Calibri"/>
              </a:rPr>
              <a:t>Building Labels for each RoI</a:t>
            </a:r>
            <a:endParaRPr sz="1800">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0" st="0"/>
                                            </p:txEl>
                                          </p:spTgt>
                                        </p:tgtEl>
                                        <p:attrNameLst>
                                          <p:attrName>style.visibility</p:attrName>
                                        </p:attrNameLst>
                                      </p:cBhvr>
                                      <p:to>
                                        <p:strVal val="visible"/>
                                      </p:to>
                                    </p:set>
                                    <p:animEffect filter="fade" transition="in">
                                      <p:cBhvr>
                                        <p:cTn dur="1000"/>
                                        <p:tgtEl>
                                          <p:spTgt spid="3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1" st="1"/>
                                            </p:txEl>
                                          </p:spTgt>
                                        </p:tgtEl>
                                        <p:attrNameLst>
                                          <p:attrName>style.visibility</p:attrName>
                                        </p:attrNameLst>
                                      </p:cBhvr>
                                      <p:to>
                                        <p:strVal val="visible"/>
                                      </p:to>
                                    </p:set>
                                    <p:animEffect filter="fade" transition="in">
                                      <p:cBhvr>
                                        <p:cTn dur="1000"/>
                                        <p:tgtEl>
                                          <p:spTgt spid="3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2" st="2"/>
                                            </p:txEl>
                                          </p:spTgt>
                                        </p:tgtEl>
                                        <p:attrNameLst>
                                          <p:attrName>style.visibility</p:attrName>
                                        </p:attrNameLst>
                                      </p:cBhvr>
                                      <p:to>
                                        <p:strVal val="visible"/>
                                      </p:to>
                                    </p:set>
                                    <p:animEffect filter="fade" transition="in">
                                      <p:cBhvr>
                                        <p:cTn dur="1000"/>
                                        <p:tgtEl>
                                          <p:spTgt spid="3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3" st="3"/>
                                            </p:txEl>
                                          </p:spTgt>
                                        </p:tgtEl>
                                        <p:attrNameLst>
                                          <p:attrName>style.visibility</p:attrName>
                                        </p:attrNameLst>
                                      </p:cBhvr>
                                      <p:to>
                                        <p:strVal val="visible"/>
                                      </p:to>
                                    </p:set>
                                    <p:animEffect filter="fade" transition="in">
                                      <p:cBhvr>
                                        <p:cTn dur="1000"/>
                                        <p:tgtEl>
                                          <p:spTgt spid="3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4" st="4"/>
                                            </p:txEl>
                                          </p:spTgt>
                                        </p:tgtEl>
                                        <p:attrNameLst>
                                          <p:attrName>style.visibility</p:attrName>
                                        </p:attrNameLst>
                                      </p:cBhvr>
                                      <p:to>
                                        <p:strVal val="visible"/>
                                      </p:to>
                                    </p:set>
                                    <p:animEffect filter="fade" transition="in">
                                      <p:cBhvr>
                                        <p:cTn dur="1000"/>
                                        <p:tgtEl>
                                          <p:spTgt spid="3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5" st="5"/>
                                            </p:txEl>
                                          </p:spTgt>
                                        </p:tgtEl>
                                        <p:attrNameLst>
                                          <p:attrName>style.visibility</p:attrName>
                                        </p:attrNameLst>
                                      </p:cBhvr>
                                      <p:to>
                                        <p:strVal val="visible"/>
                                      </p:to>
                                    </p:set>
                                    <p:animEffect filter="fade" transition="in">
                                      <p:cBhvr>
                                        <p:cTn dur="1000"/>
                                        <p:tgtEl>
                                          <p:spTgt spid="36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6" st="6"/>
                                            </p:txEl>
                                          </p:spTgt>
                                        </p:tgtEl>
                                        <p:attrNameLst>
                                          <p:attrName>style.visibility</p:attrName>
                                        </p:attrNameLst>
                                      </p:cBhvr>
                                      <p:to>
                                        <p:strVal val="visible"/>
                                      </p:to>
                                    </p:set>
                                    <p:animEffect filter="fade" transition="in">
                                      <p:cBhvr>
                                        <p:cTn dur="1000"/>
                                        <p:tgtEl>
                                          <p:spTgt spid="36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7" st="7"/>
                                            </p:txEl>
                                          </p:spTgt>
                                        </p:tgtEl>
                                        <p:attrNameLst>
                                          <p:attrName>style.visibility</p:attrName>
                                        </p:attrNameLst>
                                      </p:cBhvr>
                                      <p:to>
                                        <p:strVal val="visible"/>
                                      </p:to>
                                    </p:set>
                                    <p:animEffect filter="fade" transition="in">
                                      <p:cBhvr>
                                        <p:cTn dur="1000"/>
                                        <p:tgtEl>
                                          <p:spTgt spid="36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8" st="8"/>
                                            </p:txEl>
                                          </p:spTgt>
                                        </p:tgtEl>
                                        <p:attrNameLst>
                                          <p:attrName>style.visibility</p:attrName>
                                        </p:attrNameLst>
                                      </p:cBhvr>
                                      <p:to>
                                        <p:strVal val="visible"/>
                                      </p:to>
                                    </p:set>
                                    <p:animEffect filter="fade" transition="in">
                                      <p:cBhvr>
                                        <p:cTn dur="1000"/>
                                        <p:tgtEl>
                                          <p:spTgt spid="36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0"/>
          <p:cNvSpPr txBox="1"/>
          <p:nvPr/>
        </p:nvSpPr>
        <p:spPr>
          <a:xfrm>
            <a:off x="1114650" y="4228975"/>
            <a:ext cx="36744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434343"/>
                </a:solidFill>
                <a:latin typeface="Calibri"/>
                <a:ea typeface="Calibri"/>
                <a:cs typeface="Calibri"/>
                <a:sym typeface="Calibri"/>
              </a:rPr>
              <a:t>Building Labels for each RoI</a:t>
            </a:r>
            <a:endParaRPr sz="1800">
              <a:solidFill>
                <a:srgbClr val="434343"/>
              </a:solidFill>
              <a:latin typeface="Calibri"/>
              <a:ea typeface="Calibri"/>
              <a:cs typeface="Calibri"/>
              <a:sym typeface="Calibri"/>
            </a:endParaRPr>
          </a:p>
        </p:txBody>
      </p:sp>
      <p:pic>
        <p:nvPicPr>
          <p:cNvPr id="379" name="Google Shape;379;p40"/>
          <p:cNvPicPr preferRelativeResize="0"/>
          <p:nvPr/>
        </p:nvPicPr>
        <p:blipFill>
          <a:blip r:embed="rId3">
            <a:alphaModFix/>
          </a:blip>
          <a:stretch>
            <a:fillRect/>
          </a:stretch>
        </p:blipFill>
        <p:spPr>
          <a:xfrm>
            <a:off x="1768175" y="1390075"/>
            <a:ext cx="2665250" cy="2622550"/>
          </a:xfrm>
          <a:prstGeom prst="rect">
            <a:avLst/>
          </a:prstGeom>
          <a:noFill/>
          <a:ln>
            <a:noFill/>
          </a:ln>
        </p:spPr>
      </p:pic>
      <p:sp>
        <p:nvSpPr>
          <p:cNvPr id="380" name="Google Shape;380;p40"/>
          <p:cNvSpPr/>
          <p:nvPr/>
        </p:nvSpPr>
        <p:spPr>
          <a:xfrm>
            <a:off x="2503275" y="1215775"/>
            <a:ext cx="1313100" cy="30132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0"/>
          <p:cNvSpPr/>
          <p:nvPr/>
        </p:nvSpPr>
        <p:spPr>
          <a:xfrm>
            <a:off x="2049850" y="1792000"/>
            <a:ext cx="2134800" cy="6612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0"/>
          <p:cNvSpPr/>
          <p:nvPr/>
        </p:nvSpPr>
        <p:spPr>
          <a:xfrm>
            <a:off x="2049850" y="1929550"/>
            <a:ext cx="2286000" cy="17478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0"/>
          <p:cNvSpPr txBox="1"/>
          <p:nvPr/>
        </p:nvSpPr>
        <p:spPr>
          <a:xfrm>
            <a:off x="245375" y="3813350"/>
            <a:ext cx="1313100" cy="5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rgbClr val="666666"/>
                </a:solidFill>
                <a:latin typeface="Calibri"/>
                <a:ea typeface="Calibri"/>
                <a:cs typeface="Calibri"/>
                <a:sym typeface="Calibri"/>
              </a:rPr>
              <a:t>Actual object box</a:t>
            </a:r>
            <a:endParaRPr sz="1200">
              <a:solidFill>
                <a:srgbClr val="666666"/>
              </a:solidFill>
              <a:latin typeface="Calibri"/>
              <a:ea typeface="Calibri"/>
              <a:cs typeface="Calibri"/>
              <a:sym typeface="Calibri"/>
            </a:endParaRPr>
          </a:p>
          <a:p>
            <a:pPr indent="0" lvl="0" marL="0" rtl="0" algn="ctr">
              <a:spcBef>
                <a:spcPts val="0"/>
              </a:spcBef>
              <a:spcAft>
                <a:spcPts val="0"/>
              </a:spcAft>
              <a:buNone/>
            </a:pPr>
            <a:r>
              <a:rPr lang="en" sz="800">
                <a:solidFill>
                  <a:srgbClr val="666666"/>
                </a:solidFill>
                <a:latin typeface="Calibri"/>
                <a:ea typeface="Calibri"/>
                <a:cs typeface="Calibri"/>
                <a:sym typeface="Calibri"/>
              </a:rPr>
              <a:t>(from LabelImg)</a:t>
            </a:r>
            <a:endParaRPr>
              <a:solidFill>
                <a:srgbClr val="666666"/>
              </a:solidFill>
              <a:latin typeface="Calibri"/>
              <a:ea typeface="Calibri"/>
              <a:cs typeface="Calibri"/>
              <a:sym typeface="Calibri"/>
            </a:endParaRPr>
          </a:p>
        </p:txBody>
      </p:sp>
      <p:cxnSp>
        <p:nvCxnSpPr>
          <p:cNvPr id="384" name="Google Shape;384;p40"/>
          <p:cNvCxnSpPr>
            <a:stCxn id="383" idx="0"/>
          </p:cNvCxnSpPr>
          <p:nvPr/>
        </p:nvCxnSpPr>
        <p:spPr>
          <a:xfrm flipH="1" rot="10800000">
            <a:off x="901925" y="3086150"/>
            <a:ext cx="1081800" cy="727200"/>
          </a:xfrm>
          <a:prstGeom prst="straightConnector1">
            <a:avLst/>
          </a:prstGeom>
          <a:noFill/>
          <a:ln cap="flat" cmpd="sng" w="19050">
            <a:solidFill>
              <a:schemeClr val="dk2"/>
            </a:solidFill>
            <a:prstDash val="solid"/>
            <a:round/>
            <a:headEnd len="med" w="med" type="none"/>
            <a:tailEnd len="med" w="med" type="triangle"/>
          </a:ln>
        </p:spPr>
      </p:cxnSp>
      <p:sp>
        <p:nvSpPr>
          <p:cNvPr id="385" name="Google Shape;385;p40"/>
          <p:cNvSpPr txBox="1"/>
          <p:nvPr/>
        </p:nvSpPr>
        <p:spPr>
          <a:xfrm>
            <a:off x="4055375" y="384350"/>
            <a:ext cx="1313100" cy="5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66666"/>
                </a:solidFill>
                <a:latin typeface="Calibri"/>
                <a:ea typeface="Calibri"/>
                <a:cs typeface="Calibri"/>
                <a:sym typeface="Calibri"/>
              </a:rPr>
              <a:t>RoIs</a:t>
            </a:r>
            <a:endParaRPr>
              <a:solidFill>
                <a:srgbClr val="666666"/>
              </a:solidFill>
              <a:latin typeface="Calibri"/>
              <a:ea typeface="Calibri"/>
              <a:cs typeface="Calibri"/>
              <a:sym typeface="Calibri"/>
            </a:endParaRPr>
          </a:p>
          <a:p>
            <a:pPr indent="0" lvl="0" marL="0" rtl="0" algn="ctr">
              <a:spcBef>
                <a:spcPts val="0"/>
              </a:spcBef>
              <a:spcAft>
                <a:spcPts val="0"/>
              </a:spcAft>
              <a:buNone/>
            </a:pPr>
            <a:r>
              <a:rPr lang="en" sz="900">
                <a:solidFill>
                  <a:srgbClr val="666666"/>
                </a:solidFill>
                <a:latin typeface="Calibri"/>
                <a:ea typeface="Calibri"/>
                <a:cs typeface="Calibri"/>
                <a:sym typeface="Calibri"/>
              </a:rPr>
              <a:t>(From Selective Search)</a:t>
            </a:r>
            <a:endParaRPr>
              <a:solidFill>
                <a:srgbClr val="666666"/>
              </a:solidFill>
              <a:latin typeface="Calibri"/>
              <a:ea typeface="Calibri"/>
              <a:cs typeface="Calibri"/>
              <a:sym typeface="Calibri"/>
            </a:endParaRPr>
          </a:p>
        </p:txBody>
      </p:sp>
      <p:cxnSp>
        <p:nvCxnSpPr>
          <p:cNvPr id="386" name="Google Shape;386;p40"/>
          <p:cNvCxnSpPr>
            <a:stCxn id="385" idx="2"/>
          </p:cNvCxnSpPr>
          <p:nvPr/>
        </p:nvCxnSpPr>
        <p:spPr>
          <a:xfrm flipH="1">
            <a:off x="3835325" y="903950"/>
            <a:ext cx="876600" cy="302400"/>
          </a:xfrm>
          <a:prstGeom prst="straightConnector1">
            <a:avLst/>
          </a:prstGeom>
          <a:noFill/>
          <a:ln cap="flat" cmpd="sng" w="9525">
            <a:solidFill>
              <a:schemeClr val="dk2"/>
            </a:solidFill>
            <a:prstDash val="solid"/>
            <a:round/>
            <a:headEnd len="med" w="med" type="none"/>
            <a:tailEnd len="med" w="med" type="triangle"/>
          </a:ln>
        </p:spPr>
      </p:cxnSp>
      <p:cxnSp>
        <p:nvCxnSpPr>
          <p:cNvPr id="387" name="Google Shape;387;p40"/>
          <p:cNvCxnSpPr>
            <a:stCxn id="385" idx="2"/>
          </p:cNvCxnSpPr>
          <p:nvPr/>
        </p:nvCxnSpPr>
        <p:spPr>
          <a:xfrm flipH="1">
            <a:off x="4128125" y="903950"/>
            <a:ext cx="583800" cy="822000"/>
          </a:xfrm>
          <a:prstGeom prst="straightConnector1">
            <a:avLst/>
          </a:prstGeom>
          <a:noFill/>
          <a:ln cap="flat" cmpd="sng" w="9525">
            <a:solidFill>
              <a:schemeClr val="dk2"/>
            </a:solidFill>
            <a:prstDash val="solid"/>
            <a:round/>
            <a:headEnd len="med" w="med" type="none"/>
            <a:tailEnd len="med" w="med" type="triangle"/>
          </a:ln>
        </p:spPr>
      </p:cxnSp>
      <p:sp>
        <p:nvSpPr>
          <p:cNvPr id="388" name="Google Shape;388;p40"/>
          <p:cNvSpPr txBox="1"/>
          <p:nvPr/>
        </p:nvSpPr>
        <p:spPr>
          <a:xfrm>
            <a:off x="5216775" y="1281775"/>
            <a:ext cx="3322500" cy="333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Calibri"/>
                <a:ea typeface="Calibri"/>
                <a:cs typeface="Calibri"/>
                <a:sym typeface="Calibri"/>
              </a:rPr>
              <a:t>1. Let’s assume we have 4 actual classes -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 </a:t>
            </a:r>
            <a:r>
              <a:rPr lang="en" sz="1100">
                <a:latin typeface="Calibri"/>
                <a:ea typeface="Calibri"/>
                <a:cs typeface="Calibri"/>
                <a:sym typeface="Calibri"/>
              </a:rPr>
              <a:t>Dog (1), Cat(2), Elephant (3), Horse(4).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 Background class (0)</a:t>
            </a:r>
            <a:endParaRPr sz="1100">
              <a:latin typeface="Calibri"/>
              <a:ea typeface="Calibri"/>
              <a:cs typeface="Calibri"/>
              <a:sym typeface="Calibri"/>
            </a:endParaRPr>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2. IOU Calculations</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 IOU for Yellow RoI and Actual Box (White) = 0.6</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 IOU for Blue RoI and Actual Box (White) = 0.1</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 IOU Threshold = 0.5 (we have to decide)</a:t>
            </a:r>
            <a:endParaRPr sz="1100">
              <a:latin typeface="Calibri"/>
              <a:ea typeface="Calibri"/>
              <a:cs typeface="Calibri"/>
              <a:sym typeface="Calibri"/>
            </a:endParaRPr>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3. Label for Yellow RoI (</a:t>
            </a:r>
            <a:r>
              <a:rPr lang="en" sz="1100">
                <a:latin typeface="Calibri"/>
                <a:ea typeface="Calibri"/>
                <a:cs typeface="Calibri"/>
                <a:sym typeface="Calibri"/>
              </a:rPr>
              <a:t> IOU - 0.6 above threshold)</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 </a:t>
            </a:r>
            <a:r>
              <a:rPr b="1" lang="en" sz="1100">
                <a:latin typeface="Calibri"/>
                <a:ea typeface="Calibri"/>
                <a:cs typeface="Calibri"/>
                <a:sym typeface="Calibri"/>
              </a:rPr>
              <a:t>Class (Elephant): </a:t>
            </a:r>
            <a:r>
              <a:rPr lang="en" sz="1100">
                <a:latin typeface="Calibri"/>
                <a:ea typeface="Calibri"/>
                <a:cs typeface="Calibri"/>
                <a:sym typeface="Calibri"/>
              </a:rPr>
              <a:t>[0, 0, 0, 1, 0]</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 </a:t>
            </a:r>
            <a:r>
              <a:rPr b="1" lang="en" sz="1100">
                <a:latin typeface="Calibri"/>
                <a:ea typeface="Calibri"/>
                <a:cs typeface="Calibri"/>
                <a:sym typeface="Calibri"/>
              </a:rPr>
              <a:t>Regression Labels: </a:t>
            </a:r>
            <a:r>
              <a:rPr lang="en" sz="1100">
                <a:latin typeface="Calibri"/>
                <a:ea typeface="Calibri"/>
                <a:cs typeface="Calibri"/>
                <a:sym typeface="Calibri"/>
              </a:rPr>
              <a:t>[x,y,w,h] of White actual box </a:t>
            </a:r>
            <a:endParaRPr sz="1100">
              <a:latin typeface="Calibri"/>
              <a:ea typeface="Calibri"/>
              <a:cs typeface="Calibri"/>
              <a:sym typeface="Calibri"/>
            </a:endParaRPr>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4. Label for Blue RoI ( IOU - 0.1 below threshold)</a:t>
            </a:r>
            <a:endParaRPr sz="11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 </a:t>
            </a:r>
            <a:r>
              <a:rPr b="1" lang="en" sz="1100">
                <a:solidFill>
                  <a:schemeClr val="dk1"/>
                </a:solidFill>
                <a:latin typeface="Calibri"/>
                <a:ea typeface="Calibri"/>
                <a:cs typeface="Calibri"/>
                <a:sym typeface="Calibri"/>
              </a:rPr>
              <a:t>Class (Background): </a:t>
            </a:r>
            <a:r>
              <a:rPr lang="en" sz="1100">
                <a:solidFill>
                  <a:schemeClr val="dk1"/>
                </a:solidFill>
                <a:latin typeface="Calibri"/>
                <a:ea typeface="Calibri"/>
                <a:cs typeface="Calibri"/>
                <a:sym typeface="Calibri"/>
              </a:rPr>
              <a:t>[1, 0, 0,0, 0]</a:t>
            </a:r>
            <a:endParaRPr sz="11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 </a:t>
            </a:r>
            <a:r>
              <a:rPr b="1" lang="en" sz="1100">
                <a:solidFill>
                  <a:schemeClr val="dk1"/>
                </a:solidFill>
                <a:latin typeface="Calibri"/>
                <a:ea typeface="Calibri"/>
                <a:cs typeface="Calibri"/>
                <a:sym typeface="Calibri"/>
              </a:rPr>
              <a:t>Regression Labels: </a:t>
            </a:r>
            <a:r>
              <a:rPr lang="en" sz="1100">
                <a:solidFill>
                  <a:schemeClr val="dk1"/>
                </a:solidFill>
                <a:latin typeface="Calibri"/>
                <a:ea typeface="Calibri"/>
                <a:cs typeface="Calibri"/>
                <a:sym typeface="Calibri"/>
              </a:rPr>
              <a:t>[0,0,0,0] </a:t>
            </a:r>
            <a:endParaRPr sz="11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animEffect filter="fade" transition="in">
                                      <p:cBhvr>
                                        <p:cTn dur="1000"/>
                                        <p:tgtEl>
                                          <p:spTgt spid="3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1" st="1"/>
                                            </p:txEl>
                                          </p:spTgt>
                                        </p:tgtEl>
                                        <p:attrNameLst>
                                          <p:attrName>style.visibility</p:attrName>
                                        </p:attrNameLst>
                                      </p:cBhvr>
                                      <p:to>
                                        <p:strVal val="visible"/>
                                      </p:to>
                                    </p:set>
                                    <p:animEffect filter="fade" transition="in">
                                      <p:cBhvr>
                                        <p:cTn dur="1000"/>
                                        <p:tgtEl>
                                          <p:spTgt spid="3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2" st="2"/>
                                            </p:txEl>
                                          </p:spTgt>
                                        </p:tgtEl>
                                        <p:attrNameLst>
                                          <p:attrName>style.visibility</p:attrName>
                                        </p:attrNameLst>
                                      </p:cBhvr>
                                      <p:to>
                                        <p:strVal val="visible"/>
                                      </p:to>
                                    </p:set>
                                    <p:animEffect filter="fade" transition="in">
                                      <p:cBhvr>
                                        <p:cTn dur="1000"/>
                                        <p:tgtEl>
                                          <p:spTgt spid="3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3" st="3"/>
                                            </p:txEl>
                                          </p:spTgt>
                                        </p:tgtEl>
                                        <p:attrNameLst>
                                          <p:attrName>style.visibility</p:attrName>
                                        </p:attrNameLst>
                                      </p:cBhvr>
                                      <p:to>
                                        <p:strVal val="visible"/>
                                      </p:to>
                                    </p:set>
                                    <p:animEffect filter="fade" transition="in">
                                      <p:cBhvr>
                                        <p:cTn dur="1000"/>
                                        <p:tgtEl>
                                          <p:spTgt spid="3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4" st="4"/>
                                            </p:txEl>
                                          </p:spTgt>
                                        </p:tgtEl>
                                        <p:attrNameLst>
                                          <p:attrName>style.visibility</p:attrName>
                                        </p:attrNameLst>
                                      </p:cBhvr>
                                      <p:to>
                                        <p:strVal val="visible"/>
                                      </p:to>
                                    </p:set>
                                    <p:animEffect filter="fade" transition="in">
                                      <p:cBhvr>
                                        <p:cTn dur="1000"/>
                                        <p:tgtEl>
                                          <p:spTgt spid="3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5" st="5"/>
                                            </p:txEl>
                                          </p:spTgt>
                                        </p:tgtEl>
                                        <p:attrNameLst>
                                          <p:attrName>style.visibility</p:attrName>
                                        </p:attrNameLst>
                                      </p:cBhvr>
                                      <p:to>
                                        <p:strVal val="visible"/>
                                      </p:to>
                                    </p:set>
                                    <p:animEffect filter="fade" transition="in">
                                      <p:cBhvr>
                                        <p:cTn dur="1000"/>
                                        <p:tgtEl>
                                          <p:spTgt spid="3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6" st="6"/>
                                            </p:txEl>
                                          </p:spTgt>
                                        </p:tgtEl>
                                        <p:attrNameLst>
                                          <p:attrName>style.visibility</p:attrName>
                                        </p:attrNameLst>
                                      </p:cBhvr>
                                      <p:to>
                                        <p:strVal val="visible"/>
                                      </p:to>
                                    </p:set>
                                    <p:animEffect filter="fade" transition="in">
                                      <p:cBhvr>
                                        <p:cTn dur="1000"/>
                                        <p:tgtEl>
                                          <p:spTgt spid="38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7" st="7"/>
                                            </p:txEl>
                                          </p:spTgt>
                                        </p:tgtEl>
                                        <p:attrNameLst>
                                          <p:attrName>style.visibility</p:attrName>
                                        </p:attrNameLst>
                                      </p:cBhvr>
                                      <p:to>
                                        <p:strVal val="visible"/>
                                      </p:to>
                                    </p:set>
                                    <p:animEffect filter="fade" transition="in">
                                      <p:cBhvr>
                                        <p:cTn dur="1000"/>
                                        <p:tgtEl>
                                          <p:spTgt spid="38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8" st="8"/>
                                            </p:txEl>
                                          </p:spTgt>
                                        </p:tgtEl>
                                        <p:attrNameLst>
                                          <p:attrName>style.visibility</p:attrName>
                                        </p:attrNameLst>
                                      </p:cBhvr>
                                      <p:to>
                                        <p:strVal val="visible"/>
                                      </p:to>
                                    </p:set>
                                    <p:animEffect filter="fade" transition="in">
                                      <p:cBhvr>
                                        <p:cTn dur="1000"/>
                                        <p:tgtEl>
                                          <p:spTgt spid="38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9" st="9"/>
                                            </p:txEl>
                                          </p:spTgt>
                                        </p:tgtEl>
                                        <p:attrNameLst>
                                          <p:attrName>style.visibility</p:attrName>
                                        </p:attrNameLst>
                                      </p:cBhvr>
                                      <p:to>
                                        <p:strVal val="visible"/>
                                      </p:to>
                                    </p:set>
                                    <p:animEffect filter="fade" transition="in">
                                      <p:cBhvr>
                                        <p:cTn dur="1000"/>
                                        <p:tgtEl>
                                          <p:spTgt spid="38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10" st="10"/>
                                            </p:txEl>
                                          </p:spTgt>
                                        </p:tgtEl>
                                        <p:attrNameLst>
                                          <p:attrName>style.visibility</p:attrName>
                                        </p:attrNameLst>
                                      </p:cBhvr>
                                      <p:to>
                                        <p:strVal val="visible"/>
                                      </p:to>
                                    </p:set>
                                    <p:animEffect filter="fade" transition="in">
                                      <p:cBhvr>
                                        <p:cTn dur="1000"/>
                                        <p:tgtEl>
                                          <p:spTgt spid="38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11" st="11"/>
                                            </p:txEl>
                                          </p:spTgt>
                                        </p:tgtEl>
                                        <p:attrNameLst>
                                          <p:attrName>style.visibility</p:attrName>
                                        </p:attrNameLst>
                                      </p:cBhvr>
                                      <p:to>
                                        <p:strVal val="visible"/>
                                      </p:to>
                                    </p:set>
                                    <p:animEffect filter="fade" transition="in">
                                      <p:cBhvr>
                                        <p:cTn dur="1000"/>
                                        <p:tgtEl>
                                          <p:spTgt spid="38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12" st="12"/>
                                            </p:txEl>
                                          </p:spTgt>
                                        </p:tgtEl>
                                        <p:attrNameLst>
                                          <p:attrName>style.visibility</p:attrName>
                                        </p:attrNameLst>
                                      </p:cBhvr>
                                      <p:to>
                                        <p:strVal val="visible"/>
                                      </p:to>
                                    </p:set>
                                    <p:animEffect filter="fade" transition="in">
                                      <p:cBhvr>
                                        <p:cTn dur="1000"/>
                                        <p:tgtEl>
                                          <p:spTgt spid="38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13" st="13"/>
                                            </p:txEl>
                                          </p:spTgt>
                                        </p:tgtEl>
                                        <p:attrNameLst>
                                          <p:attrName>style.visibility</p:attrName>
                                        </p:attrNameLst>
                                      </p:cBhvr>
                                      <p:to>
                                        <p:strVal val="visible"/>
                                      </p:to>
                                    </p:set>
                                    <p:animEffect filter="fade" transition="in">
                                      <p:cBhvr>
                                        <p:cTn dur="1000"/>
                                        <p:tgtEl>
                                          <p:spTgt spid="388">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14" st="14"/>
                                            </p:txEl>
                                          </p:spTgt>
                                        </p:tgtEl>
                                        <p:attrNameLst>
                                          <p:attrName>style.visibility</p:attrName>
                                        </p:attrNameLst>
                                      </p:cBhvr>
                                      <p:to>
                                        <p:strVal val="visible"/>
                                      </p:to>
                                    </p:set>
                                    <p:animEffect filter="fade" transition="in">
                                      <p:cBhvr>
                                        <p:cTn dur="1000"/>
                                        <p:tgtEl>
                                          <p:spTgt spid="388">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15" st="15"/>
                                            </p:txEl>
                                          </p:spTgt>
                                        </p:tgtEl>
                                        <p:attrNameLst>
                                          <p:attrName>style.visibility</p:attrName>
                                        </p:attrNameLst>
                                      </p:cBhvr>
                                      <p:to>
                                        <p:strVal val="visible"/>
                                      </p:to>
                                    </p:set>
                                    <p:animEffect filter="fade" transition="in">
                                      <p:cBhvr>
                                        <p:cTn dur="1000"/>
                                        <p:tgtEl>
                                          <p:spTgt spid="388">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41"/>
          <p:cNvPicPr preferRelativeResize="0"/>
          <p:nvPr/>
        </p:nvPicPr>
        <p:blipFill>
          <a:blip r:embed="rId3">
            <a:alphaModFix/>
          </a:blip>
          <a:stretch>
            <a:fillRect/>
          </a:stretch>
        </p:blipFill>
        <p:spPr>
          <a:xfrm>
            <a:off x="705350" y="810545"/>
            <a:ext cx="4215951" cy="2805012"/>
          </a:xfrm>
          <a:prstGeom prst="rect">
            <a:avLst/>
          </a:prstGeom>
          <a:noFill/>
          <a:ln>
            <a:noFill/>
          </a:ln>
        </p:spPr>
      </p:pic>
      <p:sp>
        <p:nvSpPr>
          <p:cNvPr id="394" name="Google Shape;394;p41"/>
          <p:cNvSpPr txBox="1"/>
          <p:nvPr/>
        </p:nvSpPr>
        <p:spPr>
          <a:xfrm>
            <a:off x="746250" y="4228975"/>
            <a:ext cx="40428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434343"/>
                </a:solidFill>
                <a:latin typeface="Calibri"/>
                <a:ea typeface="Calibri"/>
                <a:cs typeface="Calibri"/>
                <a:sym typeface="Calibri"/>
              </a:rPr>
              <a:t>Let’s consider an image with two objects</a:t>
            </a:r>
            <a:endParaRPr sz="1800">
              <a:solidFill>
                <a:srgbClr val="434343"/>
              </a:solidFill>
              <a:latin typeface="Calibri"/>
              <a:ea typeface="Calibri"/>
              <a:cs typeface="Calibri"/>
              <a:sym typeface="Calibri"/>
            </a:endParaRPr>
          </a:p>
        </p:txBody>
      </p:sp>
      <p:sp>
        <p:nvSpPr>
          <p:cNvPr id="395" name="Google Shape;395;p41"/>
          <p:cNvSpPr txBox="1"/>
          <p:nvPr/>
        </p:nvSpPr>
        <p:spPr>
          <a:xfrm>
            <a:off x="245375" y="3813350"/>
            <a:ext cx="1313100" cy="519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666666"/>
                </a:solidFill>
                <a:latin typeface="Calibri"/>
                <a:ea typeface="Calibri"/>
                <a:cs typeface="Calibri"/>
                <a:sym typeface="Calibri"/>
              </a:rPr>
              <a:t>Actual Object boxes</a:t>
            </a:r>
            <a:endParaRPr sz="1100">
              <a:solidFill>
                <a:srgbClr val="666666"/>
              </a:solidFill>
              <a:latin typeface="Calibri"/>
              <a:ea typeface="Calibri"/>
              <a:cs typeface="Calibri"/>
              <a:sym typeface="Calibri"/>
            </a:endParaRPr>
          </a:p>
          <a:p>
            <a:pPr indent="0" lvl="0" marL="0" rtl="0" algn="ctr">
              <a:lnSpc>
                <a:spcPct val="100000"/>
              </a:lnSpc>
              <a:spcBef>
                <a:spcPts val="0"/>
              </a:spcBef>
              <a:spcAft>
                <a:spcPts val="0"/>
              </a:spcAft>
              <a:buNone/>
            </a:pPr>
            <a:r>
              <a:rPr lang="en" sz="1100">
                <a:solidFill>
                  <a:srgbClr val="666666"/>
                </a:solidFill>
                <a:latin typeface="Calibri"/>
                <a:ea typeface="Calibri"/>
                <a:cs typeface="Calibri"/>
                <a:sym typeface="Calibri"/>
              </a:rPr>
              <a:t>(from labelImg)</a:t>
            </a:r>
            <a:endParaRPr sz="1100">
              <a:solidFill>
                <a:srgbClr val="666666"/>
              </a:solidFill>
              <a:latin typeface="Calibri"/>
              <a:ea typeface="Calibri"/>
              <a:cs typeface="Calibri"/>
              <a:sym typeface="Calibri"/>
            </a:endParaRPr>
          </a:p>
        </p:txBody>
      </p:sp>
      <p:cxnSp>
        <p:nvCxnSpPr>
          <p:cNvPr id="396" name="Google Shape;396;p41"/>
          <p:cNvCxnSpPr>
            <a:stCxn id="395" idx="0"/>
            <a:endCxn id="397" idx="2"/>
          </p:cNvCxnSpPr>
          <p:nvPr/>
        </p:nvCxnSpPr>
        <p:spPr>
          <a:xfrm flipH="1" rot="10800000">
            <a:off x="901925" y="3202550"/>
            <a:ext cx="793800" cy="610800"/>
          </a:xfrm>
          <a:prstGeom prst="straightConnector1">
            <a:avLst/>
          </a:prstGeom>
          <a:noFill/>
          <a:ln cap="flat" cmpd="sng" w="19050">
            <a:solidFill>
              <a:schemeClr val="dk2"/>
            </a:solidFill>
            <a:prstDash val="solid"/>
            <a:round/>
            <a:headEnd len="med" w="med" type="none"/>
            <a:tailEnd len="med" w="med" type="triangle"/>
          </a:ln>
        </p:spPr>
      </p:cxnSp>
      <p:sp>
        <p:nvSpPr>
          <p:cNvPr id="398" name="Google Shape;398;p41"/>
          <p:cNvSpPr txBox="1"/>
          <p:nvPr/>
        </p:nvSpPr>
        <p:spPr>
          <a:xfrm>
            <a:off x="1147700" y="220375"/>
            <a:ext cx="1313100" cy="35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rgbClr val="666666"/>
                </a:solidFill>
                <a:latin typeface="Calibri"/>
                <a:ea typeface="Calibri"/>
                <a:cs typeface="Calibri"/>
                <a:sym typeface="Calibri"/>
              </a:rPr>
              <a:t>ROI</a:t>
            </a:r>
            <a:endParaRPr>
              <a:solidFill>
                <a:srgbClr val="666666"/>
              </a:solidFill>
              <a:latin typeface="Calibri"/>
              <a:ea typeface="Calibri"/>
              <a:cs typeface="Calibri"/>
              <a:sym typeface="Calibri"/>
            </a:endParaRPr>
          </a:p>
          <a:p>
            <a:pPr indent="0" lvl="0" marL="0" rtl="0" algn="ctr">
              <a:lnSpc>
                <a:spcPct val="100000"/>
              </a:lnSpc>
              <a:spcBef>
                <a:spcPts val="0"/>
              </a:spcBef>
              <a:spcAft>
                <a:spcPts val="0"/>
              </a:spcAft>
              <a:buNone/>
            </a:pPr>
            <a:r>
              <a:rPr lang="en" sz="1000">
                <a:solidFill>
                  <a:srgbClr val="666666"/>
                </a:solidFill>
                <a:latin typeface="Calibri"/>
                <a:ea typeface="Calibri"/>
                <a:cs typeface="Calibri"/>
                <a:sym typeface="Calibri"/>
              </a:rPr>
              <a:t>(Selective Search)</a:t>
            </a:r>
            <a:endParaRPr sz="1000">
              <a:solidFill>
                <a:srgbClr val="666666"/>
              </a:solidFill>
              <a:latin typeface="Calibri"/>
              <a:ea typeface="Calibri"/>
              <a:cs typeface="Calibri"/>
              <a:sym typeface="Calibri"/>
            </a:endParaRPr>
          </a:p>
        </p:txBody>
      </p:sp>
      <p:sp>
        <p:nvSpPr>
          <p:cNvPr id="399" name="Google Shape;399;p41"/>
          <p:cNvSpPr txBox="1"/>
          <p:nvPr/>
        </p:nvSpPr>
        <p:spPr>
          <a:xfrm>
            <a:off x="5481300" y="1699525"/>
            <a:ext cx="3190500" cy="164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Calibri"/>
                <a:ea typeface="Calibri"/>
                <a:cs typeface="Calibri"/>
                <a:sym typeface="Calibri"/>
              </a:rPr>
              <a:t>1. IOU Calculations</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 </a:t>
            </a:r>
            <a:r>
              <a:rPr lang="en" sz="1100">
                <a:latin typeface="Calibri"/>
                <a:ea typeface="Calibri"/>
                <a:cs typeface="Calibri"/>
                <a:sym typeface="Calibri"/>
              </a:rPr>
              <a:t>IOU for </a:t>
            </a:r>
            <a:r>
              <a:rPr b="1" lang="en" sz="1100">
                <a:latin typeface="Calibri"/>
                <a:ea typeface="Calibri"/>
                <a:cs typeface="Calibri"/>
                <a:sym typeface="Calibri"/>
              </a:rPr>
              <a:t>Yellow RoI </a:t>
            </a:r>
            <a:r>
              <a:rPr lang="en" sz="1100">
                <a:latin typeface="Calibri"/>
                <a:ea typeface="Calibri"/>
                <a:cs typeface="Calibri"/>
                <a:sym typeface="Calibri"/>
              </a:rPr>
              <a:t>and Actual box of </a:t>
            </a:r>
            <a:r>
              <a:rPr b="1" lang="en" sz="1100">
                <a:latin typeface="Calibri"/>
                <a:ea typeface="Calibri"/>
                <a:cs typeface="Calibri"/>
                <a:sym typeface="Calibri"/>
              </a:rPr>
              <a:t>Dog</a:t>
            </a:r>
            <a:r>
              <a:rPr lang="en" sz="1100">
                <a:latin typeface="Calibri"/>
                <a:ea typeface="Calibri"/>
                <a:cs typeface="Calibri"/>
                <a:sym typeface="Calibri"/>
              </a:rPr>
              <a:t> : 0.05</a:t>
            </a:r>
            <a:endParaRPr sz="1100">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 IOU for </a:t>
            </a:r>
            <a:r>
              <a:rPr b="1" lang="en" sz="1100">
                <a:solidFill>
                  <a:schemeClr val="dk1"/>
                </a:solidFill>
                <a:latin typeface="Calibri"/>
                <a:ea typeface="Calibri"/>
                <a:cs typeface="Calibri"/>
                <a:sym typeface="Calibri"/>
              </a:rPr>
              <a:t>Yellow RoI </a:t>
            </a:r>
            <a:r>
              <a:rPr lang="en" sz="1100">
                <a:solidFill>
                  <a:schemeClr val="dk1"/>
                </a:solidFill>
                <a:latin typeface="Calibri"/>
                <a:ea typeface="Calibri"/>
                <a:cs typeface="Calibri"/>
                <a:sym typeface="Calibri"/>
              </a:rPr>
              <a:t>and Actual box of </a:t>
            </a:r>
            <a:r>
              <a:rPr b="1" lang="en" sz="1100">
                <a:solidFill>
                  <a:schemeClr val="dk1"/>
                </a:solidFill>
                <a:latin typeface="Calibri"/>
                <a:ea typeface="Calibri"/>
                <a:cs typeface="Calibri"/>
                <a:sym typeface="Calibri"/>
              </a:rPr>
              <a:t>Cat</a:t>
            </a:r>
            <a:r>
              <a:rPr lang="en" sz="1100">
                <a:solidFill>
                  <a:schemeClr val="dk1"/>
                </a:solidFill>
                <a:latin typeface="Calibri"/>
                <a:ea typeface="Calibri"/>
                <a:cs typeface="Calibri"/>
                <a:sym typeface="Calibri"/>
              </a:rPr>
              <a:t> : 0.07</a:t>
            </a:r>
            <a:endParaRPr sz="1100">
              <a:latin typeface="Calibri"/>
              <a:ea typeface="Calibri"/>
              <a:cs typeface="Calibri"/>
              <a:sym typeface="Calibri"/>
            </a:endParaRPr>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2. Labels for Yellow RoI</a:t>
            </a:r>
            <a:endParaRPr sz="1100">
              <a:latin typeface="Calibri"/>
              <a:ea typeface="Calibri"/>
              <a:cs typeface="Calibri"/>
              <a:sym typeface="Calibri"/>
            </a:endParaRPr>
          </a:p>
          <a:p>
            <a:pPr indent="0" lvl="0" marL="0" rtl="0" algn="l">
              <a:lnSpc>
                <a:spcPct val="115000"/>
              </a:lnSpc>
              <a:spcBef>
                <a:spcPts val="0"/>
              </a:spcBef>
              <a:spcAft>
                <a:spcPts val="0"/>
              </a:spcAft>
              <a:buNone/>
            </a:pPr>
            <a:r>
              <a:rPr b="1" lang="en" sz="1100">
                <a:solidFill>
                  <a:schemeClr val="dk1"/>
                </a:solidFill>
                <a:latin typeface="Calibri"/>
                <a:ea typeface="Calibri"/>
                <a:cs typeface="Calibri"/>
                <a:sym typeface="Calibri"/>
              </a:rPr>
              <a:t>Classification (Background)</a:t>
            </a:r>
            <a:r>
              <a:rPr lang="en" sz="1100">
                <a:solidFill>
                  <a:schemeClr val="dk1"/>
                </a:solidFill>
                <a:latin typeface="Calibri"/>
                <a:ea typeface="Calibri"/>
                <a:cs typeface="Calibri"/>
                <a:sym typeface="Calibri"/>
              </a:rPr>
              <a:t>:  [1, 0, 0, 0, 0]</a:t>
            </a:r>
            <a:endParaRPr sz="11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1100">
                <a:solidFill>
                  <a:schemeClr val="dk1"/>
                </a:solidFill>
                <a:latin typeface="Calibri"/>
                <a:ea typeface="Calibri"/>
                <a:cs typeface="Calibri"/>
                <a:sym typeface="Calibri"/>
              </a:rPr>
              <a:t>Regression</a:t>
            </a:r>
            <a:r>
              <a:rPr lang="en" sz="1100">
                <a:solidFill>
                  <a:schemeClr val="dk1"/>
                </a:solidFill>
                <a:latin typeface="Calibri"/>
                <a:ea typeface="Calibri"/>
                <a:cs typeface="Calibri"/>
                <a:sym typeface="Calibri"/>
              </a:rPr>
              <a:t>:  [0, 0, 0, 0]</a:t>
            </a:r>
            <a:endParaRPr sz="11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p:txBody>
      </p:sp>
      <p:sp>
        <p:nvSpPr>
          <p:cNvPr id="397" name="Google Shape;397;p41"/>
          <p:cNvSpPr/>
          <p:nvPr/>
        </p:nvSpPr>
        <p:spPr>
          <a:xfrm>
            <a:off x="1039100" y="1842025"/>
            <a:ext cx="1313100" cy="13605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1"/>
          <p:cNvSpPr/>
          <p:nvPr/>
        </p:nvSpPr>
        <p:spPr>
          <a:xfrm>
            <a:off x="2427700" y="1240825"/>
            <a:ext cx="1742100" cy="23205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1" name="Google Shape;401;p41"/>
          <p:cNvCxnSpPr>
            <a:stCxn id="395" idx="0"/>
            <a:endCxn id="400" idx="2"/>
          </p:cNvCxnSpPr>
          <p:nvPr/>
        </p:nvCxnSpPr>
        <p:spPr>
          <a:xfrm flipH="1" rot="10800000">
            <a:off x="901925" y="3561350"/>
            <a:ext cx="2396700" cy="252000"/>
          </a:xfrm>
          <a:prstGeom prst="straightConnector1">
            <a:avLst/>
          </a:prstGeom>
          <a:noFill/>
          <a:ln cap="flat" cmpd="sng" w="19050">
            <a:solidFill>
              <a:schemeClr val="dk2"/>
            </a:solidFill>
            <a:prstDash val="solid"/>
            <a:round/>
            <a:headEnd len="med" w="med" type="none"/>
            <a:tailEnd len="med" w="med" type="triangle"/>
          </a:ln>
        </p:spPr>
      </p:cxnSp>
      <p:sp>
        <p:nvSpPr>
          <p:cNvPr id="402" name="Google Shape;402;p41"/>
          <p:cNvSpPr/>
          <p:nvPr/>
        </p:nvSpPr>
        <p:spPr>
          <a:xfrm>
            <a:off x="1029650" y="982425"/>
            <a:ext cx="1549200" cy="10392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 name="Google Shape;403;p41"/>
          <p:cNvCxnSpPr>
            <a:stCxn id="398" idx="2"/>
            <a:endCxn id="402" idx="0"/>
          </p:cNvCxnSpPr>
          <p:nvPr/>
        </p:nvCxnSpPr>
        <p:spPr>
          <a:xfrm>
            <a:off x="1804250" y="573175"/>
            <a:ext cx="0" cy="409200"/>
          </a:xfrm>
          <a:prstGeom prst="straightConnector1">
            <a:avLst/>
          </a:prstGeom>
          <a:noFill/>
          <a:ln cap="flat" cmpd="sng" w="9525">
            <a:solidFill>
              <a:srgbClr val="434343"/>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xEl>
                                              <p:pRg end="0" st="0"/>
                                            </p:txEl>
                                          </p:spTgt>
                                        </p:tgtEl>
                                        <p:attrNameLst>
                                          <p:attrName>style.visibility</p:attrName>
                                        </p:attrNameLst>
                                      </p:cBhvr>
                                      <p:to>
                                        <p:strVal val="visible"/>
                                      </p:to>
                                    </p:set>
                                    <p:animEffect filter="fade" transition="in">
                                      <p:cBhvr>
                                        <p:cTn dur="1000"/>
                                        <p:tgtEl>
                                          <p:spTgt spid="3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xEl>
                                              <p:pRg end="1" st="1"/>
                                            </p:txEl>
                                          </p:spTgt>
                                        </p:tgtEl>
                                        <p:attrNameLst>
                                          <p:attrName>style.visibility</p:attrName>
                                        </p:attrNameLst>
                                      </p:cBhvr>
                                      <p:to>
                                        <p:strVal val="visible"/>
                                      </p:to>
                                    </p:set>
                                    <p:animEffect filter="fade" transition="in">
                                      <p:cBhvr>
                                        <p:cTn dur="1000"/>
                                        <p:tgtEl>
                                          <p:spTgt spid="3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xEl>
                                              <p:pRg end="2" st="2"/>
                                            </p:txEl>
                                          </p:spTgt>
                                        </p:tgtEl>
                                        <p:attrNameLst>
                                          <p:attrName>style.visibility</p:attrName>
                                        </p:attrNameLst>
                                      </p:cBhvr>
                                      <p:to>
                                        <p:strVal val="visible"/>
                                      </p:to>
                                    </p:set>
                                    <p:animEffect filter="fade" transition="in">
                                      <p:cBhvr>
                                        <p:cTn dur="1000"/>
                                        <p:tgtEl>
                                          <p:spTgt spid="3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xEl>
                                              <p:pRg end="3" st="3"/>
                                            </p:txEl>
                                          </p:spTgt>
                                        </p:tgtEl>
                                        <p:attrNameLst>
                                          <p:attrName>style.visibility</p:attrName>
                                        </p:attrNameLst>
                                      </p:cBhvr>
                                      <p:to>
                                        <p:strVal val="visible"/>
                                      </p:to>
                                    </p:set>
                                    <p:animEffect filter="fade" transition="in">
                                      <p:cBhvr>
                                        <p:cTn dur="1000"/>
                                        <p:tgtEl>
                                          <p:spTgt spid="3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xEl>
                                              <p:pRg end="4" st="4"/>
                                            </p:txEl>
                                          </p:spTgt>
                                        </p:tgtEl>
                                        <p:attrNameLst>
                                          <p:attrName>style.visibility</p:attrName>
                                        </p:attrNameLst>
                                      </p:cBhvr>
                                      <p:to>
                                        <p:strVal val="visible"/>
                                      </p:to>
                                    </p:set>
                                    <p:animEffect filter="fade" transition="in">
                                      <p:cBhvr>
                                        <p:cTn dur="1000"/>
                                        <p:tgtEl>
                                          <p:spTgt spid="39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xEl>
                                              <p:pRg end="5" st="5"/>
                                            </p:txEl>
                                          </p:spTgt>
                                        </p:tgtEl>
                                        <p:attrNameLst>
                                          <p:attrName>style.visibility</p:attrName>
                                        </p:attrNameLst>
                                      </p:cBhvr>
                                      <p:to>
                                        <p:strVal val="visible"/>
                                      </p:to>
                                    </p:set>
                                    <p:animEffect filter="fade" transition="in">
                                      <p:cBhvr>
                                        <p:cTn dur="1000"/>
                                        <p:tgtEl>
                                          <p:spTgt spid="39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xEl>
                                              <p:pRg end="6" st="6"/>
                                            </p:txEl>
                                          </p:spTgt>
                                        </p:tgtEl>
                                        <p:attrNameLst>
                                          <p:attrName>style.visibility</p:attrName>
                                        </p:attrNameLst>
                                      </p:cBhvr>
                                      <p:to>
                                        <p:strVal val="visible"/>
                                      </p:to>
                                    </p:set>
                                    <p:animEffect filter="fade" transition="in">
                                      <p:cBhvr>
                                        <p:cTn dur="1000"/>
                                        <p:tgtEl>
                                          <p:spTgt spid="39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xEl>
                                              <p:pRg end="7" st="7"/>
                                            </p:txEl>
                                          </p:spTgt>
                                        </p:tgtEl>
                                        <p:attrNameLst>
                                          <p:attrName>style.visibility</p:attrName>
                                        </p:attrNameLst>
                                      </p:cBhvr>
                                      <p:to>
                                        <p:strVal val="visible"/>
                                      </p:to>
                                    </p:set>
                                    <p:animEffect filter="fade" transition="in">
                                      <p:cBhvr>
                                        <p:cTn dur="1000"/>
                                        <p:tgtEl>
                                          <p:spTgt spid="39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nvSpPr>
        <p:spPr>
          <a:xfrm>
            <a:off x="1270950" y="4203725"/>
            <a:ext cx="65559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alibri"/>
                <a:ea typeface="Calibri"/>
                <a:cs typeface="Calibri"/>
                <a:sym typeface="Calibri"/>
              </a:rPr>
              <a:t>Can involve a very complex scenery</a:t>
            </a:r>
            <a:endParaRPr b="1">
              <a:solidFill>
                <a:srgbClr val="FF0000"/>
              </a:solidFill>
              <a:latin typeface="Calibri"/>
              <a:ea typeface="Calibri"/>
              <a:cs typeface="Calibri"/>
              <a:sym typeface="Calibri"/>
            </a:endParaRPr>
          </a:p>
        </p:txBody>
      </p:sp>
      <p:pic>
        <p:nvPicPr>
          <p:cNvPr id="76" name="Google Shape;76;p15"/>
          <p:cNvPicPr preferRelativeResize="0"/>
          <p:nvPr/>
        </p:nvPicPr>
        <p:blipFill>
          <a:blip r:embed="rId3">
            <a:alphaModFix/>
          </a:blip>
          <a:stretch>
            <a:fillRect/>
          </a:stretch>
        </p:blipFill>
        <p:spPr>
          <a:xfrm>
            <a:off x="1652600" y="792975"/>
            <a:ext cx="5792610" cy="3258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42"/>
          <p:cNvPicPr preferRelativeResize="0"/>
          <p:nvPr/>
        </p:nvPicPr>
        <p:blipFill>
          <a:blip r:embed="rId3">
            <a:alphaModFix/>
          </a:blip>
          <a:stretch>
            <a:fillRect/>
          </a:stretch>
        </p:blipFill>
        <p:spPr>
          <a:xfrm>
            <a:off x="705350" y="810545"/>
            <a:ext cx="4215951" cy="2805012"/>
          </a:xfrm>
          <a:prstGeom prst="rect">
            <a:avLst/>
          </a:prstGeom>
          <a:noFill/>
          <a:ln>
            <a:noFill/>
          </a:ln>
        </p:spPr>
      </p:pic>
      <p:sp>
        <p:nvSpPr>
          <p:cNvPr id="409" name="Google Shape;409;p42"/>
          <p:cNvSpPr txBox="1"/>
          <p:nvPr/>
        </p:nvSpPr>
        <p:spPr>
          <a:xfrm>
            <a:off x="746250" y="4228975"/>
            <a:ext cx="40428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434343"/>
                </a:solidFill>
                <a:latin typeface="Calibri"/>
                <a:ea typeface="Calibri"/>
                <a:cs typeface="Calibri"/>
                <a:sym typeface="Calibri"/>
              </a:rPr>
              <a:t>Let’s consider an image with two objects</a:t>
            </a:r>
            <a:endParaRPr sz="1800">
              <a:solidFill>
                <a:srgbClr val="434343"/>
              </a:solidFill>
              <a:latin typeface="Calibri"/>
              <a:ea typeface="Calibri"/>
              <a:cs typeface="Calibri"/>
              <a:sym typeface="Calibri"/>
            </a:endParaRPr>
          </a:p>
        </p:txBody>
      </p:sp>
      <p:sp>
        <p:nvSpPr>
          <p:cNvPr id="410" name="Google Shape;410;p42"/>
          <p:cNvSpPr txBox="1"/>
          <p:nvPr/>
        </p:nvSpPr>
        <p:spPr>
          <a:xfrm>
            <a:off x="245375" y="3813350"/>
            <a:ext cx="1313100" cy="5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rgbClr val="666666"/>
                </a:solidFill>
                <a:latin typeface="Calibri"/>
                <a:ea typeface="Calibri"/>
                <a:cs typeface="Calibri"/>
                <a:sym typeface="Calibri"/>
              </a:rPr>
              <a:t>Actual Object boxes</a:t>
            </a:r>
            <a:endParaRPr sz="1100">
              <a:solidFill>
                <a:srgbClr val="666666"/>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 sz="1100">
                <a:solidFill>
                  <a:srgbClr val="666666"/>
                </a:solidFill>
                <a:latin typeface="Calibri"/>
                <a:ea typeface="Calibri"/>
                <a:cs typeface="Calibri"/>
                <a:sym typeface="Calibri"/>
              </a:rPr>
              <a:t>(from labelImg)</a:t>
            </a:r>
            <a:endParaRPr>
              <a:solidFill>
                <a:srgbClr val="666666"/>
              </a:solidFill>
              <a:latin typeface="Calibri"/>
              <a:ea typeface="Calibri"/>
              <a:cs typeface="Calibri"/>
              <a:sym typeface="Calibri"/>
            </a:endParaRPr>
          </a:p>
        </p:txBody>
      </p:sp>
      <p:cxnSp>
        <p:nvCxnSpPr>
          <p:cNvPr id="411" name="Google Shape;411;p42"/>
          <p:cNvCxnSpPr>
            <a:stCxn id="410" idx="0"/>
            <a:endCxn id="412" idx="2"/>
          </p:cNvCxnSpPr>
          <p:nvPr/>
        </p:nvCxnSpPr>
        <p:spPr>
          <a:xfrm flipH="1" rot="10800000">
            <a:off x="901925" y="3202550"/>
            <a:ext cx="793800" cy="610800"/>
          </a:xfrm>
          <a:prstGeom prst="straightConnector1">
            <a:avLst/>
          </a:prstGeom>
          <a:noFill/>
          <a:ln cap="flat" cmpd="sng" w="19050">
            <a:solidFill>
              <a:schemeClr val="dk2"/>
            </a:solidFill>
            <a:prstDash val="solid"/>
            <a:round/>
            <a:headEnd len="med" w="med" type="none"/>
            <a:tailEnd len="med" w="med" type="triangle"/>
          </a:ln>
        </p:spPr>
      </p:cxnSp>
      <p:sp>
        <p:nvSpPr>
          <p:cNvPr id="413" name="Google Shape;413;p42"/>
          <p:cNvSpPr txBox="1"/>
          <p:nvPr/>
        </p:nvSpPr>
        <p:spPr>
          <a:xfrm>
            <a:off x="1147700" y="220375"/>
            <a:ext cx="1313100" cy="35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66666"/>
                </a:solidFill>
                <a:latin typeface="Calibri"/>
                <a:ea typeface="Calibri"/>
                <a:cs typeface="Calibri"/>
                <a:sym typeface="Calibri"/>
              </a:rPr>
              <a:t>ROI</a:t>
            </a:r>
            <a:endParaRPr>
              <a:solidFill>
                <a:srgbClr val="666666"/>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 sz="1000">
                <a:solidFill>
                  <a:srgbClr val="666666"/>
                </a:solidFill>
                <a:latin typeface="Calibri"/>
                <a:ea typeface="Calibri"/>
                <a:cs typeface="Calibri"/>
                <a:sym typeface="Calibri"/>
              </a:rPr>
              <a:t>(Selective Search)</a:t>
            </a:r>
            <a:endParaRPr>
              <a:solidFill>
                <a:srgbClr val="666666"/>
              </a:solidFill>
              <a:latin typeface="Calibri"/>
              <a:ea typeface="Calibri"/>
              <a:cs typeface="Calibri"/>
              <a:sym typeface="Calibri"/>
            </a:endParaRPr>
          </a:p>
        </p:txBody>
      </p:sp>
      <p:sp>
        <p:nvSpPr>
          <p:cNvPr id="412" name="Google Shape;412;p42"/>
          <p:cNvSpPr/>
          <p:nvPr/>
        </p:nvSpPr>
        <p:spPr>
          <a:xfrm>
            <a:off x="1039100" y="1842025"/>
            <a:ext cx="1313100" cy="13605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2"/>
          <p:cNvSpPr/>
          <p:nvPr/>
        </p:nvSpPr>
        <p:spPr>
          <a:xfrm>
            <a:off x="2427700" y="1240825"/>
            <a:ext cx="1742100" cy="23205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 name="Google Shape;415;p42"/>
          <p:cNvCxnSpPr>
            <a:stCxn id="410" idx="0"/>
            <a:endCxn id="414" idx="2"/>
          </p:cNvCxnSpPr>
          <p:nvPr/>
        </p:nvCxnSpPr>
        <p:spPr>
          <a:xfrm flipH="1" rot="10800000">
            <a:off x="901925" y="3561350"/>
            <a:ext cx="2396700" cy="252000"/>
          </a:xfrm>
          <a:prstGeom prst="straightConnector1">
            <a:avLst/>
          </a:prstGeom>
          <a:noFill/>
          <a:ln cap="flat" cmpd="sng" w="19050">
            <a:solidFill>
              <a:schemeClr val="dk2"/>
            </a:solidFill>
            <a:prstDash val="solid"/>
            <a:round/>
            <a:headEnd len="med" w="med" type="none"/>
            <a:tailEnd len="med" w="med" type="triangle"/>
          </a:ln>
        </p:spPr>
      </p:cxnSp>
      <p:cxnSp>
        <p:nvCxnSpPr>
          <p:cNvPr id="416" name="Google Shape;416;p42"/>
          <p:cNvCxnSpPr>
            <a:stCxn id="413" idx="2"/>
            <a:endCxn id="417" idx="0"/>
          </p:cNvCxnSpPr>
          <p:nvPr/>
        </p:nvCxnSpPr>
        <p:spPr>
          <a:xfrm flipH="1">
            <a:off x="1780550" y="573175"/>
            <a:ext cx="23700" cy="1656300"/>
          </a:xfrm>
          <a:prstGeom prst="straightConnector1">
            <a:avLst/>
          </a:prstGeom>
          <a:noFill/>
          <a:ln cap="flat" cmpd="sng" w="9525">
            <a:solidFill>
              <a:srgbClr val="F1C232"/>
            </a:solidFill>
            <a:prstDash val="solid"/>
            <a:round/>
            <a:headEnd len="med" w="med" type="none"/>
            <a:tailEnd len="med" w="med" type="triangle"/>
          </a:ln>
        </p:spPr>
      </p:cxnSp>
      <p:sp>
        <p:nvSpPr>
          <p:cNvPr id="417" name="Google Shape;417;p42"/>
          <p:cNvSpPr/>
          <p:nvPr/>
        </p:nvSpPr>
        <p:spPr>
          <a:xfrm>
            <a:off x="821825" y="2229325"/>
            <a:ext cx="1917600" cy="11526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2"/>
          <p:cNvSpPr txBox="1"/>
          <p:nvPr/>
        </p:nvSpPr>
        <p:spPr>
          <a:xfrm>
            <a:off x="831000" y="1590025"/>
            <a:ext cx="3261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rPr>
              <a:t>x,y</a:t>
            </a:r>
            <a:endParaRPr b="1" sz="800">
              <a:solidFill>
                <a:srgbClr val="FFFFFF"/>
              </a:solidFill>
            </a:endParaRPr>
          </a:p>
        </p:txBody>
      </p:sp>
      <p:sp>
        <p:nvSpPr>
          <p:cNvPr id="419" name="Google Shape;419;p42"/>
          <p:cNvSpPr txBox="1"/>
          <p:nvPr/>
        </p:nvSpPr>
        <p:spPr>
          <a:xfrm>
            <a:off x="1364400" y="1590025"/>
            <a:ext cx="3261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rPr>
              <a:t>w</a:t>
            </a:r>
            <a:endParaRPr b="1" sz="800">
              <a:solidFill>
                <a:srgbClr val="FFFFFF"/>
              </a:solidFill>
            </a:endParaRPr>
          </a:p>
        </p:txBody>
      </p:sp>
      <p:sp>
        <p:nvSpPr>
          <p:cNvPr id="420" name="Google Shape;420;p42"/>
          <p:cNvSpPr txBox="1"/>
          <p:nvPr/>
        </p:nvSpPr>
        <p:spPr>
          <a:xfrm>
            <a:off x="991875" y="2396288"/>
            <a:ext cx="3261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rPr>
              <a:t>h</a:t>
            </a:r>
            <a:endParaRPr b="1" sz="800">
              <a:solidFill>
                <a:srgbClr val="FFFFFF"/>
              </a:solidFill>
            </a:endParaRPr>
          </a:p>
        </p:txBody>
      </p:sp>
      <p:sp>
        <p:nvSpPr>
          <p:cNvPr id="421" name="Google Shape;421;p42"/>
          <p:cNvSpPr txBox="1"/>
          <p:nvPr/>
        </p:nvSpPr>
        <p:spPr>
          <a:xfrm>
            <a:off x="5481300" y="1699525"/>
            <a:ext cx="3190500" cy="164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Calibri"/>
                <a:ea typeface="Calibri"/>
                <a:cs typeface="Calibri"/>
                <a:sym typeface="Calibri"/>
              </a:rPr>
              <a:t>1. IOU Calculations</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 IOU for </a:t>
            </a:r>
            <a:r>
              <a:rPr b="1" lang="en" sz="1100">
                <a:latin typeface="Calibri"/>
                <a:ea typeface="Calibri"/>
                <a:cs typeface="Calibri"/>
                <a:sym typeface="Calibri"/>
              </a:rPr>
              <a:t>Green</a:t>
            </a:r>
            <a:r>
              <a:rPr b="1" lang="en" sz="1100">
                <a:latin typeface="Calibri"/>
                <a:ea typeface="Calibri"/>
                <a:cs typeface="Calibri"/>
                <a:sym typeface="Calibri"/>
              </a:rPr>
              <a:t> RoI </a:t>
            </a:r>
            <a:r>
              <a:rPr lang="en" sz="1100">
                <a:latin typeface="Calibri"/>
                <a:ea typeface="Calibri"/>
                <a:cs typeface="Calibri"/>
                <a:sym typeface="Calibri"/>
              </a:rPr>
              <a:t>and Actual box of </a:t>
            </a:r>
            <a:r>
              <a:rPr b="1" lang="en" sz="1100">
                <a:latin typeface="Calibri"/>
                <a:ea typeface="Calibri"/>
                <a:cs typeface="Calibri"/>
                <a:sym typeface="Calibri"/>
              </a:rPr>
              <a:t>Dog</a:t>
            </a:r>
            <a:r>
              <a:rPr lang="en" sz="1100">
                <a:latin typeface="Calibri"/>
                <a:ea typeface="Calibri"/>
                <a:cs typeface="Calibri"/>
                <a:sym typeface="Calibri"/>
              </a:rPr>
              <a:t> : 0.08</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solidFill>
                  <a:schemeClr val="dk1"/>
                </a:solidFill>
                <a:latin typeface="Calibri"/>
                <a:ea typeface="Calibri"/>
                <a:cs typeface="Calibri"/>
                <a:sym typeface="Calibri"/>
              </a:rPr>
              <a:t>- IOU for </a:t>
            </a:r>
            <a:r>
              <a:rPr b="1" lang="en" sz="1100">
                <a:solidFill>
                  <a:schemeClr val="dk1"/>
                </a:solidFill>
                <a:latin typeface="Calibri"/>
                <a:ea typeface="Calibri"/>
                <a:cs typeface="Calibri"/>
                <a:sym typeface="Calibri"/>
              </a:rPr>
              <a:t>Green</a:t>
            </a:r>
            <a:r>
              <a:rPr b="1" lang="en" sz="1100">
                <a:solidFill>
                  <a:schemeClr val="dk1"/>
                </a:solidFill>
                <a:latin typeface="Calibri"/>
                <a:ea typeface="Calibri"/>
                <a:cs typeface="Calibri"/>
                <a:sym typeface="Calibri"/>
              </a:rPr>
              <a:t> RoI </a:t>
            </a:r>
            <a:r>
              <a:rPr lang="en" sz="1100">
                <a:solidFill>
                  <a:schemeClr val="dk1"/>
                </a:solidFill>
                <a:latin typeface="Calibri"/>
                <a:ea typeface="Calibri"/>
                <a:cs typeface="Calibri"/>
                <a:sym typeface="Calibri"/>
              </a:rPr>
              <a:t>and Actual box of </a:t>
            </a:r>
            <a:r>
              <a:rPr b="1" lang="en" sz="1100">
                <a:solidFill>
                  <a:schemeClr val="dk1"/>
                </a:solidFill>
                <a:latin typeface="Calibri"/>
                <a:ea typeface="Calibri"/>
                <a:cs typeface="Calibri"/>
                <a:sym typeface="Calibri"/>
              </a:rPr>
              <a:t>Cat</a:t>
            </a:r>
            <a:r>
              <a:rPr lang="en" sz="1100">
                <a:solidFill>
                  <a:schemeClr val="dk1"/>
                </a:solidFill>
                <a:latin typeface="Calibri"/>
                <a:ea typeface="Calibri"/>
                <a:cs typeface="Calibri"/>
                <a:sym typeface="Calibri"/>
              </a:rPr>
              <a:t> : 0.62</a:t>
            </a:r>
            <a:endParaRPr sz="1100">
              <a:latin typeface="Calibri"/>
              <a:ea typeface="Calibri"/>
              <a:cs typeface="Calibri"/>
              <a:sym typeface="Calibri"/>
            </a:endParaRPr>
          </a:p>
          <a:p>
            <a:pPr indent="0" lvl="0" marL="0" rtl="0" algn="l">
              <a:lnSpc>
                <a:spcPct val="115000"/>
              </a:lnSpc>
              <a:spcBef>
                <a:spcPts val="0"/>
              </a:spcBef>
              <a:spcAft>
                <a:spcPts val="0"/>
              </a:spcAft>
              <a:buNone/>
            </a:pPr>
            <a:r>
              <a:t/>
            </a:r>
            <a:endParaRPr sz="1100">
              <a:latin typeface="Calibri"/>
              <a:ea typeface="Calibri"/>
              <a:cs typeface="Calibri"/>
              <a:sym typeface="Calibri"/>
            </a:endParaRPr>
          </a:p>
          <a:p>
            <a:pPr indent="0" lvl="0" marL="0" rtl="0" algn="l">
              <a:lnSpc>
                <a:spcPct val="115000"/>
              </a:lnSpc>
              <a:spcBef>
                <a:spcPts val="0"/>
              </a:spcBef>
              <a:spcAft>
                <a:spcPts val="0"/>
              </a:spcAft>
              <a:buNone/>
            </a:pPr>
            <a:r>
              <a:rPr lang="en" sz="1100">
                <a:latin typeface="Calibri"/>
                <a:ea typeface="Calibri"/>
                <a:cs typeface="Calibri"/>
                <a:sym typeface="Calibri"/>
              </a:rPr>
              <a:t>2. Labels for Green RoI</a:t>
            </a:r>
            <a:endParaRPr sz="1100">
              <a:latin typeface="Calibri"/>
              <a:ea typeface="Calibri"/>
              <a:cs typeface="Calibri"/>
              <a:sym typeface="Calibri"/>
            </a:endParaRPr>
          </a:p>
          <a:p>
            <a:pPr indent="0" lvl="0" marL="0" rtl="0" algn="l">
              <a:lnSpc>
                <a:spcPct val="115000"/>
              </a:lnSpc>
              <a:spcBef>
                <a:spcPts val="0"/>
              </a:spcBef>
              <a:spcAft>
                <a:spcPts val="0"/>
              </a:spcAft>
              <a:buNone/>
            </a:pPr>
            <a:r>
              <a:rPr b="1" lang="en" sz="1100">
                <a:solidFill>
                  <a:schemeClr val="dk1"/>
                </a:solidFill>
                <a:latin typeface="Calibri"/>
                <a:ea typeface="Calibri"/>
                <a:cs typeface="Calibri"/>
                <a:sym typeface="Calibri"/>
              </a:rPr>
              <a:t>Classification (Cat)</a:t>
            </a:r>
            <a:r>
              <a:rPr lang="en" sz="1100">
                <a:solidFill>
                  <a:schemeClr val="dk1"/>
                </a:solidFill>
                <a:latin typeface="Calibri"/>
                <a:ea typeface="Calibri"/>
                <a:cs typeface="Calibri"/>
                <a:sym typeface="Calibri"/>
              </a:rPr>
              <a:t>:  [0, 0, 1, 0, 0]</a:t>
            </a:r>
            <a:endParaRPr sz="11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1100">
                <a:solidFill>
                  <a:schemeClr val="dk1"/>
                </a:solidFill>
                <a:latin typeface="Calibri"/>
                <a:ea typeface="Calibri"/>
                <a:cs typeface="Calibri"/>
                <a:sym typeface="Calibri"/>
              </a:rPr>
              <a:t>Regression</a:t>
            </a:r>
            <a:r>
              <a:rPr lang="en" sz="1100">
                <a:solidFill>
                  <a:schemeClr val="dk1"/>
                </a:solidFill>
                <a:latin typeface="Calibri"/>
                <a:ea typeface="Calibri"/>
                <a:cs typeface="Calibri"/>
                <a:sym typeface="Calibri"/>
              </a:rPr>
              <a:t>:  [x, y, w, h] - actual cat box coordinates </a:t>
            </a:r>
            <a:endParaRPr sz="11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xEl>
                                              <p:pRg end="0" st="0"/>
                                            </p:txEl>
                                          </p:spTgt>
                                        </p:tgtEl>
                                        <p:attrNameLst>
                                          <p:attrName>style.visibility</p:attrName>
                                        </p:attrNameLst>
                                      </p:cBhvr>
                                      <p:to>
                                        <p:strVal val="visible"/>
                                      </p:to>
                                    </p:set>
                                    <p:animEffect filter="fade" transition="in">
                                      <p:cBhvr>
                                        <p:cTn dur="1000"/>
                                        <p:tgtEl>
                                          <p:spTgt spid="4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xEl>
                                              <p:pRg end="1" st="1"/>
                                            </p:txEl>
                                          </p:spTgt>
                                        </p:tgtEl>
                                        <p:attrNameLst>
                                          <p:attrName>style.visibility</p:attrName>
                                        </p:attrNameLst>
                                      </p:cBhvr>
                                      <p:to>
                                        <p:strVal val="visible"/>
                                      </p:to>
                                    </p:set>
                                    <p:animEffect filter="fade" transition="in">
                                      <p:cBhvr>
                                        <p:cTn dur="1000"/>
                                        <p:tgtEl>
                                          <p:spTgt spid="4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xEl>
                                              <p:pRg end="2" st="2"/>
                                            </p:txEl>
                                          </p:spTgt>
                                        </p:tgtEl>
                                        <p:attrNameLst>
                                          <p:attrName>style.visibility</p:attrName>
                                        </p:attrNameLst>
                                      </p:cBhvr>
                                      <p:to>
                                        <p:strVal val="visible"/>
                                      </p:to>
                                    </p:set>
                                    <p:animEffect filter="fade" transition="in">
                                      <p:cBhvr>
                                        <p:cTn dur="1000"/>
                                        <p:tgtEl>
                                          <p:spTgt spid="4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xEl>
                                              <p:pRg end="3" st="3"/>
                                            </p:txEl>
                                          </p:spTgt>
                                        </p:tgtEl>
                                        <p:attrNameLst>
                                          <p:attrName>style.visibility</p:attrName>
                                        </p:attrNameLst>
                                      </p:cBhvr>
                                      <p:to>
                                        <p:strVal val="visible"/>
                                      </p:to>
                                    </p:set>
                                    <p:animEffect filter="fade" transition="in">
                                      <p:cBhvr>
                                        <p:cTn dur="1000"/>
                                        <p:tgtEl>
                                          <p:spTgt spid="4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xEl>
                                              <p:pRg end="4" st="4"/>
                                            </p:txEl>
                                          </p:spTgt>
                                        </p:tgtEl>
                                        <p:attrNameLst>
                                          <p:attrName>style.visibility</p:attrName>
                                        </p:attrNameLst>
                                      </p:cBhvr>
                                      <p:to>
                                        <p:strVal val="visible"/>
                                      </p:to>
                                    </p:set>
                                    <p:animEffect filter="fade" transition="in">
                                      <p:cBhvr>
                                        <p:cTn dur="1000"/>
                                        <p:tgtEl>
                                          <p:spTgt spid="4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xEl>
                                              <p:pRg end="5" st="5"/>
                                            </p:txEl>
                                          </p:spTgt>
                                        </p:tgtEl>
                                        <p:attrNameLst>
                                          <p:attrName>style.visibility</p:attrName>
                                        </p:attrNameLst>
                                      </p:cBhvr>
                                      <p:to>
                                        <p:strVal val="visible"/>
                                      </p:to>
                                    </p:set>
                                    <p:animEffect filter="fade" transition="in">
                                      <p:cBhvr>
                                        <p:cTn dur="1000"/>
                                        <p:tgtEl>
                                          <p:spTgt spid="42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xEl>
                                              <p:pRg end="6" st="6"/>
                                            </p:txEl>
                                          </p:spTgt>
                                        </p:tgtEl>
                                        <p:attrNameLst>
                                          <p:attrName>style.visibility</p:attrName>
                                        </p:attrNameLst>
                                      </p:cBhvr>
                                      <p:to>
                                        <p:strVal val="visible"/>
                                      </p:to>
                                    </p:set>
                                    <p:animEffect filter="fade" transition="in">
                                      <p:cBhvr>
                                        <p:cTn dur="1000"/>
                                        <p:tgtEl>
                                          <p:spTgt spid="42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xEl>
                                              <p:pRg end="7" st="7"/>
                                            </p:txEl>
                                          </p:spTgt>
                                        </p:tgtEl>
                                        <p:attrNameLst>
                                          <p:attrName>style.visibility</p:attrName>
                                        </p:attrNameLst>
                                      </p:cBhvr>
                                      <p:to>
                                        <p:strVal val="visible"/>
                                      </p:to>
                                    </p:set>
                                    <p:animEffect filter="fade" transition="in">
                                      <p:cBhvr>
                                        <p:cTn dur="1000"/>
                                        <p:tgtEl>
                                          <p:spTgt spid="421">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43"/>
          <p:cNvPicPr preferRelativeResize="0"/>
          <p:nvPr/>
        </p:nvPicPr>
        <p:blipFill>
          <a:blip r:embed="rId3">
            <a:alphaModFix/>
          </a:blip>
          <a:stretch>
            <a:fillRect/>
          </a:stretch>
        </p:blipFill>
        <p:spPr>
          <a:xfrm>
            <a:off x="705350" y="810545"/>
            <a:ext cx="4215951" cy="2805012"/>
          </a:xfrm>
          <a:prstGeom prst="rect">
            <a:avLst/>
          </a:prstGeom>
          <a:noFill/>
          <a:ln>
            <a:noFill/>
          </a:ln>
        </p:spPr>
      </p:pic>
      <p:sp>
        <p:nvSpPr>
          <p:cNvPr id="427" name="Google Shape;427;p43"/>
          <p:cNvSpPr txBox="1"/>
          <p:nvPr/>
        </p:nvSpPr>
        <p:spPr>
          <a:xfrm>
            <a:off x="746250" y="4228975"/>
            <a:ext cx="40428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434343"/>
                </a:solidFill>
                <a:latin typeface="Calibri"/>
                <a:ea typeface="Calibri"/>
                <a:cs typeface="Calibri"/>
                <a:sym typeface="Calibri"/>
              </a:rPr>
              <a:t>Let’s consider an image with two objects</a:t>
            </a:r>
            <a:endParaRPr sz="1800">
              <a:solidFill>
                <a:srgbClr val="434343"/>
              </a:solidFill>
              <a:latin typeface="Calibri"/>
              <a:ea typeface="Calibri"/>
              <a:cs typeface="Calibri"/>
              <a:sym typeface="Calibri"/>
            </a:endParaRPr>
          </a:p>
        </p:txBody>
      </p:sp>
      <p:sp>
        <p:nvSpPr>
          <p:cNvPr id="428" name="Google Shape;428;p43"/>
          <p:cNvSpPr txBox="1"/>
          <p:nvPr/>
        </p:nvSpPr>
        <p:spPr>
          <a:xfrm>
            <a:off x="245375" y="3813350"/>
            <a:ext cx="1313100" cy="51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latin typeface="Calibri"/>
                <a:ea typeface="Calibri"/>
                <a:cs typeface="Calibri"/>
                <a:sym typeface="Calibri"/>
              </a:rPr>
              <a:t>Actual Object boxes</a:t>
            </a:r>
            <a:endParaRPr sz="1100">
              <a:solidFill>
                <a:srgbClr val="666666"/>
              </a:solidFill>
              <a:latin typeface="Calibri"/>
              <a:ea typeface="Calibri"/>
              <a:cs typeface="Calibri"/>
              <a:sym typeface="Calibri"/>
            </a:endParaRPr>
          </a:p>
          <a:p>
            <a:pPr indent="0" lvl="0" marL="0" rtl="0" algn="ctr">
              <a:spcBef>
                <a:spcPts val="0"/>
              </a:spcBef>
              <a:spcAft>
                <a:spcPts val="0"/>
              </a:spcAft>
              <a:buNone/>
            </a:pPr>
            <a:r>
              <a:rPr lang="en" sz="1100">
                <a:solidFill>
                  <a:srgbClr val="666666"/>
                </a:solidFill>
                <a:latin typeface="Calibri"/>
                <a:ea typeface="Calibri"/>
                <a:cs typeface="Calibri"/>
                <a:sym typeface="Calibri"/>
              </a:rPr>
              <a:t>(from labelImg)</a:t>
            </a:r>
            <a:endParaRPr>
              <a:solidFill>
                <a:srgbClr val="666666"/>
              </a:solidFill>
              <a:latin typeface="Calibri"/>
              <a:ea typeface="Calibri"/>
              <a:cs typeface="Calibri"/>
              <a:sym typeface="Calibri"/>
            </a:endParaRPr>
          </a:p>
        </p:txBody>
      </p:sp>
      <p:cxnSp>
        <p:nvCxnSpPr>
          <p:cNvPr id="429" name="Google Shape;429;p43"/>
          <p:cNvCxnSpPr>
            <a:stCxn id="428" idx="0"/>
            <a:endCxn id="430" idx="2"/>
          </p:cNvCxnSpPr>
          <p:nvPr/>
        </p:nvCxnSpPr>
        <p:spPr>
          <a:xfrm flipH="1" rot="10800000">
            <a:off x="901925" y="3202550"/>
            <a:ext cx="793800" cy="610800"/>
          </a:xfrm>
          <a:prstGeom prst="straightConnector1">
            <a:avLst/>
          </a:prstGeom>
          <a:noFill/>
          <a:ln cap="flat" cmpd="sng" w="19050">
            <a:solidFill>
              <a:schemeClr val="dk2"/>
            </a:solidFill>
            <a:prstDash val="solid"/>
            <a:round/>
            <a:headEnd len="med" w="med" type="none"/>
            <a:tailEnd len="med" w="med" type="triangle"/>
          </a:ln>
        </p:spPr>
      </p:cxnSp>
      <p:sp>
        <p:nvSpPr>
          <p:cNvPr id="431" name="Google Shape;431;p43"/>
          <p:cNvSpPr txBox="1"/>
          <p:nvPr/>
        </p:nvSpPr>
        <p:spPr>
          <a:xfrm>
            <a:off x="1147700" y="220375"/>
            <a:ext cx="1313100" cy="35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Calibri"/>
                <a:ea typeface="Calibri"/>
                <a:cs typeface="Calibri"/>
                <a:sym typeface="Calibri"/>
              </a:rPr>
              <a:t>ROI</a:t>
            </a:r>
            <a:endParaRPr>
              <a:solidFill>
                <a:srgbClr val="666666"/>
              </a:solidFill>
              <a:latin typeface="Calibri"/>
              <a:ea typeface="Calibri"/>
              <a:cs typeface="Calibri"/>
              <a:sym typeface="Calibri"/>
            </a:endParaRPr>
          </a:p>
          <a:p>
            <a:pPr indent="0" lvl="0" marL="0" rtl="0" algn="ctr">
              <a:spcBef>
                <a:spcPts val="0"/>
              </a:spcBef>
              <a:spcAft>
                <a:spcPts val="0"/>
              </a:spcAft>
              <a:buNone/>
            </a:pPr>
            <a:r>
              <a:rPr lang="en" sz="1000">
                <a:solidFill>
                  <a:srgbClr val="666666"/>
                </a:solidFill>
                <a:latin typeface="Calibri"/>
                <a:ea typeface="Calibri"/>
                <a:cs typeface="Calibri"/>
                <a:sym typeface="Calibri"/>
              </a:rPr>
              <a:t>(Selective Search)</a:t>
            </a:r>
            <a:endParaRPr>
              <a:solidFill>
                <a:srgbClr val="666666"/>
              </a:solidFill>
              <a:latin typeface="Calibri"/>
              <a:ea typeface="Calibri"/>
              <a:cs typeface="Calibri"/>
              <a:sym typeface="Calibri"/>
            </a:endParaRPr>
          </a:p>
        </p:txBody>
      </p:sp>
      <p:sp>
        <p:nvSpPr>
          <p:cNvPr id="430" name="Google Shape;430;p43"/>
          <p:cNvSpPr/>
          <p:nvPr/>
        </p:nvSpPr>
        <p:spPr>
          <a:xfrm>
            <a:off x="1039100" y="1842025"/>
            <a:ext cx="1313100" cy="13605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3"/>
          <p:cNvSpPr/>
          <p:nvPr/>
        </p:nvSpPr>
        <p:spPr>
          <a:xfrm>
            <a:off x="2427700" y="1240825"/>
            <a:ext cx="1742100" cy="23205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3" name="Google Shape;433;p43"/>
          <p:cNvCxnSpPr>
            <a:stCxn id="428" idx="0"/>
            <a:endCxn id="432" idx="2"/>
          </p:cNvCxnSpPr>
          <p:nvPr/>
        </p:nvCxnSpPr>
        <p:spPr>
          <a:xfrm flipH="1" rot="10800000">
            <a:off x="901925" y="3561350"/>
            <a:ext cx="2396700" cy="252000"/>
          </a:xfrm>
          <a:prstGeom prst="straightConnector1">
            <a:avLst/>
          </a:prstGeom>
          <a:noFill/>
          <a:ln cap="flat" cmpd="sng" w="19050">
            <a:solidFill>
              <a:schemeClr val="dk2"/>
            </a:solidFill>
            <a:prstDash val="solid"/>
            <a:round/>
            <a:headEnd len="med" w="med" type="none"/>
            <a:tailEnd len="med" w="med" type="triangle"/>
          </a:ln>
        </p:spPr>
      </p:cxnSp>
      <p:cxnSp>
        <p:nvCxnSpPr>
          <p:cNvPr id="434" name="Google Shape;434;p43"/>
          <p:cNvCxnSpPr>
            <a:stCxn id="431" idx="2"/>
            <a:endCxn id="435" idx="0"/>
          </p:cNvCxnSpPr>
          <p:nvPr/>
        </p:nvCxnSpPr>
        <p:spPr>
          <a:xfrm flipH="1">
            <a:off x="1780550" y="573175"/>
            <a:ext cx="23700" cy="1656300"/>
          </a:xfrm>
          <a:prstGeom prst="straightConnector1">
            <a:avLst/>
          </a:prstGeom>
          <a:noFill/>
          <a:ln cap="flat" cmpd="sng" w="9525">
            <a:solidFill>
              <a:srgbClr val="F1C232"/>
            </a:solidFill>
            <a:prstDash val="solid"/>
            <a:round/>
            <a:headEnd len="med" w="med" type="none"/>
            <a:tailEnd len="med" w="med" type="triangle"/>
          </a:ln>
        </p:spPr>
      </p:cxnSp>
      <p:sp>
        <p:nvSpPr>
          <p:cNvPr id="435" name="Google Shape;435;p43"/>
          <p:cNvSpPr/>
          <p:nvPr/>
        </p:nvSpPr>
        <p:spPr>
          <a:xfrm>
            <a:off x="821825" y="2229325"/>
            <a:ext cx="1917600" cy="11526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3"/>
          <p:cNvSpPr txBox="1"/>
          <p:nvPr/>
        </p:nvSpPr>
        <p:spPr>
          <a:xfrm>
            <a:off x="831000" y="1590025"/>
            <a:ext cx="3261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rPr>
              <a:t>x,y</a:t>
            </a:r>
            <a:endParaRPr b="1" sz="800">
              <a:solidFill>
                <a:srgbClr val="FFFFFF"/>
              </a:solidFill>
            </a:endParaRPr>
          </a:p>
        </p:txBody>
      </p:sp>
      <p:sp>
        <p:nvSpPr>
          <p:cNvPr id="437" name="Google Shape;437;p43"/>
          <p:cNvSpPr txBox="1"/>
          <p:nvPr/>
        </p:nvSpPr>
        <p:spPr>
          <a:xfrm>
            <a:off x="1364400" y="1590025"/>
            <a:ext cx="3261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rPr>
              <a:t>w</a:t>
            </a:r>
            <a:endParaRPr b="1" sz="800">
              <a:solidFill>
                <a:srgbClr val="FFFFFF"/>
              </a:solidFill>
            </a:endParaRPr>
          </a:p>
        </p:txBody>
      </p:sp>
      <p:sp>
        <p:nvSpPr>
          <p:cNvPr id="438" name="Google Shape;438;p43"/>
          <p:cNvSpPr txBox="1"/>
          <p:nvPr/>
        </p:nvSpPr>
        <p:spPr>
          <a:xfrm>
            <a:off x="991875" y="2396288"/>
            <a:ext cx="3261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rPr>
              <a:t>h</a:t>
            </a:r>
            <a:endParaRPr b="1" sz="800">
              <a:solidFill>
                <a:srgbClr val="FFFFFF"/>
              </a:solidFill>
            </a:endParaRPr>
          </a:p>
        </p:txBody>
      </p:sp>
      <p:sp>
        <p:nvSpPr>
          <p:cNvPr id="439" name="Google Shape;439;p43"/>
          <p:cNvSpPr txBox="1"/>
          <p:nvPr/>
        </p:nvSpPr>
        <p:spPr>
          <a:xfrm>
            <a:off x="5481300" y="1699525"/>
            <a:ext cx="3190500" cy="13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Calibri"/>
                <a:ea typeface="Calibri"/>
                <a:cs typeface="Calibri"/>
                <a:sym typeface="Calibri"/>
              </a:rPr>
              <a:t>1. An RoI will have only one object</a:t>
            </a:r>
            <a:endParaRPr sz="1300">
              <a:latin typeface="Calibri"/>
              <a:ea typeface="Calibri"/>
              <a:cs typeface="Calibri"/>
              <a:sym typeface="Calibri"/>
            </a:endParaRPr>
          </a:p>
          <a:p>
            <a:pPr indent="0" lvl="0" marL="0" rtl="0" algn="l">
              <a:lnSpc>
                <a:spcPct val="115000"/>
              </a:lnSpc>
              <a:spcBef>
                <a:spcPts val="0"/>
              </a:spcBef>
              <a:spcAft>
                <a:spcPts val="0"/>
              </a:spcAft>
              <a:buNone/>
            </a:pPr>
            <a:r>
              <a:t/>
            </a:r>
            <a:endParaRPr sz="1300">
              <a:latin typeface="Calibri"/>
              <a:ea typeface="Calibri"/>
              <a:cs typeface="Calibri"/>
              <a:sym typeface="Calibri"/>
            </a:endParaRPr>
          </a:p>
          <a:p>
            <a:pPr indent="0" lvl="0" marL="0" rtl="0" algn="l">
              <a:lnSpc>
                <a:spcPct val="115000"/>
              </a:lnSpc>
              <a:spcBef>
                <a:spcPts val="0"/>
              </a:spcBef>
              <a:spcAft>
                <a:spcPts val="0"/>
              </a:spcAft>
              <a:buNone/>
            </a:pPr>
            <a:r>
              <a:rPr lang="en" sz="1300">
                <a:latin typeface="Calibri"/>
                <a:ea typeface="Calibri"/>
                <a:cs typeface="Calibri"/>
                <a:sym typeface="Calibri"/>
              </a:rPr>
              <a:t>2. If IOU with multiple actual boxes is above threshold, then highest IOU object will be considered.</a:t>
            </a:r>
            <a:endParaRPr sz="13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4"/>
          <p:cNvSpPr/>
          <p:nvPr/>
        </p:nvSpPr>
        <p:spPr>
          <a:xfrm>
            <a:off x="452722" y="2074500"/>
            <a:ext cx="1104900" cy="8748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sp>
        <p:nvSpPr>
          <p:cNvPr id="445" name="Google Shape;445;p44"/>
          <p:cNvSpPr/>
          <p:nvPr/>
        </p:nvSpPr>
        <p:spPr>
          <a:xfrm>
            <a:off x="2052922" y="2074500"/>
            <a:ext cx="1104900" cy="8748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Selective Search</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(Non-DL)</a:t>
            </a:r>
            <a:endParaRPr>
              <a:latin typeface="Calibri"/>
              <a:ea typeface="Calibri"/>
              <a:cs typeface="Calibri"/>
              <a:sym typeface="Calibri"/>
            </a:endParaRPr>
          </a:p>
        </p:txBody>
      </p:sp>
      <p:sp>
        <p:nvSpPr>
          <p:cNvPr id="446" name="Google Shape;446;p44"/>
          <p:cNvSpPr/>
          <p:nvPr/>
        </p:nvSpPr>
        <p:spPr>
          <a:xfrm>
            <a:off x="5018874" y="2221212"/>
            <a:ext cx="1491600" cy="581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sp>
        <p:nvSpPr>
          <p:cNvPr id="447" name="Google Shape;447;p44"/>
          <p:cNvSpPr/>
          <p:nvPr/>
        </p:nvSpPr>
        <p:spPr>
          <a:xfrm>
            <a:off x="6975185" y="1524921"/>
            <a:ext cx="609000" cy="754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FC Softmax</a:t>
            </a:r>
            <a:endParaRPr sz="1000">
              <a:latin typeface="Calibri"/>
              <a:ea typeface="Calibri"/>
              <a:cs typeface="Calibri"/>
              <a:sym typeface="Calibri"/>
            </a:endParaRPr>
          </a:p>
        </p:txBody>
      </p:sp>
      <p:cxnSp>
        <p:nvCxnSpPr>
          <p:cNvPr id="448" name="Google Shape;448;p44"/>
          <p:cNvCxnSpPr>
            <a:stCxn id="446" idx="5"/>
            <a:endCxn id="447" idx="1"/>
          </p:cNvCxnSpPr>
          <p:nvPr/>
        </p:nvCxnSpPr>
        <p:spPr>
          <a:xfrm flipH="1" rot="10800000">
            <a:off x="6510474" y="1901937"/>
            <a:ext cx="464700" cy="537300"/>
          </a:xfrm>
          <a:prstGeom prst="straightConnector1">
            <a:avLst/>
          </a:prstGeom>
          <a:noFill/>
          <a:ln cap="flat" cmpd="sng" w="9525">
            <a:solidFill>
              <a:schemeClr val="dk2"/>
            </a:solidFill>
            <a:prstDash val="solid"/>
            <a:round/>
            <a:headEnd len="med" w="med" type="none"/>
            <a:tailEnd len="med" w="med" type="triangle"/>
          </a:ln>
        </p:spPr>
      </p:cxnSp>
      <p:sp>
        <p:nvSpPr>
          <p:cNvPr id="449" name="Google Shape;449;p44"/>
          <p:cNvSpPr txBox="1"/>
          <p:nvPr/>
        </p:nvSpPr>
        <p:spPr>
          <a:xfrm>
            <a:off x="8095121" y="1524921"/>
            <a:ext cx="6090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450" name="Google Shape;450;p44"/>
          <p:cNvSpPr txBox="1"/>
          <p:nvPr/>
        </p:nvSpPr>
        <p:spPr>
          <a:xfrm>
            <a:off x="8095121" y="2015406"/>
            <a:ext cx="6090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451" name="Google Shape;451;p44"/>
          <p:cNvCxnSpPr>
            <a:stCxn id="447" idx="3"/>
            <a:endCxn id="449" idx="1"/>
          </p:cNvCxnSpPr>
          <p:nvPr/>
        </p:nvCxnSpPr>
        <p:spPr>
          <a:xfrm flipH="1" rot="10800000">
            <a:off x="7584185" y="1656921"/>
            <a:ext cx="510900" cy="245100"/>
          </a:xfrm>
          <a:prstGeom prst="straightConnector1">
            <a:avLst/>
          </a:prstGeom>
          <a:noFill/>
          <a:ln cap="flat" cmpd="sng" w="9525">
            <a:solidFill>
              <a:schemeClr val="dk2"/>
            </a:solidFill>
            <a:prstDash val="solid"/>
            <a:round/>
            <a:headEnd len="med" w="med" type="none"/>
            <a:tailEnd len="med" w="med" type="triangle"/>
          </a:ln>
        </p:spPr>
      </p:cxnSp>
      <p:cxnSp>
        <p:nvCxnSpPr>
          <p:cNvPr id="452" name="Google Shape;452;p44"/>
          <p:cNvCxnSpPr>
            <a:stCxn id="447" idx="3"/>
            <a:endCxn id="450" idx="1"/>
          </p:cNvCxnSpPr>
          <p:nvPr/>
        </p:nvCxnSpPr>
        <p:spPr>
          <a:xfrm>
            <a:off x="7584185" y="1902021"/>
            <a:ext cx="510900" cy="245100"/>
          </a:xfrm>
          <a:prstGeom prst="straightConnector1">
            <a:avLst/>
          </a:prstGeom>
          <a:noFill/>
          <a:ln cap="flat" cmpd="sng" w="9525">
            <a:solidFill>
              <a:schemeClr val="dk2"/>
            </a:solidFill>
            <a:prstDash val="solid"/>
            <a:round/>
            <a:headEnd len="med" w="med" type="none"/>
            <a:tailEnd len="med" w="med" type="triangle"/>
          </a:ln>
        </p:spPr>
      </p:cxnSp>
      <p:sp>
        <p:nvSpPr>
          <p:cNvPr id="453" name="Google Shape;453;p44"/>
          <p:cNvSpPr/>
          <p:nvPr/>
        </p:nvSpPr>
        <p:spPr>
          <a:xfrm>
            <a:off x="6975185" y="2984596"/>
            <a:ext cx="609000" cy="754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454" name="Google Shape;454;p44"/>
          <p:cNvSpPr txBox="1"/>
          <p:nvPr/>
        </p:nvSpPr>
        <p:spPr>
          <a:xfrm>
            <a:off x="8095121" y="3229838"/>
            <a:ext cx="777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455" name="Google Shape;455;p44"/>
          <p:cNvCxnSpPr>
            <a:stCxn id="453" idx="3"/>
            <a:endCxn id="454" idx="1"/>
          </p:cNvCxnSpPr>
          <p:nvPr/>
        </p:nvCxnSpPr>
        <p:spPr>
          <a:xfrm>
            <a:off x="7584185" y="3361696"/>
            <a:ext cx="510900" cy="0"/>
          </a:xfrm>
          <a:prstGeom prst="straightConnector1">
            <a:avLst/>
          </a:prstGeom>
          <a:noFill/>
          <a:ln cap="flat" cmpd="sng" w="9525">
            <a:solidFill>
              <a:schemeClr val="dk2"/>
            </a:solidFill>
            <a:prstDash val="solid"/>
            <a:round/>
            <a:headEnd len="med" w="med" type="none"/>
            <a:tailEnd len="med" w="med" type="triangle"/>
          </a:ln>
        </p:spPr>
      </p:cxnSp>
      <p:cxnSp>
        <p:nvCxnSpPr>
          <p:cNvPr id="456" name="Google Shape;456;p44"/>
          <p:cNvCxnSpPr>
            <a:stCxn id="446" idx="5"/>
            <a:endCxn id="453" idx="1"/>
          </p:cNvCxnSpPr>
          <p:nvPr/>
        </p:nvCxnSpPr>
        <p:spPr>
          <a:xfrm>
            <a:off x="6510474" y="2439237"/>
            <a:ext cx="464700" cy="922500"/>
          </a:xfrm>
          <a:prstGeom prst="straightConnector1">
            <a:avLst/>
          </a:prstGeom>
          <a:noFill/>
          <a:ln cap="flat" cmpd="sng" w="9525">
            <a:solidFill>
              <a:schemeClr val="dk2"/>
            </a:solidFill>
            <a:prstDash val="solid"/>
            <a:round/>
            <a:headEnd len="med" w="med" type="none"/>
            <a:tailEnd len="med" w="med" type="triangle"/>
          </a:ln>
        </p:spPr>
      </p:cxnSp>
      <p:sp>
        <p:nvSpPr>
          <p:cNvPr id="457" name="Google Shape;457;p44"/>
          <p:cNvSpPr txBox="1"/>
          <p:nvPr/>
        </p:nvSpPr>
        <p:spPr>
          <a:xfrm>
            <a:off x="7093993" y="980225"/>
            <a:ext cx="1152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Classification</a:t>
            </a:r>
            <a:endParaRPr b="1" sz="1200">
              <a:latin typeface="Calibri"/>
              <a:ea typeface="Calibri"/>
              <a:cs typeface="Calibri"/>
              <a:sym typeface="Calibri"/>
            </a:endParaRPr>
          </a:p>
        </p:txBody>
      </p:sp>
      <p:sp>
        <p:nvSpPr>
          <p:cNvPr id="458" name="Google Shape;458;p44"/>
          <p:cNvSpPr txBox="1"/>
          <p:nvPr/>
        </p:nvSpPr>
        <p:spPr>
          <a:xfrm>
            <a:off x="7022960" y="3899574"/>
            <a:ext cx="1152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Regression</a:t>
            </a:r>
            <a:endParaRPr b="1" sz="1200">
              <a:latin typeface="Calibri"/>
              <a:ea typeface="Calibri"/>
              <a:cs typeface="Calibri"/>
              <a:sym typeface="Calibri"/>
            </a:endParaRPr>
          </a:p>
        </p:txBody>
      </p:sp>
      <p:sp>
        <p:nvSpPr>
          <p:cNvPr id="459" name="Google Shape;459;p44"/>
          <p:cNvSpPr/>
          <p:nvPr/>
        </p:nvSpPr>
        <p:spPr>
          <a:xfrm>
            <a:off x="3689950" y="1373250"/>
            <a:ext cx="777600" cy="7542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60" name="Google Shape;460;p44"/>
          <p:cNvSpPr/>
          <p:nvPr/>
        </p:nvSpPr>
        <p:spPr>
          <a:xfrm>
            <a:off x="3783850" y="2434950"/>
            <a:ext cx="396000" cy="4275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61" name="Google Shape;461;p44"/>
          <p:cNvSpPr/>
          <p:nvPr/>
        </p:nvSpPr>
        <p:spPr>
          <a:xfrm>
            <a:off x="3783849" y="3119250"/>
            <a:ext cx="609000" cy="5814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62" name="Google Shape;462;p44"/>
          <p:cNvSpPr/>
          <p:nvPr/>
        </p:nvSpPr>
        <p:spPr>
          <a:xfrm>
            <a:off x="3783850" y="3957450"/>
            <a:ext cx="839100" cy="9225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63" name="Google Shape;463;p44"/>
          <p:cNvSpPr/>
          <p:nvPr/>
        </p:nvSpPr>
        <p:spPr>
          <a:xfrm>
            <a:off x="3783850" y="604650"/>
            <a:ext cx="626100" cy="6510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cxnSp>
        <p:nvCxnSpPr>
          <p:cNvPr id="464" name="Google Shape;464;p44"/>
          <p:cNvCxnSpPr>
            <a:stCxn id="445" idx="3"/>
            <a:endCxn id="463" idx="1"/>
          </p:cNvCxnSpPr>
          <p:nvPr/>
        </p:nvCxnSpPr>
        <p:spPr>
          <a:xfrm flipH="1" rot="10800000">
            <a:off x="3157822" y="930300"/>
            <a:ext cx="626100" cy="1581600"/>
          </a:xfrm>
          <a:prstGeom prst="straightConnector1">
            <a:avLst/>
          </a:prstGeom>
          <a:noFill/>
          <a:ln cap="flat" cmpd="sng" w="9525">
            <a:solidFill>
              <a:schemeClr val="dk2"/>
            </a:solidFill>
            <a:prstDash val="solid"/>
            <a:round/>
            <a:headEnd len="med" w="med" type="none"/>
            <a:tailEnd len="med" w="med" type="triangle"/>
          </a:ln>
        </p:spPr>
      </p:cxnSp>
      <p:cxnSp>
        <p:nvCxnSpPr>
          <p:cNvPr id="465" name="Google Shape;465;p44"/>
          <p:cNvCxnSpPr>
            <a:stCxn id="445" idx="3"/>
            <a:endCxn id="459" idx="1"/>
          </p:cNvCxnSpPr>
          <p:nvPr/>
        </p:nvCxnSpPr>
        <p:spPr>
          <a:xfrm flipH="1" rot="10800000">
            <a:off x="3157822" y="1750500"/>
            <a:ext cx="532200" cy="761400"/>
          </a:xfrm>
          <a:prstGeom prst="straightConnector1">
            <a:avLst/>
          </a:prstGeom>
          <a:noFill/>
          <a:ln cap="flat" cmpd="sng" w="9525">
            <a:solidFill>
              <a:schemeClr val="dk2"/>
            </a:solidFill>
            <a:prstDash val="solid"/>
            <a:round/>
            <a:headEnd len="med" w="med" type="none"/>
            <a:tailEnd len="med" w="med" type="triangle"/>
          </a:ln>
        </p:spPr>
      </p:cxnSp>
      <p:cxnSp>
        <p:nvCxnSpPr>
          <p:cNvPr id="466" name="Google Shape;466;p44"/>
          <p:cNvCxnSpPr>
            <a:stCxn id="445" idx="3"/>
            <a:endCxn id="460" idx="1"/>
          </p:cNvCxnSpPr>
          <p:nvPr/>
        </p:nvCxnSpPr>
        <p:spPr>
          <a:xfrm>
            <a:off x="3157822" y="2511900"/>
            <a:ext cx="626100" cy="136800"/>
          </a:xfrm>
          <a:prstGeom prst="straightConnector1">
            <a:avLst/>
          </a:prstGeom>
          <a:noFill/>
          <a:ln cap="flat" cmpd="sng" w="9525">
            <a:solidFill>
              <a:schemeClr val="dk2"/>
            </a:solidFill>
            <a:prstDash val="solid"/>
            <a:round/>
            <a:headEnd len="med" w="med" type="none"/>
            <a:tailEnd len="med" w="med" type="triangle"/>
          </a:ln>
        </p:spPr>
      </p:cxnSp>
      <p:cxnSp>
        <p:nvCxnSpPr>
          <p:cNvPr id="467" name="Google Shape;467;p44"/>
          <p:cNvCxnSpPr>
            <a:stCxn id="445" idx="3"/>
            <a:endCxn id="461" idx="1"/>
          </p:cNvCxnSpPr>
          <p:nvPr/>
        </p:nvCxnSpPr>
        <p:spPr>
          <a:xfrm>
            <a:off x="3157822" y="2511900"/>
            <a:ext cx="626100" cy="898200"/>
          </a:xfrm>
          <a:prstGeom prst="straightConnector1">
            <a:avLst/>
          </a:prstGeom>
          <a:noFill/>
          <a:ln cap="flat" cmpd="sng" w="9525">
            <a:solidFill>
              <a:schemeClr val="dk2"/>
            </a:solidFill>
            <a:prstDash val="solid"/>
            <a:round/>
            <a:headEnd len="med" w="med" type="none"/>
            <a:tailEnd len="med" w="med" type="triangle"/>
          </a:ln>
        </p:spPr>
      </p:cxnSp>
      <p:cxnSp>
        <p:nvCxnSpPr>
          <p:cNvPr id="468" name="Google Shape;468;p44"/>
          <p:cNvCxnSpPr>
            <a:stCxn id="445" idx="3"/>
            <a:endCxn id="462" idx="1"/>
          </p:cNvCxnSpPr>
          <p:nvPr/>
        </p:nvCxnSpPr>
        <p:spPr>
          <a:xfrm>
            <a:off x="3157822" y="2511900"/>
            <a:ext cx="626100" cy="1906800"/>
          </a:xfrm>
          <a:prstGeom prst="straightConnector1">
            <a:avLst/>
          </a:prstGeom>
          <a:noFill/>
          <a:ln cap="flat" cmpd="sng" w="9525">
            <a:solidFill>
              <a:schemeClr val="dk2"/>
            </a:solidFill>
            <a:prstDash val="solid"/>
            <a:round/>
            <a:headEnd len="med" w="med" type="none"/>
            <a:tailEnd len="med" w="med" type="triangle"/>
          </a:ln>
        </p:spPr>
      </p:cxnSp>
      <p:cxnSp>
        <p:nvCxnSpPr>
          <p:cNvPr id="469" name="Google Shape;469;p44"/>
          <p:cNvCxnSpPr>
            <a:stCxn id="460" idx="3"/>
            <a:endCxn id="446" idx="2"/>
          </p:cNvCxnSpPr>
          <p:nvPr/>
        </p:nvCxnSpPr>
        <p:spPr>
          <a:xfrm flipH="1" rot="10800000">
            <a:off x="4179850" y="2584500"/>
            <a:ext cx="839100" cy="64200"/>
          </a:xfrm>
          <a:prstGeom prst="straightConnector1">
            <a:avLst/>
          </a:prstGeom>
          <a:noFill/>
          <a:ln cap="flat" cmpd="sng" w="9525">
            <a:solidFill>
              <a:schemeClr val="dk2"/>
            </a:solidFill>
            <a:prstDash val="solid"/>
            <a:round/>
            <a:headEnd len="med" w="med" type="none"/>
            <a:tailEnd len="med" w="med" type="triangle"/>
          </a:ln>
        </p:spPr>
      </p:cxnSp>
      <p:cxnSp>
        <p:nvCxnSpPr>
          <p:cNvPr id="470" name="Google Shape;470;p44"/>
          <p:cNvCxnSpPr>
            <a:stCxn id="463" idx="3"/>
            <a:endCxn id="446" idx="2"/>
          </p:cNvCxnSpPr>
          <p:nvPr/>
        </p:nvCxnSpPr>
        <p:spPr>
          <a:xfrm>
            <a:off x="4409950" y="930150"/>
            <a:ext cx="609000" cy="1654500"/>
          </a:xfrm>
          <a:prstGeom prst="straightConnector1">
            <a:avLst/>
          </a:prstGeom>
          <a:noFill/>
          <a:ln cap="flat" cmpd="sng" w="9525">
            <a:solidFill>
              <a:schemeClr val="dk2"/>
            </a:solidFill>
            <a:prstDash val="solid"/>
            <a:round/>
            <a:headEnd len="med" w="med" type="none"/>
            <a:tailEnd len="med" w="med" type="triangle"/>
          </a:ln>
        </p:spPr>
      </p:cxnSp>
      <p:cxnSp>
        <p:nvCxnSpPr>
          <p:cNvPr id="471" name="Google Shape;471;p44"/>
          <p:cNvCxnSpPr>
            <a:stCxn id="459" idx="3"/>
            <a:endCxn id="446" idx="2"/>
          </p:cNvCxnSpPr>
          <p:nvPr/>
        </p:nvCxnSpPr>
        <p:spPr>
          <a:xfrm>
            <a:off x="4467550" y="1750350"/>
            <a:ext cx="551400" cy="834300"/>
          </a:xfrm>
          <a:prstGeom prst="straightConnector1">
            <a:avLst/>
          </a:prstGeom>
          <a:noFill/>
          <a:ln cap="flat" cmpd="sng" w="9525">
            <a:solidFill>
              <a:schemeClr val="dk2"/>
            </a:solidFill>
            <a:prstDash val="solid"/>
            <a:round/>
            <a:headEnd len="med" w="med" type="none"/>
            <a:tailEnd len="med" w="med" type="triangle"/>
          </a:ln>
        </p:spPr>
      </p:cxnSp>
      <p:cxnSp>
        <p:nvCxnSpPr>
          <p:cNvPr id="472" name="Google Shape;472;p44"/>
          <p:cNvCxnSpPr>
            <a:stCxn id="461" idx="3"/>
            <a:endCxn id="446" idx="2"/>
          </p:cNvCxnSpPr>
          <p:nvPr/>
        </p:nvCxnSpPr>
        <p:spPr>
          <a:xfrm flipH="1" rot="10800000">
            <a:off x="4392849" y="2584650"/>
            <a:ext cx="626100" cy="825300"/>
          </a:xfrm>
          <a:prstGeom prst="straightConnector1">
            <a:avLst/>
          </a:prstGeom>
          <a:noFill/>
          <a:ln cap="flat" cmpd="sng" w="9525">
            <a:solidFill>
              <a:schemeClr val="dk2"/>
            </a:solidFill>
            <a:prstDash val="solid"/>
            <a:round/>
            <a:headEnd len="med" w="med" type="none"/>
            <a:tailEnd len="med" w="med" type="triangle"/>
          </a:ln>
        </p:spPr>
      </p:cxnSp>
      <p:cxnSp>
        <p:nvCxnSpPr>
          <p:cNvPr id="473" name="Google Shape;473;p44"/>
          <p:cNvCxnSpPr>
            <a:stCxn id="462" idx="3"/>
            <a:endCxn id="446" idx="2"/>
          </p:cNvCxnSpPr>
          <p:nvPr/>
        </p:nvCxnSpPr>
        <p:spPr>
          <a:xfrm flipH="1" rot="10800000">
            <a:off x="4622950" y="2584500"/>
            <a:ext cx="396000" cy="1834200"/>
          </a:xfrm>
          <a:prstGeom prst="straightConnector1">
            <a:avLst/>
          </a:prstGeom>
          <a:noFill/>
          <a:ln cap="flat" cmpd="sng" w="9525">
            <a:solidFill>
              <a:schemeClr val="dk2"/>
            </a:solidFill>
            <a:prstDash val="solid"/>
            <a:round/>
            <a:headEnd len="med" w="med" type="none"/>
            <a:tailEnd len="med" w="med" type="triangle"/>
          </a:ln>
        </p:spPr>
      </p:cxnSp>
      <p:cxnSp>
        <p:nvCxnSpPr>
          <p:cNvPr id="474" name="Google Shape;474;p44"/>
          <p:cNvCxnSpPr>
            <a:stCxn id="444" idx="3"/>
            <a:endCxn id="445" idx="1"/>
          </p:cNvCxnSpPr>
          <p:nvPr/>
        </p:nvCxnSpPr>
        <p:spPr>
          <a:xfrm>
            <a:off x="1557622" y="2511900"/>
            <a:ext cx="495300" cy="0"/>
          </a:xfrm>
          <a:prstGeom prst="straightConnector1">
            <a:avLst/>
          </a:prstGeom>
          <a:noFill/>
          <a:ln cap="flat" cmpd="sng" w="9525">
            <a:solidFill>
              <a:schemeClr val="dk2"/>
            </a:solidFill>
            <a:prstDash val="solid"/>
            <a:round/>
            <a:headEnd len="med" w="med" type="none"/>
            <a:tailEnd len="med" w="med" type="triangle"/>
          </a:ln>
        </p:spPr>
      </p:cxnSp>
      <p:sp>
        <p:nvSpPr>
          <p:cNvPr id="475" name="Google Shape;475;p44"/>
          <p:cNvSpPr txBox="1"/>
          <p:nvPr/>
        </p:nvSpPr>
        <p:spPr>
          <a:xfrm>
            <a:off x="1" y="4418700"/>
            <a:ext cx="3157800" cy="4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434343"/>
                </a:solidFill>
                <a:latin typeface="Roboto"/>
                <a:ea typeface="Roboto"/>
                <a:cs typeface="Roboto"/>
                <a:sym typeface="Roboto"/>
              </a:rPr>
              <a:t>R-CNN</a:t>
            </a:r>
            <a:endParaRPr b="1" sz="2400">
              <a:solidFill>
                <a:srgbClr val="434343"/>
              </a:solidFill>
              <a:latin typeface="Roboto"/>
              <a:ea typeface="Roboto"/>
              <a:cs typeface="Roboto"/>
              <a:sym typeface="Roboto"/>
            </a:endParaRPr>
          </a:p>
        </p:txBody>
      </p:sp>
      <p:sp>
        <p:nvSpPr>
          <p:cNvPr id="476" name="Google Shape;476;p44"/>
          <p:cNvSpPr txBox="1"/>
          <p:nvPr/>
        </p:nvSpPr>
        <p:spPr>
          <a:xfrm>
            <a:off x="3318250" y="0"/>
            <a:ext cx="1540200" cy="6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0000"/>
                </a:solidFill>
                <a:latin typeface="Calibri"/>
                <a:ea typeface="Calibri"/>
                <a:cs typeface="Calibri"/>
                <a:sym typeface="Calibri"/>
              </a:rPr>
              <a:t>2000 </a:t>
            </a:r>
            <a:r>
              <a:rPr lang="en" sz="1200">
                <a:solidFill>
                  <a:srgbClr val="FF0000"/>
                </a:solidFill>
                <a:latin typeface="Calibri"/>
                <a:ea typeface="Calibri"/>
                <a:cs typeface="Calibri"/>
                <a:sym typeface="Calibri"/>
              </a:rPr>
              <a:t>Regions of Interest (ROI)</a:t>
            </a:r>
            <a:endParaRPr sz="1200">
              <a:solidFill>
                <a:srgbClr val="FF0000"/>
              </a:solidFill>
              <a:latin typeface="Calibri"/>
              <a:ea typeface="Calibri"/>
              <a:cs typeface="Calibri"/>
              <a:sym typeface="Calibri"/>
            </a:endParaRPr>
          </a:p>
        </p:txBody>
      </p:sp>
      <p:sp>
        <p:nvSpPr>
          <p:cNvPr id="477" name="Google Shape;477;p44"/>
          <p:cNvSpPr txBox="1"/>
          <p:nvPr/>
        </p:nvSpPr>
        <p:spPr>
          <a:xfrm>
            <a:off x="4915425" y="516725"/>
            <a:ext cx="1595100" cy="537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1000"/>
              </a:spcBef>
              <a:spcAft>
                <a:spcPts val="0"/>
              </a:spcAft>
              <a:buNone/>
            </a:pPr>
            <a:r>
              <a:rPr lang="en" sz="1200">
                <a:solidFill>
                  <a:srgbClr val="BF9000"/>
                </a:solidFill>
                <a:latin typeface="Roboto"/>
                <a:ea typeface="Roboto"/>
                <a:cs typeface="Roboto"/>
                <a:sym typeface="Roboto"/>
              </a:rPr>
              <a:t>Extracted regions are resized</a:t>
            </a:r>
            <a:endParaRPr sz="1200">
              <a:solidFill>
                <a:srgbClr val="BF9000"/>
              </a:solidFill>
              <a:latin typeface="Roboto"/>
              <a:ea typeface="Roboto"/>
              <a:cs typeface="Roboto"/>
              <a:sym typeface="Roboto"/>
            </a:endParaRPr>
          </a:p>
        </p:txBody>
      </p:sp>
      <p:cxnSp>
        <p:nvCxnSpPr>
          <p:cNvPr id="478" name="Google Shape;478;p44"/>
          <p:cNvCxnSpPr>
            <a:stCxn id="477" idx="2"/>
          </p:cNvCxnSpPr>
          <p:nvPr/>
        </p:nvCxnSpPr>
        <p:spPr>
          <a:xfrm flipH="1">
            <a:off x="4959675" y="1054025"/>
            <a:ext cx="753300" cy="645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par>
                                <p:cTn fill="hold" nodeType="with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5"/>
          <p:cNvSpPr/>
          <p:nvPr/>
        </p:nvSpPr>
        <p:spPr>
          <a:xfrm>
            <a:off x="3852563" y="2678913"/>
            <a:ext cx="1430100" cy="12753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FF0000"/>
                </a:solidFill>
                <a:latin typeface="Calibri"/>
                <a:ea typeface="Calibri"/>
                <a:cs typeface="Calibri"/>
                <a:sym typeface="Calibri"/>
              </a:rPr>
              <a:t>49</a:t>
            </a:r>
            <a:r>
              <a:rPr lang="en">
                <a:solidFill>
                  <a:schemeClr val="dk1"/>
                </a:solidFill>
                <a:latin typeface="Calibri"/>
                <a:ea typeface="Calibri"/>
                <a:cs typeface="Calibri"/>
                <a:sym typeface="Calibri"/>
              </a:rPr>
              <a:t> Secs to predict one Image</a:t>
            </a:r>
            <a:endParaRPr>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ctr">
              <a:spcBef>
                <a:spcPts val="0"/>
              </a:spcBef>
              <a:spcAft>
                <a:spcPts val="0"/>
              </a:spcAft>
              <a:buNone/>
            </a:pPr>
            <a:r>
              <a:rPr b="1" lang="en">
                <a:solidFill>
                  <a:schemeClr val="dk1"/>
                </a:solidFill>
                <a:latin typeface="Calibri"/>
                <a:ea typeface="Calibri"/>
                <a:cs typeface="Calibri"/>
                <a:sym typeface="Calibri"/>
              </a:rPr>
              <a:t>0.02 fps</a:t>
            </a:r>
            <a:endParaRPr>
              <a:latin typeface="Calibri"/>
              <a:ea typeface="Calibri"/>
              <a:cs typeface="Calibri"/>
              <a:sym typeface="Calibri"/>
            </a:endParaRPr>
          </a:p>
        </p:txBody>
      </p:sp>
      <p:sp>
        <p:nvSpPr>
          <p:cNvPr id="484" name="Google Shape;484;p45"/>
          <p:cNvSpPr/>
          <p:nvPr/>
        </p:nvSpPr>
        <p:spPr>
          <a:xfrm>
            <a:off x="2032413" y="2678913"/>
            <a:ext cx="1430100" cy="12753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alibri"/>
                <a:ea typeface="Calibri"/>
                <a:cs typeface="Calibri"/>
                <a:sym typeface="Calibri"/>
              </a:rPr>
              <a:t>Very slow to train and Predict</a:t>
            </a:r>
            <a:endParaRPr b="1">
              <a:solidFill>
                <a:srgbClr val="FF0000"/>
              </a:solidFill>
              <a:latin typeface="Calibri"/>
              <a:ea typeface="Calibri"/>
              <a:cs typeface="Calibri"/>
              <a:sym typeface="Calibri"/>
            </a:endParaRPr>
          </a:p>
        </p:txBody>
      </p:sp>
      <p:sp>
        <p:nvSpPr>
          <p:cNvPr id="485" name="Google Shape;485;p45"/>
          <p:cNvSpPr txBox="1"/>
          <p:nvPr/>
        </p:nvSpPr>
        <p:spPr>
          <a:xfrm>
            <a:off x="2349100" y="4366700"/>
            <a:ext cx="4445700" cy="50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434343"/>
                </a:solidFill>
                <a:latin typeface="Calibri"/>
                <a:ea typeface="Calibri"/>
                <a:cs typeface="Calibri"/>
                <a:sym typeface="Calibri"/>
              </a:rPr>
              <a:t>R-CNN</a:t>
            </a:r>
            <a:endParaRPr b="1" sz="2000">
              <a:solidFill>
                <a:srgbClr val="434343"/>
              </a:solidFill>
              <a:latin typeface="Calibri"/>
              <a:ea typeface="Calibri"/>
              <a:cs typeface="Calibri"/>
              <a:sym typeface="Calibri"/>
            </a:endParaRPr>
          </a:p>
        </p:txBody>
      </p:sp>
      <p:sp>
        <p:nvSpPr>
          <p:cNvPr id="486" name="Google Shape;486;p45"/>
          <p:cNvSpPr/>
          <p:nvPr/>
        </p:nvSpPr>
        <p:spPr>
          <a:xfrm>
            <a:off x="2942538" y="991125"/>
            <a:ext cx="1430100" cy="12753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8761D"/>
                </a:solidFill>
                <a:latin typeface="Calibri"/>
                <a:ea typeface="Calibri"/>
                <a:cs typeface="Calibri"/>
                <a:sym typeface="Calibri"/>
              </a:rPr>
              <a:t>Good Detection Results</a:t>
            </a:r>
            <a:endParaRPr b="1">
              <a:solidFill>
                <a:srgbClr val="38761D"/>
              </a:solidFill>
              <a:latin typeface="Calibri"/>
              <a:ea typeface="Calibri"/>
              <a:cs typeface="Calibri"/>
              <a:sym typeface="Calibri"/>
            </a:endParaRPr>
          </a:p>
        </p:txBody>
      </p:sp>
      <p:sp>
        <p:nvSpPr>
          <p:cNvPr id="487" name="Google Shape;487;p45"/>
          <p:cNvSpPr/>
          <p:nvPr/>
        </p:nvSpPr>
        <p:spPr>
          <a:xfrm>
            <a:off x="4771338" y="991125"/>
            <a:ext cx="1430100" cy="12753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8761D"/>
                </a:solidFill>
                <a:latin typeface="Calibri"/>
                <a:ea typeface="Calibri"/>
                <a:cs typeface="Calibri"/>
                <a:sym typeface="Calibri"/>
              </a:rPr>
              <a:t>Provided a workable approach for Object Detection</a:t>
            </a:r>
            <a:endParaRPr b="1">
              <a:solidFill>
                <a:srgbClr val="38761D"/>
              </a:solidFill>
              <a:latin typeface="Calibri"/>
              <a:ea typeface="Calibri"/>
              <a:cs typeface="Calibri"/>
              <a:sym typeface="Calibri"/>
            </a:endParaRPr>
          </a:p>
        </p:txBody>
      </p:sp>
      <p:sp>
        <p:nvSpPr>
          <p:cNvPr id="488" name="Google Shape;488;p45"/>
          <p:cNvSpPr/>
          <p:nvPr/>
        </p:nvSpPr>
        <p:spPr>
          <a:xfrm>
            <a:off x="5681363" y="2678913"/>
            <a:ext cx="1430100" cy="12753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Lots of CNN Computations</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~2000/image</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6"/>
          <p:cNvSpPr txBox="1"/>
          <p:nvPr/>
        </p:nvSpPr>
        <p:spPr>
          <a:xfrm>
            <a:off x="5815075" y="2102450"/>
            <a:ext cx="3328800" cy="103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rgbClr val="0000FF"/>
                </a:solidFill>
                <a:latin typeface="Calibri"/>
                <a:ea typeface="Calibri"/>
                <a:cs typeface="Calibri"/>
                <a:sym typeface="Calibri"/>
              </a:rPr>
              <a:t>Fast </a:t>
            </a:r>
            <a:r>
              <a:rPr b="1" lang="en" sz="3000">
                <a:solidFill>
                  <a:srgbClr val="0000FF"/>
                </a:solidFill>
                <a:latin typeface="Calibri"/>
                <a:ea typeface="Calibri"/>
                <a:cs typeface="Calibri"/>
                <a:sym typeface="Calibri"/>
              </a:rPr>
              <a:t>R-CNN</a:t>
            </a:r>
            <a:endParaRPr b="1" sz="3000">
              <a:solidFill>
                <a:srgbClr val="0000FF"/>
              </a:solidFill>
              <a:latin typeface="Calibri"/>
              <a:ea typeface="Calibri"/>
              <a:cs typeface="Calibri"/>
              <a:sym typeface="Calibri"/>
            </a:endParaRPr>
          </a:p>
          <a:p>
            <a:pPr indent="0" lvl="0" marL="0" rtl="0" algn="ctr">
              <a:lnSpc>
                <a:spcPct val="100000"/>
              </a:lnSpc>
              <a:spcBef>
                <a:spcPts val="0"/>
              </a:spcBef>
              <a:spcAft>
                <a:spcPts val="0"/>
              </a:spcAft>
              <a:buNone/>
            </a:pPr>
            <a:r>
              <a:rPr b="1" lang="en" sz="1200">
                <a:solidFill>
                  <a:srgbClr val="434343"/>
                </a:solidFill>
                <a:latin typeface="Calibri"/>
                <a:ea typeface="Calibri"/>
                <a:cs typeface="Calibri"/>
                <a:sym typeface="Calibri"/>
              </a:rPr>
              <a:t>Simplifying RCNN</a:t>
            </a:r>
            <a:endParaRPr sz="1200">
              <a:solidFill>
                <a:srgbClr val="434343"/>
              </a:solidFill>
              <a:latin typeface="Calibri"/>
              <a:ea typeface="Calibri"/>
              <a:cs typeface="Calibri"/>
              <a:sym typeface="Calibri"/>
            </a:endParaRPr>
          </a:p>
        </p:txBody>
      </p:sp>
      <p:pic>
        <p:nvPicPr>
          <p:cNvPr id="494" name="Google Shape;494;p46"/>
          <p:cNvPicPr preferRelativeResize="0"/>
          <p:nvPr/>
        </p:nvPicPr>
        <p:blipFill>
          <a:blip r:embed="rId3">
            <a:alphaModFix/>
          </a:blip>
          <a:stretch>
            <a:fillRect/>
          </a:stretch>
        </p:blipFill>
        <p:spPr>
          <a:xfrm>
            <a:off x="452725" y="1063588"/>
            <a:ext cx="5362349" cy="3016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7"/>
          <p:cNvSpPr/>
          <p:nvPr/>
        </p:nvSpPr>
        <p:spPr>
          <a:xfrm>
            <a:off x="452722" y="2074500"/>
            <a:ext cx="1104900" cy="8748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sp>
        <p:nvSpPr>
          <p:cNvPr id="500" name="Google Shape;500;p47"/>
          <p:cNvSpPr/>
          <p:nvPr/>
        </p:nvSpPr>
        <p:spPr>
          <a:xfrm>
            <a:off x="2052922" y="2074500"/>
            <a:ext cx="1104900" cy="8748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Selective Search</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(Non-DL)</a:t>
            </a:r>
            <a:endParaRPr>
              <a:latin typeface="Calibri"/>
              <a:ea typeface="Calibri"/>
              <a:cs typeface="Calibri"/>
              <a:sym typeface="Calibri"/>
            </a:endParaRPr>
          </a:p>
        </p:txBody>
      </p:sp>
      <p:sp>
        <p:nvSpPr>
          <p:cNvPr id="501" name="Google Shape;501;p47"/>
          <p:cNvSpPr/>
          <p:nvPr/>
        </p:nvSpPr>
        <p:spPr>
          <a:xfrm>
            <a:off x="5018874" y="2221212"/>
            <a:ext cx="1491600" cy="581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sp>
        <p:nvSpPr>
          <p:cNvPr id="502" name="Google Shape;502;p47"/>
          <p:cNvSpPr/>
          <p:nvPr/>
        </p:nvSpPr>
        <p:spPr>
          <a:xfrm>
            <a:off x="6975185" y="1524921"/>
            <a:ext cx="609000" cy="754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FC Softmax</a:t>
            </a:r>
            <a:endParaRPr sz="1000">
              <a:latin typeface="Calibri"/>
              <a:ea typeface="Calibri"/>
              <a:cs typeface="Calibri"/>
              <a:sym typeface="Calibri"/>
            </a:endParaRPr>
          </a:p>
        </p:txBody>
      </p:sp>
      <p:cxnSp>
        <p:nvCxnSpPr>
          <p:cNvPr id="503" name="Google Shape;503;p47"/>
          <p:cNvCxnSpPr>
            <a:stCxn id="501" idx="5"/>
            <a:endCxn id="502" idx="1"/>
          </p:cNvCxnSpPr>
          <p:nvPr/>
        </p:nvCxnSpPr>
        <p:spPr>
          <a:xfrm flipH="1" rot="10800000">
            <a:off x="6510474" y="1901937"/>
            <a:ext cx="464700" cy="537300"/>
          </a:xfrm>
          <a:prstGeom prst="straightConnector1">
            <a:avLst/>
          </a:prstGeom>
          <a:noFill/>
          <a:ln cap="flat" cmpd="sng" w="9525">
            <a:solidFill>
              <a:schemeClr val="dk2"/>
            </a:solidFill>
            <a:prstDash val="solid"/>
            <a:round/>
            <a:headEnd len="med" w="med" type="none"/>
            <a:tailEnd len="med" w="med" type="triangle"/>
          </a:ln>
        </p:spPr>
      </p:cxnSp>
      <p:sp>
        <p:nvSpPr>
          <p:cNvPr id="504" name="Google Shape;504;p47"/>
          <p:cNvSpPr txBox="1"/>
          <p:nvPr/>
        </p:nvSpPr>
        <p:spPr>
          <a:xfrm>
            <a:off x="8095121" y="1524921"/>
            <a:ext cx="6090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505" name="Google Shape;505;p47"/>
          <p:cNvSpPr txBox="1"/>
          <p:nvPr/>
        </p:nvSpPr>
        <p:spPr>
          <a:xfrm>
            <a:off x="8095121" y="2015406"/>
            <a:ext cx="6090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506" name="Google Shape;506;p47"/>
          <p:cNvCxnSpPr>
            <a:stCxn id="502" idx="3"/>
            <a:endCxn id="504" idx="1"/>
          </p:cNvCxnSpPr>
          <p:nvPr/>
        </p:nvCxnSpPr>
        <p:spPr>
          <a:xfrm flipH="1" rot="10800000">
            <a:off x="7584185" y="1656921"/>
            <a:ext cx="510900" cy="245100"/>
          </a:xfrm>
          <a:prstGeom prst="straightConnector1">
            <a:avLst/>
          </a:prstGeom>
          <a:noFill/>
          <a:ln cap="flat" cmpd="sng" w="9525">
            <a:solidFill>
              <a:schemeClr val="dk2"/>
            </a:solidFill>
            <a:prstDash val="solid"/>
            <a:round/>
            <a:headEnd len="med" w="med" type="none"/>
            <a:tailEnd len="med" w="med" type="triangle"/>
          </a:ln>
        </p:spPr>
      </p:cxnSp>
      <p:cxnSp>
        <p:nvCxnSpPr>
          <p:cNvPr id="507" name="Google Shape;507;p47"/>
          <p:cNvCxnSpPr>
            <a:stCxn id="502" idx="3"/>
            <a:endCxn id="505" idx="1"/>
          </p:cNvCxnSpPr>
          <p:nvPr/>
        </p:nvCxnSpPr>
        <p:spPr>
          <a:xfrm>
            <a:off x="7584185" y="1902021"/>
            <a:ext cx="510900" cy="245100"/>
          </a:xfrm>
          <a:prstGeom prst="straightConnector1">
            <a:avLst/>
          </a:prstGeom>
          <a:noFill/>
          <a:ln cap="flat" cmpd="sng" w="9525">
            <a:solidFill>
              <a:schemeClr val="dk2"/>
            </a:solidFill>
            <a:prstDash val="solid"/>
            <a:round/>
            <a:headEnd len="med" w="med" type="none"/>
            <a:tailEnd len="med" w="med" type="triangle"/>
          </a:ln>
        </p:spPr>
      </p:cxnSp>
      <p:sp>
        <p:nvSpPr>
          <p:cNvPr id="508" name="Google Shape;508;p47"/>
          <p:cNvSpPr/>
          <p:nvPr/>
        </p:nvSpPr>
        <p:spPr>
          <a:xfrm>
            <a:off x="6975185" y="2984596"/>
            <a:ext cx="609000" cy="754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509" name="Google Shape;509;p47"/>
          <p:cNvSpPr txBox="1"/>
          <p:nvPr/>
        </p:nvSpPr>
        <p:spPr>
          <a:xfrm>
            <a:off x="8095121" y="3229838"/>
            <a:ext cx="777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510" name="Google Shape;510;p47"/>
          <p:cNvCxnSpPr>
            <a:stCxn id="508" idx="3"/>
            <a:endCxn id="509" idx="1"/>
          </p:cNvCxnSpPr>
          <p:nvPr/>
        </p:nvCxnSpPr>
        <p:spPr>
          <a:xfrm>
            <a:off x="7584185" y="3361696"/>
            <a:ext cx="510900" cy="0"/>
          </a:xfrm>
          <a:prstGeom prst="straightConnector1">
            <a:avLst/>
          </a:prstGeom>
          <a:noFill/>
          <a:ln cap="flat" cmpd="sng" w="9525">
            <a:solidFill>
              <a:schemeClr val="dk2"/>
            </a:solidFill>
            <a:prstDash val="solid"/>
            <a:round/>
            <a:headEnd len="med" w="med" type="none"/>
            <a:tailEnd len="med" w="med" type="triangle"/>
          </a:ln>
        </p:spPr>
      </p:cxnSp>
      <p:cxnSp>
        <p:nvCxnSpPr>
          <p:cNvPr id="511" name="Google Shape;511;p47"/>
          <p:cNvCxnSpPr>
            <a:stCxn id="501" idx="5"/>
            <a:endCxn id="508" idx="1"/>
          </p:cNvCxnSpPr>
          <p:nvPr/>
        </p:nvCxnSpPr>
        <p:spPr>
          <a:xfrm>
            <a:off x="6510474" y="2439237"/>
            <a:ext cx="464700" cy="922500"/>
          </a:xfrm>
          <a:prstGeom prst="straightConnector1">
            <a:avLst/>
          </a:prstGeom>
          <a:noFill/>
          <a:ln cap="flat" cmpd="sng" w="9525">
            <a:solidFill>
              <a:schemeClr val="dk2"/>
            </a:solidFill>
            <a:prstDash val="solid"/>
            <a:round/>
            <a:headEnd len="med" w="med" type="none"/>
            <a:tailEnd len="med" w="med" type="triangle"/>
          </a:ln>
        </p:spPr>
      </p:cxnSp>
      <p:sp>
        <p:nvSpPr>
          <p:cNvPr id="512" name="Google Shape;512;p47"/>
          <p:cNvSpPr txBox="1"/>
          <p:nvPr/>
        </p:nvSpPr>
        <p:spPr>
          <a:xfrm>
            <a:off x="7093993" y="980225"/>
            <a:ext cx="1152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Classification</a:t>
            </a:r>
            <a:endParaRPr b="1" sz="1200">
              <a:latin typeface="Calibri"/>
              <a:ea typeface="Calibri"/>
              <a:cs typeface="Calibri"/>
              <a:sym typeface="Calibri"/>
            </a:endParaRPr>
          </a:p>
        </p:txBody>
      </p:sp>
      <p:sp>
        <p:nvSpPr>
          <p:cNvPr id="513" name="Google Shape;513;p47"/>
          <p:cNvSpPr txBox="1"/>
          <p:nvPr/>
        </p:nvSpPr>
        <p:spPr>
          <a:xfrm>
            <a:off x="7022960" y="3899574"/>
            <a:ext cx="1152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Regression</a:t>
            </a:r>
            <a:endParaRPr b="1" sz="1200">
              <a:latin typeface="Calibri"/>
              <a:ea typeface="Calibri"/>
              <a:cs typeface="Calibri"/>
              <a:sym typeface="Calibri"/>
            </a:endParaRPr>
          </a:p>
        </p:txBody>
      </p:sp>
      <p:sp>
        <p:nvSpPr>
          <p:cNvPr id="514" name="Google Shape;514;p47"/>
          <p:cNvSpPr/>
          <p:nvPr/>
        </p:nvSpPr>
        <p:spPr>
          <a:xfrm>
            <a:off x="3689950" y="1373250"/>
            <a:ext cx="777600" cy="7542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15" name="Google Shape;515;p47"/>
          <p:cNvSpPr/>
          <p:nvPr/>
        </p:nvSpPr>
        <p:spPr>
          <a:xfrm>
            <a:off x="3783850" y="2434950"/>
            <a:ext cx="396000" cy="4275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16" name="Google Shape;516;p47"/>
          <p:cNvSpPr/>
          <p:nvPr/>
        </p:nvSpPr>
        <p:spPr>
          <a:xfrm>
            <a:off x="3783849" y="3119250"/>
            <a:ext cx="609000" cy="5814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17" name="Google Shape;517;p47"/>
          <p:cNvSpPr/>
          <p:nvPr/>
        </p:nvSpPr>
        <p:spPr>
          <a:xfrm>
            <a:off x="3783850" y="3957450"/>
            <a:ext cx="839100" cy="9225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18" name="Google Shape;518;p47"/>
          <p:cNvSpPr/>
          <p:nvPr/>
        </p:nvSpPr>
        <p:spPr>
          <a:xfrm>
            <a:off x="3783850" y="604650"/>
            <a:ext cx="626100" cy="6510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cxnSp>
        <p:nvCxnSpPr>
          <p:cNvPr id="519" name="Google Shape;519;p47"/>
          <p:cNvCxnSpPr>
            <a:stCxn id="500" idx="3"/>
            <a:endCxn id="518" idx="1"/>
          </p:cNvCxnSpPr>
          <p:nvPr/>
        </p:nvCxnSpPr>
        <p:spPr>
          <a:xfrm flipH="1" rot="10800000">
            <a:off x="3157822" y="930300"/>
            <a:ext cx="626100" cy="1581600"/>
          </a:xfrm>
          <a:prstGeom prst="straightConnector1">
            <a:avLst/>
          </a:prstGeom>
          <a:noFill/>
          <a:ln cap="flat" cmpd="sng" w="9525">
            <a:solidFill>
              <a:schemeClr val="dk2"/>
            </a:solidFill>
            <a:prstDash val="solid"/>
            <a:round/>
            <a:headEnd len="med" w="med" type="none"/>
            <a:tailEnd len="med" w="med" type="triangle"/>
          </a:ln>
        </p:spPr>
      </p:cxnSp>
      <p:cxnSp>
        <p:nvCxnSpPr>
          <p:cNvPr id="520" name="Google Shape;520;p47"/>
          <p:cNvCxnSpPr>
            <a:stCxn id="500" idx="3"/>
            <a:endCxn id="514" idx="1"/>
          </p:cNvCxnSpPr>
          <p:nvPr/>
        </p:nvCxnSpPr>
        <p:spPr>
          <a:xfrm flipH="1" rot="10800000">
            <a:off x="3157822" y="1750500"/>
            <a:ext cx="532200" cy="761400"/>
          </a:xfrm>
          <a:prstGeom prst="straightConnector1">
            <a:avLst/>
          </a:prstGeom>
          <a:noFill/>
          <a:ln cap="flat" cmpd="sng" w="9525">
            <a:solidFill>
              <a:schemeClr val="dk2"/>
            </a:solidFill>
            <a:prstDash val="solid"/>
            <a:round/>
            <a:headEnd len="med" w="med" type="none"/>
            <a:tailEnd len="med" w="med" type="triangle"/>
          </a:ln>
        </p:spPr>
      </p:cxnSp>
      <p:cxnSp>
        <p:nvCxnSpPr>
          <p:cNvPr id="521" name="Google Shape;521;p47"/>
          <p:cNvCxnSpPr>
            <a:stCxn id="500" idx="3"/>
            <a:endCxn id="515" idx="1"/>
          </p:cNvCxnSpPr>
          <p:nvPr/>
        </p:nvCxnSpPr>
        <p:spPr>
          <a:xfrm>
            <a:off x="3157822" y="2511900"/>
            <a:ext cx="626100" cy="136800"/>
          </a:xfrm>
          <a:prstGeom prst="straightConnector1">
            <a:avLst/>
          </a:prstGeom>
          <a:noFill/>
          <a:ln cap="flat" cmpd="sng" w="9525">
            <a:solidFill>
              <a:schemeClr val="dk2"/>
            </a:solidFill>
            <a:prstDash val="solid"/>
            <a:round/>
            <a:headEnd len="med" w="med" type="none"/>
            <a:tailEnd len="med" w="med" type="triangle"/>
          </a:ln>
        </p:spPr>
      </p:cxnSp>
      <p:cxnSp>
        <p:nvCxnSpPr>
          <p:cNvPr id="522" name="Google Shape;522;p47"/>
          <p:cNvCxnSpPr>
            <a:stCxn id="500" idx="3"/>
            <a:endCxn id="516" idx="1"/>
          </p:cNvCxnSpPr>
          <p:nvPr/>
        </p:nvCxnSpPr>
        <p:spPr>
          <a:xfrm>
            <a:off x="3157822" y="2511900"/>
            <a:ext cx="626100" cy="898200"/>
          </a:xfrm>
          <a:prstGeom prst="straightConnector1">
            <a:avLst/>
          </a:prstGeom>
          <a:noFill/>
          <a:ln cap="flat" cmpd="sng" w="9525">
            <a:solidFill>
              <a:schemeClr val="dk2"/>
            </a:solidFill>
            <a:prstDash val="solid"/>
            <a:round/>
            <a:headEnd len="med" w="med" type="none"/>
            <a:tailEnd len="med" w="med" type="triangle"/>
          </a:ln>
        </p:spPr>
      </p:cxnSp>
      <p:cxnSp>
        <p:nvCxnSpPr>
          <p:cNvPr id="523" name="Google Shape;523;p47"/>
          <p:cNvCxnSpPr>
            <a:stCxn id="500" idx="3"/>
            <a:endCxn id="517" idx="1"/>
          </p:cNvCxnSpPr>
          <p:nvPr/>
        </p:nvCxnSpPr>
        <p:spPr>
          <a:xfrm>
            <a:off x="3157822" y="2511900"/>
            <a:ext cx="626100" cy="1906800"/>
          </a:xfrm>
          <a:prstGeom prst="straightConnector1">
            <a:avLst/>
          </a:prstGeom>
          <a:noFill/>
          <a:ln cap="flat" cmpd="sng" w="9525">
            <a:solidFill>
              <a:schemeClr val="dk2"/>
            </a:solidFill>
            <a:prstDash val="solid"/>
            <a:round/>
            <a:headEnd len="med" w="med" type="none"/>
            <a:tailEnd len="med" w="med" type="triangle"/>
          </a:ln>
        </p:spPr>
      </p:cxnSp>
      <p:cxnSp>
        <p:nvCxnSpPr>
          <p:cNvPr id="524" name="Google Shape;524;p47"/>
          <p:cNvCxnSpPr>
            <a:stCxn id="515" idx="3"/>
            <a:endCxn id="501" idx="2"/>
          </p:cNvCxnSpPr>
          <p:nvPr/>
        </p:nvCxnSpPr>
        <p:spPr>
          <a:xfrm flipH="1" rot="10800000">
            <a:off x="4179850" y="2584500"/>
            <a:ext cx="839100" cy="64200"/>
          </a:xfrm>
          <a:prstGeom prst="straightConnector1">
            <a:avLst/>
          </a:prstGeom>
          <a:noFill/>
          <a:ln cap="flat" cmpd="sng" w="9525">
            <a:solidFill>
              <a:schemeClr val="dk2"/>
            </a:solidFill>
            <a:prstDash val="solid"/>
            <a:round/>
            <a:headEnd len="med" w="med" type="none"/>
            <a:tailEnd len="med" w="med" type="triangle"/>
          </a:ln>
        </p:spPr>
      </p:cxnSp>
      <p:cxnSp>
        <p:nvCxnSpPr>
          <p:cNvPr id="525" name="Google Shape;525;p47"/>
          <p:cNvCxnSpPr>
            <a:stCxn id="518" idx="3"/>
            <a:endCxn id="501" idx="2"/>
          </p:cNvCxnSpPr>
          <p:nvPr/>
        </p:nvCxnSpPr>
        <p:spPr>
          <a:xfrm>
            <a:off x="4409950" y="930150"/>
            <a:ext cx="609000" cy="1654500"/>
          </a:xfrm>
          <a:prstGeom prst="straightConnector1">
            <a:avLst/>
          </a:prstGeom>
          <a:noFill/>
          <a:ln cap="flat" cmpd="sng" w="9525">
            <a:solidFill>
              <a:schemeClr val="dk2"/>
            </a:solidFill>
            <a:prstDash val="solid"/>
            <a:round/>
            <a:headEnd len="med" w="med" type="none"/>
            <a:tailEnd len="med" w="med" type="triangle"/>
          </a:ln>
        </p:spPr>
      </p:cxnSp>
      <p:cxnSp>
        <p:nvCxnSpPr>
          <p:cNvPr id="526" name="Google Shape;526;p47"/>
          <p:cNvCxnSpPr>
            <a:stCxn id="514" idx="3"/>
            <a:endCxn id="501" idx="2"/>
          </p:cNvCxnSpPr>
          <p:nvPr/>
        </p:nvCxnSpPr>
        <p:spPr>
          <a:xfrm>
            <a:off x="4467550" y="1750350"/>
            <a:ext cx="551400" cy="834300"/>
          </a:xfrm>
          <a:prstGeom prst="straightConnector1">
            <a:avLst/>
          </a:prstGeom>
          <a:noFill/>
          <a:ln cap="flat" cmpd="sng" w="9525">
            <a:solidFill>
              <a:schemeClr val="dk2"/>
            </a:solidFill>
            <a:prstDash val="solid"/>
            <a:round/>
            <a:headEnd len="med" w="med" type="none"/>
            <a:tailEnd len="med" w="med" type="triangle"/>
          </a:ln>
        </p:spPr>
      </p:cxnSp>
      <p:cxnSp>
        <p:nvCxnSpPr>
          <p:cNvPr id="527" name="Google Shape;527;p47"/>
          <p:cNvCxnSpPr>
            <a:stCxn id="516" idx="3"/>
            <a:endCxn id="501" idx="2"/>
          </p:cNvCxnSpPr>
          <p:nvPr/>
        </p:nvCxnSpPr>
        <p:spPr>
          <a:xfrm flipH="1" rot="10800000">
            <a:off x="4392849" y="2584650"/>
            <a:ext cx="626100" cy="825300"/>
          </a:xfrm>
          <a:prstGeom prst="straightConnector1">
            <a:avLst/>
          </a:prstGeom>
          <a:noFill/>
          <a:ln cap="flat" cmpd="sng" w="9525">
            <a:solidFill>
              <a:schemeClr val="dk2"/>
            </a:solidFill>
            <a:prstDash val="solid"/>
            <a:round/>
            <a:headEnd len="med" w="med" type="none"/>
            <a:tailEnd len="med" w="med" type="triangle"/>
          </a:ln>
        </p:spPr>
      </p:cxnSp>
      <p:cxnSp>
        <p:nvCxnSpPr>
          <p:cNvPr id="528" name="Google Shape;528;p47"/>
          <p:cNvCxnSpPr>
            <a:stCxn id="517" idx="3"/>
            <a:endCxn id="501" idx="2"/>
          </p:cNvCxnSpPr>
          <p:nvPr/>
        </p:nvCxnSpPr>
        <p:spPr>
          <a:xfrm flipH="1" rot="10800000">
            <a:off x="4622950" y="2584500"/>
            <a:ext cx="396000" cy="1834200"/>
          </a:xfrm>
          <a:prstGeom prst="straightConnector1">
            <a:avLst/>
          </a:prstGeom>
          <a:noFill/>
          <a:ln cap="flat" cmpd="sng" w="9525">
            <a:solidFill>
              <a:schemeClr val="dk2"/>
            </a:solidFill>
            <a:prstDash val="solid"/>
            <a:round/>
            <a:headEnd len="med" w="med" type="none"/>
            <a:tailEnd len="med" w="med" type="triangle"/>
          </a:ln>
        </p:spPr>
      </p:cxnSp>
      <p:cxnSp>
        <p:nvCxnSpPr>
          <p:cNvPr id="529" name="Google Shape;529;p47"/>
          <p:cNvCxnSpPr>
            <a:stCxn id="499" idx="3"/>
            <a:endCxn id="500" idx="1"/>
          </p:cNvCxnSpPr>
          <p:nvPr/>
        </p:nvCxnSpPr>
        <p:spPr>
          <a:xfrm>
            <a:off x="1557622" y="2511900"/>
            <a:ext cx="495300" cy="0"/>
          </a:xfrm>
          <a:prstGeom prst="straightConnector1">
            <a:avLst/>
          </a:prstGeom>
          <a:noFill/>
          <a:ln cap="flat" cmpd="sng" w="9525">
            <a:solidFill>
              <a:schemeClr val="dk2"/>
            </a:solidFill>
            <a:prstDash val="solid"/>
            <a:round/>
            <a:headEnd len="med" w="med" type="none"/>
            <a:tailEnd len="med" w="med" type="triangle"/>
          </a:ln>
        </p:spPr>
      </p:cxnSp>
      <p:sp>
        <p:nvSpPr>
          <p:cNvPr id="530" name="Google Shape;530;p47"/>
          <p:cNvSpPr txBox="1"/>
          <p:nvPr/>
        </p:nvSpPr>
        <p:spPr>
          <a:xfrm>
            <a:off x="148101" y="4171200"/>
            <a:ext cx="2959800" cy="4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400">
                <a:solidFill>
                  <a:srgbClr val="434343"/>
                </a:solidFill>
                <a:latin typeface="Calibri"/>
                <a:ea typeface="Calibri"/>
                <a:cs typeface="Calibri"/>
                <a:sym typeface="Calibri"/>
              </a:rPr>
              <a:t>R-CNN</a:t>
            </a:r>
            <a:endParaRPr sz="2400">
              <a:solidFill>
                <a:srgbClr val="434343"/>
              </a:solidFill>
              <a:latin typeface="Calibri"/>
              <a:ea typeface="Calibri"/>
              <a:cs typeface="Calibri"/>
              <a:sym typeface="Calibri"/>
            </a:endParaRPr>
          </a:p>
        </p:txBody>
      </p:sp>
      <p:sp>
        <p:nvSpPr>
          <p:cNvPr id="531" name="Google Shape;531;p47"/>
          <p:cNvSpPr txBox="1"/>
          <p:nvPr/>
        </p:nvSpPr>
        <p:spPr>
          <a:xfrm>
            <a:off x="3318250" y="223500"/>
            <a:ext cx="1540200" cy="42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Calibri"/>
                <a:ea typeface="Calibri"/>
                <a:cs typeface="Calibri"/>
                <a:sym typeface="Calibri"/>
              </a:rPr>
              <a:t>RoIs</a:t>
            </a:r>
            <a:endParaRPr>
              <a:solidFill>
                <a:srgbClr val="434343"/>
              </a:solidFill>
              <a:latin typeface="Calibri"/>
              <a:ea typeface="Calibri"/>
              <a:cs typeface="Calibri"/>
              <a:sym typeface="Calibri"/>
            </a:endParaRPr>
          </a:p>
        </p:txBody>
      </p:sp>
      <p:sp>
        <p:nvSpPr>
          <p:cNvPr id="532" name="Google Shape;532;p47"/>
          <p:cNvSpPr txBox="1"/>
          <p:nvPr/>
        </p:nvSpPr>
        <p:spPr>
          <a:xfrm>
            <a:off x="4863225" y="1330350"/>
            <a:ext cx="19833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rgbClr val="FF0000"/>
                </a:solidFill>
                <a:latin typeface="Calibri"/>
                <a:ea typeface="Calibri"/>
                <a:cs typeface="Calibri"/>
                <a:sym typeface="Calibri"/>
              </a:rPr>
              <a:t>CNN runs 2000 times for each image</a:t>
            </a:r>
            <a:endParaRPr sz="16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8"/>
          <p:cNvSpPr/>
          <p:nvPr/>
        </p:nvSpPr>
        <p:spPr>
          <a:xfrm>
            <a:off x="452722" y="2074500"/>
            <a:ext cx="1104900" cy="8748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sp>
        <p:nvSpPr>
          <p:cNvPr id="538" name="Google Shape;538;p48"/>
          <p:cNvSpPr/>
          <p:nvPr/>
        </p:nvSpPr>
        <p:spPr>
          <a:xfrm>
            <a:off x="2052922" y="2074500"/>
            <a:ext cx="1104900" cy="8748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Selective Search</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(Non-DL)</a:t>
            </a:r>
            <a:endParaRPr>
              <a:latin typeface="Calibri"/>
              <a:ea typeface="Calibri"/>
              <a:cs typeface="Calibri"/>
              <a:sym typeface="Calibri"/>
            </a:endParaRPr>
          </a:p>
        </p:txBody>
      </p:sp>
      <p:sp>
        <p:nvSpPr>
          <p:cNvPr id="539" name="Google Shape;539;p48"/>
          <p:cNvSpPr/>
          <p:nvPr/>
        </p:nvSpPr>
        <p:spPr>
          <a:xfrm>
            <a:off x="5018874" y="2221212"/>
            <a:ext cx="1491600" cy="581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sp>
        <p:nvSpPr>
          <p:cNvPr id="540" name="Google Shape;540;p48"/>
          <p:cNvSpPr/>
          <p:nvPr/>
        </p:nvSpPr>
        <p:spPr>
          <a:xfrm>
            <a:off x="6975185" y="1524921"/>
            <a:ext cx="609000" cy="754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FC Softmax</a:t>
            </a:r>
            <a:endParaRPr sz="1000">
              <a:latin typeface="Calibri"/>
              <a:ea typeface="Calibri"/>
              <a:cs typeface="Calibri"/>
              <a:sym typeface="Calibri"/>
            </a:endParaRPr>
          </a:p>
        </p:txBody>
      </p:sp>
      <p:cxnSp>
        <p:nvCxnSpPr>
          <p:cNvPr id="541" name="Google Shape;541;p48"/>
          <p:cNvCxnSpPr>
            <a:stCxn id="539" idx="5"/>
            <a:endCxn id="540" idx="1"/>
          </p:cNvCxnSpPr>
          <p:nvPr/>
        </p:nvCxnSpPr>
        <p:spPr>
          <a:xfrm flipH="1" rot="10800000">
            <a:off x="6510474" y="1901937"/>
            <a:ext cx="464700" cy="537300"/>
          </a:xfrm>
          <a:prstGeom prst="straightConnector1">
            <a:avLst/>
          </a:prstGeom>
          <a:noFill/>
          <a:ln cap="flat" cmpd="sng" w="9525">
            <a:solidFill>
              <a:schemeClr val="dk2"/>
            </a:solidFill>
            <a:prstDash val="solid"/>
            <a:round/>
            <a:headEnd len="med" w="med" type="none"/>
            <a:tailEnd len="med" w="med" type="triangle"/>
          </a:ln>
        </p:spPr>
      </p:cxnSp>
      <p:sp>
        <p:nvSpPr>
          <p:cNvPr id="542" name="Google Shape;542;p48"/>
          <p:cNvSpPr txBox="1"/>
          <p:nvPr/>
        </p:nvSpPr>
        <p:spPr>
          <a:xfrm>
            <a:off x="8095121" y="1524921"/>
            <a:ext cx="6090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543" name="Google Shape;543;p48"/>
          <p:cNvSpPr txBox="1"/>
          <p:nvPr/>
        </p:nvSpPr>
        <p:spPr>
          <a:xfrm>
            <a:off x="8095121" y="2015406"/>
            <a:ext cx="6090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544" name="Google Shape;544;p48"/>
          <p:cNvCxnSpPr>
            <a:stCxn id="540" idx="3"/>
            <a:endCxn id="542" idx="1"/>
          </p:cNvCxnSpPr>
          <p:nvPr/>
        </p:nvCxnSpPr>
        <p:spPr>
          <a:xfrm flipH="1" rot="10800000">
            <a:off x="7584185" y="1656921"/>
            <a:ext cx="510900" cy="245100"/>
          </a:xfrm>
          <a:prstGeom prst="straightConnector1">
            <a:avLst/>
          </a:prstGeom>
          <a:noFill/>
          <a:ln cap="flat" cmpd="sng" w="9525">
            <a:solidFill>
              <a:schemeClr val="dk2"/>
            </a:solidFill>
            <a:prstDash val="solid"/>
            <a:round/>
            <a:headEnd len="med" w="med" type="none"/>
            <a:tailEnd len="med" w="med" type="triangle"/>
          </a:ln>
        </p:spPr>
      </p:cxnSp>
      <p:cxnSp>
        <p:nvCxnSpPr>
          <p:cNvPr id="545" name="Google Shape;545;p48"/>
          <p:cNvCxnSpPr>
            <a:stCxn id="540" idx="3"/>
            <a:endCxn id="543" idx="1"/>
          </p:cNvCxnSpPr>
          <p:nvPr/>
        </p:nvCxnSpPr>
        <p:spPr>
          <a:xfrm>
            <a:off x="7584185" y="1902021"/>
            <a:ext cx="510900" cy="245100"/>
          </a:xfrm>
          <a:prstGeom prst="straightConnector1">
            <a:avLst/>
          </a:prstGeom>
          <a:noFill/>
          <a:ln cap="flat" cmpd="sng" w="9525">
            <a:solidFill>
              <a:schemeClr val="dk2"/>
            </a:solidFill>
            <a:prstDash val="solid"/>
            <a:round/>
            <a:headEnd len="med" w="med" type="none"/>
            <a:tailEnd len="med" w="med" type="triangle"/>
          </a:ln>
        </p:spPr>
      </p:cxnSp>
      <p:sp>
        <p:nvSpPr>
          <p:cNvPr id="546" name="Google Shape;546;p48"/>
          <p:cNvSpPr/>
          <p:nvPr/>
        </p:nvSpPr>
        <p:spPr>
          <a:xfrm>
            <a:off x="6975185" y="2984596"/>
            <a:ext cx="609000" cy="754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547" name="Google Shape;547;p48"/>
          <p:cNvSpPr txBox="1"/>
          <p:nvPr/>
        </p:nvSpPr>
        <p:spPr>
          <a:xfrm>
            <a:off x="8095121" y="3229838"/>
            <a:ext cx="777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548" name="Google Shape;548;p48"/>
          <p:cNvCxnSpPr>
            <a:stCxn id="546" idx="3"/>
            <a:endCxn id="547" idx="1"/>
          </p:cNvCxnSpPr>
          <p:nvPr/>
        </p:nvCxnSpPr>
        <p:spPr>
          <a:xfrm>
            <a:off x="7584185" y="3361696"/>
            <a:ext cx="510900" cy="0"/>
          </a:xfrm>
          <a:prstGeom prst="straightConnector1">
            <a:avLst/>
          </a:prstGeom>
          <a:noFill/>
          <a:ln cap="flat" cmpd="sng" w="9525">
            <a:solidFill>
              <a:schemeClr val="dk2"/>
            </a:solidFill>
            <a:prstDash val="solid"/>
            <a:round/>
            <a:headEnd len="med" w="med" type="none"/>
            <a:tailEnd len="med" w="med" type="triangle"/>
          </a:ln>
        </p:spPr>
      </p:cxnSp>
      <p:cxnSp>
        <p:nvCxnSpPr>
          <p:cNvPr id="549" name="Google Shape;549;p48"/>
          <p:cNvCxnSpPr>
            <a:stCxn id="539" idx="5"/>
            <a:endCxn id="546" idx="1"/>
          </p:cNvCxnSpPr>
          <p:nvPr/>
        </p:nvCxnSpPr>
        <p:spPr>
          <a:xfrm>
            <a:off x="6510474" y="2439237"/>
            <a:ext cx="464700" cy="922500"/>
          </a:xfrm>
          <a:prstGeom prst="straightConnector1">
            <a:avLst/>
          </a:prstGeom>
          <a:noFill/>
          <a:ln cap="flat" cmpd="sng" w="9525">
            <a:solidFill>
              <a:schemeClr val="dk2"/>
            </a:solidFill>
            <a:prstDash val="solid"/>
            <a:round/>
            <a:headEnd len="med" w="med" type="none"/>
            <a:tailEnd len="med" w="med" type="triangle"/>
          </a:ln>
        </p:spPr>
      </p:cxnSp>
      <p:sp>
        <p:nvSpPr>
          <p:cNvPr id="550" name="Google Shape;550;p48"/>
          <p:cNvSpPr txBox="1"/>
          <p:nvPr/>
        </p:nvSpPr>
        <p:spPr>
          <a:xfrm>
            <a:off x="7093993" y="980225"/>
            <a:ext cx="1152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Classification</a:t>
            </a:r>
            <a:endParaRPr b="1" sz="1200">
              <a:latin typeface="Calibri"/>
              <a:ea typeface="Calibri"/>
              <a:cs typeface="Calibri"/>
              <a:sym typeface="Calibri"/>
            </a:endParaRPr>
          </a:p>
        </p:txBody>
      </p:sp>
      <p:sp>
        <p:nvSpPr>
          <p:cNvPr id="551" name="Google Shape;551;p48"/>
          <p:cNvSpPr txBox="1"/>
          <p:nvPr/>
        </p:nvSpPr>
        <p:spPr>
          <a:xfrm>
            <a:off x="7022960" y="3899574"/>
            <a:ext cx="1152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Regression</a:t>
            </a:r>
            <a:endParaRPr b="1" sz="1200">
              <a:latin typeface="Calibri"/>
              <a:ea typeface="Calibri"/>
              <a:cs typeface="Calibri"/>
              <a:sym typeface="Calibri"/>
            </a:endParaRPr>
          </a:p>
        </p:txBody>
      </p:sp>
      <p:sp>
        <p:nvSpPr>
          <p:cNvPr id="552" name="Google Shape;552;p48"/>
          <p:cNvSpPr/>
          <p:nvPr/>
        </p:nvSpPr>
        <p:spPr>
          <a:xfrm>
            <a:off x="3689950" y="1373250"/>
            <a:ext cx="777600" cy="7542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53" name="Google Shape;553;p48"/>
          <p:cNvSpPr/>
          <p:nvPr/>
        </p:nvSpPr>
        <p:spPr>
          <a:xfrm>
            <a:off x="3783850" y="2434950"/>
            <a:ext cx="396000" cy="4275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54" name="Google Shape;554;p48"/>
          <p:cNvSpPr/>
          <p:nvPr/>
        </p:nvSpPr>
        <p:spPr>
          <a:xfrm>
            <a:off x="3783849" y="3119250"/>
            <a:ext cx="609000" cy="5814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55" name="Google Shape;555;p48"/>
          <p:cNvSpPr/>
          <p:nvPr/>
        </p:nvSpPr>
        <p:spPr>
          <a:xfrm>
            <a:off x="3783850" y="3957450"/>
            <a:ext cx="839100" cy="9225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56" name="Google Shape;556;p48"/>
          <p:cNvSpPr/>
          <p:nvPr/>
        </p:nvSpPr>
        <p:spPr>
          <a:xfrm>
            <a:off x="3783850" y="604650"/>
            <a:ext cx="626100" cy="6510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cxnSp>
        <p:nvCxnSpPr>
          <p:cNvPr id="557" name="Google Shape;557;p48"/>
          <p:cNvCxnSpPr>
            <a:stCxn id="538" idx="3"/>
            <a:endCxn id="556" idx="1"/>
          </p:cNvCxnSpPr>
          <p:nvPr/>
        </p:nvCxnSpPr>
        <p:spPr>
          <a:xfrm flipH="1" rot="10800000">
            <a:off x="3157822" y="930300"/>
            <a:ext cx="626100" cy="1581600"/>
          </a:xfrm>
          <a:prstGeom prst="straightConnector1">
            <a:avLst/>
          </a:prstGeom>
          <a:noFill/>
          <a:ln cap="flat" cmpd="sng" w="9525">
            <a:solidFill>
              <a:schemeClr val="dk2"/>
            </a:solidFill>
            <a:prstDash val="solid"/>
            <a:round/>
            <a:headEnd len="med" w="med" type="none"/>
            <a:tailEnd len="med" w="med" type="triangle"/>
          </a:ln>
        </p:spPr>
      </p:cxnSp>
      <p:cxnSp>
        <p:nvCxnSpPr>
          <p:cNvPr id="558" name="Google Shape;558;p48"/>
          <p:cNvCxnSpPr>
            <a:stCxn id="538" idx="3"/>
            <a:endCxn id="552" idx="1"/>
          </p:cNvCxnSpPr>
          <p:nvPr/>
        </p:nvCxnSpPr>
        <p:spPr>
          <a:xfrm flipH="1" rot="10800000">
            <a:off x="3157822" y="1750500"/>
            <a:ext cx="532200" cy="761400"/>
          </a:xfrm>
          <a:prstGeom prst="straightConnector1">
            <a:avLst/>
          </a:prstGeom>
          <a:noFill/>
          <a:ln cap="flat" cmpd="sng" w="9525">
            <a:solidFill>
              <a:schemeClr val="dk2"/>
            </a:solidFill>
            <a:prstDash val="solid"/>
            <a:round/>
            <a:headEnd len="med" w="med" type="none"/>
            <a:tailEnd len="med" w="med" type="triangle"/>
          </a:ln>
        </p:spPr>
      </p:cxnSp>
      <p:cxnSp>
        <p:nvCxnSpPr>
          <p:cNvPr id="559" name="Google Shape;559;p48"/>
          <p:cNvCxnSpPr>
            <a:stCxn id="538" idx="3"/>
            <a:endCxn id="553" idx="1"/>
          </p:cNvCxnSpPr>
          <p:nvPr/>
        </p:nvCxnSpPr>
        <p:spPr>
          <a:xfrm>
            <a:off x="3157822" y="2511900"/>
            <a:ext cx="626100" cy="136800"/>
          </a:xfrm>
          <a:prstGeom prst="straightConnector1">
            <a:avLst/>
          </a:prstGeom>
          <a:noFill/>
          <a:ln cap="flat" cmpd="sng" w="9525">
            <a:solidFill>
              <a:schemeClr val="dk2"/>
            </a:solidFill>
            <a:prstDash val="solid"/>
            <a:round/>
            <a:headEnd len="med" w="med" type="none"/>
            <a:tailEnd len="med" w="med" type="triangle"/>
          </a:ln>
        </p:spPr>
      </p:cxnSp>
      <p:cxnSp>
        <p:nvCxnSpPr>
          <p:cNvPr id="560" name="Google Shape;560;p48"/>
          <p:cNvCxnSpPr>
            <a:stCxn id="538" idx="3"/>
            <a:endCxn id="554" idx="1"/>
          </p:cNvCxnSpPr>
          <p:nvPr/>
        </p:nvCxnSpPr>
        <p:spPr>
          <a:xfrm>
            <a:off x="3157822" y="2511900"/>
            <a:ext cx="626100" cy="898200"/>
          </a:xfrm>
          <a:prstGeom prst="straightConnector1">
            <a:avLst/>
          </a:prstGeom>
          <a:noFill/>
          <a:ln cap="flat" cmpd="sng" w="9525">
            <a:solidFill>
              <a:schemeClr val="dk2"/>
            </a:solidFill>
            <a:prstDash val="solid"/>
            <a:round/>
            <a:headEnd len="med" w="med" type="none"/>
            <a:tailEnd len="med" w="med" type="triangle"/>
          </a:ln>
        </p:spPr>
      </p:cxnSp>
      <p:cxnSp>
        <p:nvCxnSpPr>
          <p:cNvPr id="561" name="Google Shape;561;p48"/>
          <p:cNvCxnSpPr>
            <a:stCxn id="538" idx="3"/>
            <a:endCxn id="555" idx="1"/>
          </p:cNvCxnSpPr>
          <p:nvPr/>
        </p:nvCxnSpPr>
        <p:spPr>
          <a:xfrm>
            <a:off x="3157822" y="2511900"/>
            <a:ext cx="626100" cy="1906800"/>
          </a:xfrm>
          <a:prstGeom prst="straightConnector1">
            <a:avLst/>
          </a:prstGeom>
          <a:noFill/>
          <a:ln cap="flat" cmpd="sng" w="9525">
            <a:solidFill>
              <a:schemeClr val="dk2"/>
            </a:solidFill>
            <a:prstDash val="solid"/>
            <a:round/>
            <a:headEnd len="med" w="med" type="none"/>
            <a:tailEnd len="med" w="med" type="triangle"/>
          </a:ln>
        </p:spPr>
      </p:cxnSp>
      <p:cxnSp>
        <p:nvCxnSpPr>
          <p:cNvPr id="562" name="Google Shape;562;p48"/>
          <p:cNvCxnSpPr>
            <a:stCxn id="553" idx="3"/>
            <a:endCxn id="539" idx="2"/>
          </p:cNvCxnSpPr>
          <p:nvPr/>
        </p:nvCxnSpPr>
        <p:spPr>
          <a:xfrm flipH="1" rot="10800000">
            <a:off x="4179850" y="2584500"/>
            <a:ext cx="839100" cy="64200"/>
          </a:xfrm>
          <a:prstGeom prst="straightConnector1">
            <a:avLst/>
          </a:prstGeom>
          <a:noFill/>
          <a:ln cap="flat" cmpd="sng" w="9525">
            <a:solidFill>
              <a:schemeClr val="dk2"/>
            </a:solidFill>
            <a:prstDash val="solid"/>
            <a:round/>
            <a:headEnd len="med" w="med" type="none"/>
            <a:tailEnd len="med" w="med" type="triangle"/>
          </a:ln>
        </p:spPr>
      </p:cxnSp>
      <p:cxnSp>
        <p:nvCxnSpPr>
          <p:cNvPr id="563" name="Google Shape;563;p48"/>
          <p:cNvCxnSpPr>
            <a:stCxn id="556" idx="3"/>
            <a:endCxn id="539" idx="2"/>
          </p:cNvCxnSpPr>
          <p:nvPr/>
        </p:nvCxnSpPr>
        <p:spPr>
          <a:xfrm>
            <a:off x="4409950" y="930150"/>
            <a:ext cx="609000" cy="1654500"/>
          </a:xfrm>
          <a:prstGeom prst="straightConnector1">
            <a:avLst/>
          </a:prstGeom>
          <a:noFill/>
          <a:ln cap="flat" cmpd="sng" w="9525">
            <a:solidFill>
              <a:schemeClr val="dk2"/>
            </a:solidFill>
            <a:prstDash val="solid"/>
            <a:round/>
            <a:headEnd len="med" w="med" type="none"/>
            <a:tailEnd len="med" w="med" type="triangle"/>
          </a:ln>
        </p:spPr>
      </p:cxnSp>
      <p:cxnSp>
        <p:nvCxnSpPr>
          <p:cNvPr id="564" name="Google Shape;564;p48"/>
          <p:cNvCxnSpPr>
            <a:stCxn id="552" idx="3"/>
            <a:endCxn id="539" idx="2"/>
          </p:cNvCxnSpPr>
          <p:nvPr/>
        </p:nvCxnSpPr>
        <p:spPr>
          <a:xfrm>
            <a:off x="4467550" y="1750350"/>
            <a:ext cx="551400" cy="834300"/>
          </a:xfrm>
          <a:prstGeom prst="straightConnector1">
            <a:avLst/>
          </a:prstGeom>
          <a:noFill/>
          <a:ln cap="flat" cmpd="sng" w="9525">
            <a:solidFill>
              <a:schemeClr val="dk2"/>
            </a:solidFill>
            <a:prstDash val="solid"/>
            <a:round/>
            <a:headEnd len="med" w="med" type="none"/>
            <a:tailEnd len="med" w="med" type="triangle"/>
          </a:ln>
        </p:spPr>
      </p:cxnSp>
      <p:cxnSp>
        <p:nvCxnSpPr>
          <p:cNvPr id="565" name="Google Shape;565;p48"/>
          <p:cNvCxnSpPr>
            <a:stCxn id="554" idx="3"/>
            <a:endCxn id="539" idx="2"/>
          </p:cNvCxnSpPr>
          <p:nvPr/>
        </p:nvCxnSpPr>
        <p:spPr>
          <a:xfrm flipH="1" rot="10800000">
            <a:off x="4392849" y="2584650"/>
            <a:ext cx="626100" cy="825300"/>
          </a:xfrm>
          <a:prstGeom prst="straightConnector1">
            <a:avLst/>
          </a:prstGeom>
          <a:noFill/>
          <a:ln cap="flat" cmpd="sng" w="9525">
            <a:solidFill>
              <a:schemeClr val="dk2"/>
            </a:solidFill>
            <a:prstDash val="solid"/>
            <a:round/>
            <a:headEnd len="med" w="med" type="none"/>
            <a:tailEnd len="med" w="med" type="triangle"/>
          </a:ln>
        </p:spPr>
      </p:cxnSp>
      <p:cxnSp>
        <p:nvCxnSpPr>
          <p:cNvPr id="566" name="Google Shape;566;p48"/>
          <p:cNvCxnSpPr>
            <a:stCxn id="555" idx="3"/>
            <a:endCxn id="539" idx="2"/>
          </p:cNvCxnSpPr>
          <p:nvPr/>
        </p:nvCxnSpPr>
        <p:spPr>
          <a:xfrm flipH="1" rot="10800000">
            <a:off x="4622950" y="2584500"/>
            <a:ext cx="396000" cy="1834200"/>
          </a:xfrm>
          <a:prstGeom prst="straightConnector1">
            <a:avLst/>
          </a:prstGeom>
          <a:noFill/>
          <a:ln cap="flat" cmpd="sng" w="9525">
            <a:solidFill>
              <a:schemeClr val="dk2"/>
            </a:solidFill>
            <a:prstDash val="solid"/>
            <a:round/>
            <a:headEnd len="med" w="med" type="none"/>
            <a:tailEnd len="med" w="med" type="triangle"/>
          </a:ln>
        </p:spPr>
      </p:cxnSp>
      <p:cxnSp>
        <p:nvCxnSpPr>
          <p:cNvPr id="567" name="Google Shape;567;p48"/>
          <p:cNvCxnSpPr>
            <a:stCxn id="537" idx="3"/>
            <a:endCxn id="538" idx="1"/>
          </p:cNvCxnSpPr>
          <p:nvPr/>
        </p:nvCxnSpPr>
        <p:spPr>
          <a:xfrm>
            <a:off x="1557622" y="2511900"/>
            <a:ext cx="495300" cy="0"/>
          </a:xfrm>
          <a:prstGeom prst="straightConnector1">
            <a:avLst/>
          </a:prstGeom>
          <a:noFill/>
          <a:ln cap="flat" cmpd="sng" w="9525">
            <a:solidFill>
              <a:schemeClr val="dk2"/>
            </a:solidFill>
            <a:prstDash val="solid"/>
            <a:round/>
            <a:headEnd len="med" w="med" type="none"/>
            <a:tailEnd len="med" w="med" type="triangle"/>
          </a:ln>
        </p:spPr>
      </p:cxnSp>
      <p:sp>
        <p:nvSpPr>
          <p:cNvPr id="568" name="Google Shape;568;p48"/>
          <p:cNvSpPr txBox="1"/>
          <p:nvPr/>
        </p:nvSpPr>
        <p:spPr>
          <a:xfrm>
            <a:off x="148101" y="4171200"/>
            <a:ext cx="2959800" cy="4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400">
                <a:solidFill>
                  <a:srgbClr val="434343"/>
                </a:solidFill>
                <a:latin typeface="Calibri"/>
                <a:ea typeface="Calibri"/>
                <a:cs typeface="Calibri"/>
                <a:sym typeface="Calibri"/>
              </a:rPr>
              <a:t>R-CNN</a:t>
            </a:r>
            <a:endParaRPr sz="2400">
              <a:solidFill>
                <a:srgbClr val="434343"/>
              </a:solidFill>
              <a:latin typeface="Calibri"/>
              <a:ea typeface="Calibri"/>
              <a:cs typeface="Calibri"/>
              <a:sym typeface="Calibri"/>
            </a:endParaRPr>
          </a:p>
        </p:txBody>
      </p:sp>
      <p:sp>
        <p:nvSpPr>
          <p:cNvPr id="569" name="Google Shape;569;p48"/>
          <p:cNvSpPr txBox="1"/>
          <p:nvPr/>
        </p:nvSpPr>
        <p:spPr>
          <a:xfrm>
            <a:off x="3318250" y="223500"/>
            <a:ext cx="1540200" cy="42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Calibri"/>
                <a:ea typeface="Calibri"/>
                <a:cs typeface="Calibri"/>
                <a:sym typeface="Calibri"/>
              </a:rPr>
              <a:t>RoIs</a:t>
            </a:r>
            <a:endParaRPr>
              <a:solidFill>
                <a:srgbClr val="434343"/>
              </a:solidFill>
              <a:latin typeface="Calibri"/>
              <a:ea typeface="Calibri"/>
              <a:cs typeface="Calibri"/>
              <a:sym typeface="Calibri"/>
            </a:endParaRPr>
          </a:p>
        </p:txBody>
      </p:sp>
      <p:sp>
        <p:nvSpPr>
          <p:cNvPr id="570" name="Google Shape;570;p48"/>
          <p:cNvSpPr txBox="1"/>
          <p:nvPr/>
        </p:nvSpPr>
        <p:spPr>
          <a:xfrm>
            <a:off x="4999675" y="1393800"/>
            <a:ext cx="16473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434343"/>
                </a:solidFill>
                <a:latin typeface="Calibri"/>
                <a:ea typeface="Calibri"/>
                <a:cs typeface="Calibri"/>
                <a:sym typeface="Calibri"/>
              </a:rPr>
              <a:t>CNN runs 2000 times for each image</a:t>
            </a:r>
            <a:endParaRPr sz="1100">
              <a:solidFill>
                <a:srgbClr val="434343"/>
              </a:solidFill>
              <a:latin typeface="Calibri"/>
              <a:ea typeface="Calibri"/>
              <a:cs typeface="Calibri"/>
              <a:sym typeface="Calibri"/>
            </a:endParaRPr>
          </a:p>
        </p:txBody>
      </p:sp>
      <p:sp>
        <p:nvSpPr>
          <p:cNvPr id="571" name="Google Shape;571;p48"/>
          <p:cNvSpPr txBox="1"/>
          <p:nvPr/>
        </p:nvSpPr>
        <p:spPr>
          <a:xfrm>
            <a:off x="4831300" y="3285375"/>
            <a:ext cx="19833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rgbClr val="FF0000"/>
                </a:solidFill>
                <a:latin typeface="Calibri"/>
                <a:ea typeface="Calibri"/>
                <a:cs typeface="Calibri"/>
                <a:sym typeface="Calibri"/>
              </a:rPr>
              <a:t>What is the output of CNN?</a:t>
            </a:r>
            <a:endParaRPr sz="1600">
              <a:solidFill>
                <a:srgbClr val="FF0000"/>
              </a:solidFill>
              <a:latin typeface="Calibri"/>
              <a:ea typeface="Calibri"/>
              <a:cs typeface="Calibri"/>
              <a:sym typeface="Calibri"/>
            </a:endParaRPr>
          </a:p>
        </p:txBody>
      </p:sp>
      <p:sp>
        <p:nvSpPr>
          <p:cNvPr id="572" name="Google Shape;572;p48"/>
          <p:cNvSpPr txBox="1"/>
          <p:nvPr/>
        </p:nvSpPr>
        <p:spPr>
          <a:xfrm>
            <a:off x="6510475" y="2202275"/>
            <a:ext cx="1395900" cy="72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0000FF"/>
                </a:solidFill>
                <a:latin typeface="Calibri"/>
                <a:ea typeface="Calibri"/>
                <a:cs typeface="Calibri"/>
                <a:sym typeface="Calibri"/>
              </a:rPr>
              <a:t>Feature Map for each RoI</a:t>
            </a:r>
            <a:endParaRPr sz="12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9"/>
          <p:cNvSpPr txBox="1"/>
          <p:nvPr/>
        </p:nvSpPr>
        <p:spPr>
          <a:xfrm>
            <a:off x="4260275" y="766875"/>
            <a:ext cx="4088700" cy="1078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lang="en" sz="1800">
                <a:solidFill>
                  <a:srgbClr val="434343"/>
                </a:solidFill>
                <a:latin typeface="Calibri"/>
                <a:ea typeface="Calibri"/>
                <a:cs typeface="Calibri"/>
                <a:sym typeface="Calibri"/>
              </a:rPr>
              <a:t>How does Fast R-CNN speeds up R-CNN?</a:t>
            </a:r>
            <a:endParaRPr sz="1800">
              <a:solidFill>
                <a:srgbClr val="434343"/>
              </a:solidFill>
              <a:latin typeface="Calibri"/>
              <a:ea typeface="Calibri"/>
              <a:cs typeface="Calibri"/>
              <a:sym typeface="Calibri"/>
            </a:endParaRPr>
          </a:p>
        </p:txBody>
      </p:sp>
      <p:pic>
        <p:nvPicPr>
          <p:cNvPr id="578" name="Google Shape;578;p49"/>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579" name="Google Shape;579;p49"/>
          <p:cNvSpPr txBox="1"/>
          <p:nvPr/>
        </p:nvSpPr>
        <p:spPr>
          <a:xfrm>
            <a:off x="4032725" y="1921575"/>
            <a:ext cx="4543800" cy="19395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rgbClr val="0000FF"/>
              </a:buClr>
              <a:buSzPts val="1400"/>
              <a:buFont typeface="Calibri"/>
              <a:buChar char="-"/>
            </a:pPr>
            <a:r>
              <a:rPr lang="en">
                <a:solidFill>
                  <a:srgbClr val="0000FF"/>
                </a:solidFill>
                <a:latin typeface="Calibri"/>
                <a:ea typeface="Calibri"/>
                <a:cs typeface="Calibri"/>
                <a:sym typeface="Calibri"/>
              </a:rPr>
              <a:t>It does not break original image in 2000 RoIs directly.</a:t>
            </a:r>
            <a:endParaRPr>
              <a:solidFill>
                <a:srgbClr val="0000FF"/>
              </a:solidFill>
              <a:latin typeface="Calibri"/>
              <a:ea typeface="Calibri"/>
              <a:cs typeface="Calibri"/>
              <a:sym typeface="Calibri"/>
            </a:endParaRPr>
          </a:p>
          <a:p>
            <a:pPr indent="-317500" lvl="0" marL="457200" rtl="0" algn="l">
              <a:lnSpc>
                <a:spcPct val="100000"/>
              </a:lnSpc>
              <a:spcBef>
                <a:spcPts val="1000"/>
              </a:spcBef>
              <a:spcAft>
                <a:spcPts val="1000"/>
              </a:spcAft>
              <a:buClr>
                <a:srgbClr val="0000FF"/>
              </a:buClr>
              <a:buSzPts val="1400"/>
              <a:buFont typeface="Calibri"/>
              <a:buChar char="-"/>
            </a:pPr>
            <a:r>
              <a:rPr lang="en">
                <a:solidFill>
                  <a:srgbClr val="0000FF"/>
                </a:solidFill>
                <a:latin typeface="Calibri"/>
                <a:ea typeface="Calibri"/>
                <a:cs typeface="Calibri"/>
                <a:sym typeface="Calibri"/>
              </a:rPr>
              <a:t>Rather it breaks original image </a:t>
            </a:r>
            <a:r>
              <a:rPr b="1" lang="en">
                <a:solidFill>
                  <a:srgbClr val="0000FF"/>
                </a:solidFill>
                <a:latin typeface="Calibri"/>
                <a:ea typeface="Calibri"/>
                <a:cs typeface="Calibri"/>
                <a:sym typeface="Calibri"/>
              </a:rPr>
              <a:t>feature map</a:t>
            </a:r>
            <a:r>
              <a:rPr lang="en">
                <a:solidFill>
                  <a:srgbClr val="0000FF"/>
                </a:solidFill>
                <a:latin typeface="Calibri"/>
                <a:ea typeface="Calibri"/>
                <a:cs typeface="Calibri"/>
                <a:sym typeface="Calibri"/>
              </a:rPr>
              <a:t> into </a:t>
            </a:r>
            <a:r>
              <a:rPr b="1" lang="en">
                <a:solidFill>
                  <a:srgbClr val="0000FF"/>
                </a:solidFill>
                <a:latin typeface="Calibri"/>
                <a:ea typeface="Calibri"/>
                <a:cs typeface="Calibri"/>
                <a:sym typeface="Calibri"/>
              </a:rPr>
              <a:t>2000 RoI feature maps</a:t>
            </a:r>
            <a:r>
              <a:rPr lang="en">
                <a:solidFill>
                  <a:srgbClr val="0000FF"/>
                </a:solidFill>
                <a:latin typeface="Calibri"/>
                <a:ea typeface="Calibri"/>
                <a:cs typeface="Calibri"/>
                <a:sym typeface="Calibri"/>
              </a:rPr>
              <a:t>.</a:t>
            </a:r>
            <a:endParaRPr sz="12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xEl>
                                              <p:pRg end="0" st="0"/>
                                            </p:txEl>
                                          </p:spTgt>
                                        </p:tgtEl>
                                        <p:attrNameLst>
                                          <p:attrName>style.visibility</p:attrName>
                                        </p:attrNameLst>
                                      </p:cBhvr>
                                      <p:to>
                                        <p:strVal val="visible"/>
                                      </p:to>
                                    </p:set>
                                    <p:animEffect filter="fade" transition="in">
                                      <p:cBhvr>
                                        <p:cTn dur="1000"/>
                                        <p:tgtEl>
                                          <p:spTgt spid="5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xEl>
                                              <p:pRg end="1" st="1"/>
                                            </p:txEl>
                                          </p:spTgt>
                                        </p:tgtEl>
                                        <p:attrNameLst>
                                          <p:attrName>style.visibility</p:attrName>
                                        </p:attrNameLst>
                                      </p:cBhvr>
                                      <p:to>
                                        <p:strVal val="visible"/>
                                      </p:to>
                                    </p:set>
                                    <p:animEffect filter="fade" transition="in">
                                      <p:cBhvr>
                                        <p:cTn dur="1000"/>
                                        <p:tgtEl>
                                          <p:spTgt spid="57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0"/>
          <p:cNvSpPr/>
          <p:nvPr/>
        </p:nvSpPr>
        <p:spPr>
          <a:xfrm>
            <a:off x="452722" y="2074500"/>
            <a:ext cx="1104900" cy="8748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sp>
        <p:nvSpPr>
          <p:cNvPr id="585" name="Google Shape;585;p50"/>
          <p:cNvSpPr/>
          <p:nvPr/>
        </p:nvSpPr>
        <p:spPr>
          <a:xfrm>
            <a:off x="2440872" y="369125"/>
            <a:ext cx="1104900" cy="8748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Selective Search</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(Non-DL)</a:t>
            </a:r>
            <a:endParaRPr>
              <a:latin typeface="Calibri"/>
              <a:ea typeface="Calibri"/>
              <a:cs typeface="Calibri"/>
              <a:sym typeface="Calibri"/>
            </a:endParaRPr>
          </a:p>
        </p:txBody>
      </p:sp>
      <p:sp>
        <p:nvSpPr>
          <p:cNvPr id="586" name="Google Shape;586;p50"/>
          <p:cNvSpPr/>
          <p:nvPr/>
        </p:nvSpPr>
        <p:spPr>
          <a:xfrm>
            <a:off x="6975185" y="1524921"/>
            <a:ext cx="609000" cy="754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FC Softmax</a:t>
            </a:r>
            <a:endParaRPr sz="1000">
              <a:latin typeface="Calibri"/>
              <a:ea typeface="Calibri"/>
              <a:cs typeface="Calibri"/>
              <a:sym typeface="Calibri"/>
            </a:endParaRPr>
          </a:p>
        </p:txBody>
      </p:sp>
      <p:cxnSp>
        <p:nvCxnSpPr>
          <p:cNvPr id="587" name="Google Shape;587;p50"/>
          <p:cNvCxnSpPr>
            <a:stCxn id="588" idx="5"/>
            <a:endCxn id="586" idx="1"/>
          </p:cNvCxnSpPr>
          <p:nvPr/>
        </p:nvCxnSpPr>
        <p:spPr>
          <a:xfrm flipH="1" rot="10800000">
            <a:off x="6510485" y="1902021"/>
            <a:ext cx="464700" cy="537300"/>
          </a:xfrm>
          <a:prstGeom prst="straightConnector1">
            <a:avLst/>
          </a:prstGeom>
          <a:noFill/>
          <a:ln cap="flat" cmpd="sng" w="9525">
            <a:solidFill>
              <a:schemeClr val="dk2"/>
            </a:solidFill>
            <a:prstDash val="solid"/>
            <a:round/>
            <a:headEnd len="med" w="med" type="none"/>
            <a:tailEnd len="med" w="med" type="triangle"/>
          </a:ln>
        </p:spPr>
      </p:cxnSp>
      <p:sp>
        <p:nvSpPr>
          <p:cNvPr id="589" name="Google Shape;589;p50"/>
          <p:cNvSpPr txBox="1"/>
          <p:nvPr/>
        </p:nvSpPr>
        <p:spPr>
          <a:xfrm>
            <a:off x="8095121" y="1524921"/>
            <a:ext cx="6090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590" name="Google Shape;590;p50"/>
          <p:cNvSpPr txBox="1"/>
          <p:nvPr/>
        </p:nvSpPr>
        <p:spPr>
          <a:xfrm>
            <a:off x="8095121" y="2015406"/>
            <a:ext cx="6090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591" name="Google Shape;591;p50"/>
          <p:cNvCxnSpPr>
            <a:stCxn id="586" idx="3"/>
            <a:endCxn id="589" idx="1"/>
          </p:cNvCxnSpPr>
          <p:nvPr/>
        </p:nvCxnSpPr>
        <p:spPr>
          <a:xfrm flipH="1" rot="10800000">
            <a:off x="7584185" y="1656921"/>
            <a:ext cx="510900" cy="245100"/>
          </a:xfrm>
          <a:prstGeom prst="straightConnector1">
            <a:avLst/>
          </a:prstGeom>
          <a:noFill/>
          <a:ln cap="flat" cmpd="sng" w="9525">
            <a:solidFill>
              <a:schemeClr val="dk2"/>
            </a:solidFill>
            <a:prstDash val="solid"/>
            <a:round/>
            <a:headEnd len="med" w="med" type="none"/>
            <a:tailEnd len="med" w="med" type="triangle"/>
          </a:ln>
        </p:spPr>
      </p:cxnSp>
      <p:cxnSp>
        <p:nvCxnSpPr>
          <p:cNvPr id="592" name="Google Shape;592;p50"/>
          <p:cNvCxnSpPr>
            <a:stCxn id="586" idx="3"/>
            <a:endCxn id="590" idx="1"/>
          </p:cNvCxnSpPr>
          <p:nvPr/>
        </p:nvCxnSpPr>
        <p:spPr>
          <a:xfrm>
            <a:off x="7584185" y="1902021"/>
            <a:ext cx="510900" cy="245100"/>
          </a:xfrm>
          <a:prstGeom prst="straightConnector1">
            <a:avLst/>
          </a:prstGeom>
          <a:noFill/>
          <a:ln cap="flat" cmpd="sng" w="9525">
            <a:solidFill>
              <a:schemeClr val="dk2"/>
            </a:solidFill>
            <a:prstDash val="solid"/>
            <a:round/>
            <a:headEnd len="med" w="med" type="none"/>
            <a:tailEnd len="med" w="med" type="triangle"/>
          </a:ln>
        </p:spPr>
      </p:cxnSp>
      <p:sp>
        <p:nvSpPr>
          <p:cNvPr id="593" name="Google Shape;593;p50"/>
          <p:cNvSpPr/>
          <p:nvPr/>
        </p:nvSpPr>
        <p:spPr>
          <a:xfrm>
            <a:off x="6975185" y="2984596"/>
            <a:ext cx="609000" cy="754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594" name="Google Shape;594;p50"/>
          <p:cNvSpPr txBox="1"/>
          <p:nvPr/>
        </p:nvSpPr>
        <p:spPr>
          <a:xfrm>
            <a:off x="8095121" y="3229838"/>
            <a:ext cx="777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595" name="Google Shape;595;p50"/>
          <p:cNvCxnSpPr>
            <a:stCxn id="593" idx="3"/>
            <a:endCxn id="594" idx="1"/>
          </p:cNvCxnSpPr>
          <p:nvPr/>
        </p:nvCxnSpPr>
        <p:spPr>
          <a:xfrm>
            <a:off x="7584185" y="3361696"/>
            <a:ext cx="510900" cy="0"/>
          </a:xfrm>
          <a:prstGeom prst="straightConnector1">
            <a:avLst/>
          </a:prstGeom>
          <a:noFill/>
          <a:ln cap="flat" cmpd="sng" w="9525">
            <a:solidFill>
              <a:schemeClr val="dk2"/>
            </a:solidFill>
            <a:prstDash val="solid"/>
            <a:round/>
            <a:headEnd len="med" w="med" type="none"/>
            <a:tailEnd len="med" w="med" type="triangle"/>
          </a:ln>
        </p:spPr>
      </p:cxnSp>
      <p:cxnSp>
        <p:nvCxnSpPr>
          <p:cNvPr id="596" name="Google Shape;596;p50"/>
          <p:cNvCxnSpPr>
            <a:stCxn id="588" idx="5"/>
            <a:endCxn id="593" idx="1"/>
          </p:cNvCxnSpPr>
          <p:nvPr/>
        </p:nvCxnSpPr>
        <p:spPr>
          <a:xfrm>
            <a:off x="6510485" y="2439196"/>
            <a:ext cx="464700" cy="922500"/>
          </a:xfrm>
          <a:prstGeom prst="straightConnector1">
            <a:avLst/>
          </a:prstGeom>
          <a:noFill/>
          <a:ln cap="flat" cmpd="sng" w="9525">
            <a:solidFill>
              <a:schemeClr val="dk2"/>
            </a:solidFill>
            <a:prstDash val="solid"/>
            <a:round/>
            <a:headEnd len="med" w="med" type="none"/>
            <a:tailEnd len="med" w="med" type="triangle"/>
          </a:ln>
        </p:spPr>
      </p:cxnSp>
      <p:sp>
        <p:nvSpPr>
          <p:cNvPr id="597" name="Google Shape;597;p50"/>
          <p:cNvSpPr txBox="1"/>
          <p:nvPr/>
        </p:nvSpPr>
        <p:spPr>
          <a:xfrm>
            <a:off x="7093993" y="980225"/>
            <a:ext cx="1152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Classification</a:t>
            </a:r>
            <a:endParaRPr b="1" sz="1200">
              <a:latin typeface="Calibri"/>
              <a:ea typeface="Calibri"/>
              <a:cs typeface="Calibri"/>
              <a:sym typeface="Calibri"/>
            </a:endParaRPr>
          </a:p>
        </p:txBody>
      </p:sp>
      <p:sp>
        <p:nvSpPr>
          <p:cNvPr id="598" name="Google Shape;598;p50"/>
          <p:cNvSpPr txBox="1"/>
          <p:nvPr/>
        </p:nvSpPr>
        <p:spPr>
          <a:xfrm>
            <a:off x="7022960" y="3899574"/>
            <a:ext cx="1152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Regression</a:t>
            </a:r>
            <a:endParaRPr b="1" sz="1200">
              <a:latin typeface="Calibri"/>
              <a:ea typeface="Calibri"/>
              <a:cs typeface="Calibri"/>
              <a:sym typeface="Calibri"/>
            </a:endParaRPr>
          </a:p>
        </p:txBody>
      </p:sp>
      <p:cxnSp>
        <p:nvCxnSpPr>
          <p:cNvPr id="599" name="Google Shape;599;p50"/>
          <p:cNvCxnSpPr>
            <a:stCxn id="584" idx="3"/>
            <a:endCxn id="585" idx="1"/>
          </p:cNvCxnSpPr>
          <p:nvPr/>
        </p:nvCxnSpPr>
        <p:spPr>
          <a:xfrm flipH="1" rot="10800000">
            <a:off x="1557622" y="806400"/>
            <a:ext cx="883200" cy="1705500"/>
          </a:xfrm>
          <a:prstGeom prst="straightConnector1">
            <a:avLst/>
          </a:prstGeom>
          <a:noFill/>
          <a:ln cap="flat" cmpd="sng" w="9525">
            <a:solidFill>
              <a:schemeClr val="dk2"/>
            </a:solidFill>
            <a:prstDash val="solid"/>
            <a:round/>
            <a:headEnd len="med" w="med" type="none"/>
            <a:tailEnd len="med" w="med" type="triangle"/>
          </a:ln>
        </p:spPr>
      </p:cxnSp>
      <p:sp>
        <p:nvSpPr>
          <p:cNvPr id="600" name="Google Shape;600;p50"/>
          <p:cNvSpPr txBox="1"/>
          <p:nvPr/>
        </p:nvSpPr>
        <p:spPr>
          <a:xfrm>
            <a:off x="440925" y="3786725"/>
            <a:ext cx="3969900" cy="96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400">
                <a:solidFill>
                  <a:srgbClr val="434343"/>
                </a:solidFill>
                <a:latin typeface="Calibri"/>
                <a:ea typeface="Calibri"/>
                <a:cs typeface="Calibri"/>
                <a:sym typeface="Calibri"/>
              </a:rPr>
              <a:t>FAST </a:t>
            </a:r>
            <a:r>
              <a:rPr lang="en" sz="2400">
                <a:solidFill>
                  <a:srgbClr val="434343"/>
                </a:solidFill>
                <a:latin typeface="Calibri"/>
                <a:ea typeface="Calibri"/>
                <a:cs typeface="Calibri"/>
                <a:sym typeface="Calibri"/>
              </a:rPr>
              <a:t>R-CNN</a:t>
            </a:r>
            <a:endParaRPr sz="2400">
              <a:solidFill>
                <a:srgbClr val="434343"/>
              </a:solidFill>
              <a:latin typeface="Calibri"/>
              <a:ea typeface="Calibri"/>
              <a:cs typeface="Calibri"/>
              <a:sym typeface="Calibri"/>
            </a:endParaRPr>
          </a:p>
          <a:p>
            <a:pPr indent="0" lvl="0" marL="0" rtl="0" algn="ctr">
              <a:lnSpc>
                <a:spcPct val="100000"/>
              </a:lnSpc>
              <a:spcBef>
                <a:spcPts val="1000"/>
              </a:spcBef>
              <a:spcAft>
                <a:spcPts val="0"/>
              </a:spcAft>
              <a:buNone/>
            </a:pPr>
            <a:r>
              <a:rPr lang="en" sz="1200">
                <a:solidFill>
                  <a:srgbClr val="7F6000"/>
                </a:solidFill>
                <a:latin typeface="Calibri"/>
                <a:ea typeface="Calibri"/>
                <a:cs typeface="Calibri"/>
                <a:sym typeface="Calibri"/>
              </a:rPr>
              <a:t>Image is passed through CNN only once, rather </a:t>
            </a:r>
            <a:r>
              <a:rPr b="1" lang="en" sz="1200">
                <a:solidFill>
                  <a:srgbClr val="7F6000"/>
                </a:solidFill>
                <a:latin typeface="Calibri"/>
                <a:ea typeface="Calibri"/>
                <a:cs typeface="Calibri"/>
                <a:sym typeface="Calibri"/>
              </a:rPr>
              <a:t>RoI Feature maps</a:t>
            </a:r>
            <a:r>
              <a:rPr lang="en" sz="1200">
                <a:solidFill>
                  <a:srgbClr val="7F6000"/>
                </a:solidFill>
                <a:latin typeface="Calibri"/>
                <a:ea typeface="Calibri"/>
                <a:cs typeface="Calibri"/>
                <a:sym typeface="Calibri"/>
              </a:rPr>
              <a:t> are created from Image feature map</a:t>
            </a:r>
            <a:endParaRPr sz="1200">
              <a:solidFill>
                <a:srgbClr val="7F6000"/>
              </a:solidFill>
              <a:latin typeface="Calibri"/>
              <a:ea typeface="Calibri"/>
              <a:cs typeface="Calibri"/>
              <a:sym typeface="Calibri"/>
            </a:endParaRPr>
          </a:p>
        </p:txBody>
      </p:sp>
      <p:sp>
        <p:nvSpPr>
          <p:cNvPr id="601" name="Google Shape;601;p50"/>
          <p:cNvSpPr/>
          <p:nvPr/>
        </p:nvSpPr>
        <p:spPr>
          <a:xfrm>
            <a:off x="2351825" y="2124825"/>
            <a:ext cx="1687800" cy="581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cxnSp>
        <p:nvCxnSpPr>
          <p:cNvPr id="602" name="Google Shape;602;p50"/>
          <p:cNvCxnSpPr>
            <a:stCxn id="584" idx="3"/>
            <a:endCxn id="601" idx="2"/>
          </p:cNvCxnSpPr>
          <p:nvPr/>
        </p:nvCxnSpPr>
        <p:spPr>
          <a:xfrm flipH="1" rot="10800000">
            <a:off x="1557622" y="2488200"/>
            <a:ext cx="794100" cy="23700"/>
          </a:xfrm>
          <a:prstGeom prst="straightConnector1">
            <a:avLst/>
          </a:prstGeom>
          <a:noFill/>
          <a:ln cap="flat" cmpd="sng" w="9525">
            <a:solidFill>
              <a:schemeClr val="dk2"/>
            </a:solidFill>
            <a:prstDash val="solid"/>
            <a:round/>
            <a:headEnd len="med" w="med" type="none"/>
            <a:tailEnd len="med" w="med" type="triangle"/>
          </a:ln>
        </p:spPr>
      </p:cxnSp>
      <p:sp>
        <p:nvSpPr>
          <p:cNvPr id="603" name="Google Shape;603;p50"/>
          <p:cNvSpPr txBox="1"/>
          <p:nvPr/>
        </p:nvSpPr>
        <p:spPr>
          <a:xfrm>
            <a:off x="4308850" y="0"/>
            <a:ext cx="1540200" cy="6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Calibri"/>
                <a:ea typeface="Calibri"/>
                <a:cs typeface="Calibri"/>
                <a:sym typeface="Calibri"/>
              </a:rPr>
              <a:t>Regions of Interest (ROI)</a:t>
            </a:r>
            <a:endParaRPr>
              <a:solidFill>
                <a:srgbClr val="FF0000"/>
              </a:solidFill>
              <a:latin typeface="Calibri"/>
              <a:ea typeface="Calibri"/>
              <a:cs typeface="Calibri"/>
              <a:sym typeface="Calibri"/>
            </a:endParaRPr>
          </a:p>
        </p:txBody>
      </p:sp>
      <p:sp>
        <p:nvSpPr>
          <p:cNvPr id="604" name="Google Shape;604;p50"/>
          <p:cNvSpPr/>
          <p:nvPr/>
        </p:nvSpPr>
        <p:spPr>
          <a:xfrm>
            <a:off x="4680550" y="1373250"/>
            <a:ext cx="777600" cy="7542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05" name="Google Shape;605;p50"/>
          <p:cNvSpPr/>
          <p:nvPr/>
        </p:nvSpPr>
        <p:spPr>
          <a:xfrm>
            <a:off x="4774450" y="2434950"/>
            <a:ext cx="396000" cy="4275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06" name="Google Shape;606;p50"/>
          <p:cNvSpPr/>
          <p:nvPr/>
        </p:nvSpPr>
        <p:spPr>
          <a:xfrm>
            <a:off x="4774449" y="3119250"/>
            <a:ext cx="609000" cy="5814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07" name="Google Shape;607;p50"/>
          <p:cNvSpPr/>
          <p:nvPr/>
        </p:nvSpPr>
        <p:spPr>
          <a:xfrm>
            <a:off x="4774450" y="3957450"/>
            <a:ext cx="839100" cy="9225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08" name="Google Shape;608;p50"/>
          <p:cNvSpPr/>
          <p:nvPr/>
        </p:nvSpPr>
        <p:spPr>
          <a:xfrm>
            <a:off x="4774450" y="604650"/>
            <a:ext cx="626100" cy="6510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cxnSp>
        <p:nvCxnSpPr>
          <p:cNvPr id="609" name="Google Shape;609;p50"/>
          <p:cNvCxnSpPr>
            <a:stCxn id="601" idx="5"/>
            <a:endCxn id="608" idx="1"/>
          </p:cNvCxnSpPr>
          <p:nvPr/>
        </p:nvCxnSpPr>
        <p:spPr>
          <a:xfrm flipH="1" rot="10800000">
            <a:off x="4039625" y="930150"/>
            <a:ext cx="734700" cy="1412700"/>
          </a:xfrm>
          <a:prstGeom prst="straightConnector1">
            <a:avLst/>
          </a:prstGeom>
          <a:noFill/>
          <a:ln cap="flat" cmpd="sng" w="9525">
            <a:solidFill>
              <a:schemeClr val="dk2"/>
            </a:solidFill>
            <a:prstDash val="solid"/>
            <a:round/>
            <a:headEnd len="med" w="med" type="none"/>
            <a:tailEnd len="med" w="med" type="triangle"/>
          </a:ln>
        </p:spPr>
      </p:cxnSp>
      <p:cxnSp>
        <p:nvCxnSpPr>
          <p:cNvPr id="610" name="Google Shape;610;p50"/>
          <p:cNvCxnSpPr>
            <a:stCxn id="601" idx="5"/>
            <a:endCxn id="604" idx="1"/>
          </p:cNvCxnSpPr>
          <p:nvPr/>
        </p:nvCxnSpPr>
        <p:spPr>
          <a:xfrm flipH="1" rot="10800000">
            <a:off x="4039625" y="1750350"/>
            <a:ext cx="640800" cy="592500"/>
          </a:xfrm>
          <a:prstGeom prst="straightConnector1">
            <a:avLst/>
          </a:prstGeom>
          <a:noFill/>
          <a:ln cap="flat" cmpd="sng" w="9525">
            <a:solidFill>
              <a:schemeClr val="dk2"/>
            </a:solidFill>
            <a:prstDash val="solid"/>
            <a:round/>
            <a:headEnd len="med" w="med" type="none"/>
            <a:tailEnd len="med" w="med" type="triangle"/>
          </a:ln>
        </p:spPr>
      </p:cxnSp>
      <p:cxnSp>
        <p:nvCxnSpPr>
          <p:cNvPr id="611" name="Google Shape;611;p50"/>
          <p:cNvCxnSpPr>
            <a:stCxn id="601" idx="5"/>
            <a:endCxn id="605" idx="1"/>
          </p:cNvCxnSpPr>
          <p:nvPr/>
        </p:nvCxnSpPr>
        <p:spPr>
          <a:xfrm>
            <a:off x="4039625" y="2342850"/>
            <a:ext cx="734700" cy="306000"/>
          </a:xfrm>
          <a:prstGeom prst="straightConnector1">
            <a:avLst/>
          </a:prstGeom>
          <a:noFill/>
          <a:ln cap="flat" cmpd="sng" w="9525">
            <a:solidFill>
              <a:schemeClr val="dk2"/>
            </a:solidFill>
            <a:prstDash val="solid"/>
            <a:round/>
            <a:headEnd len="med" w="med" type="none"/>
            <a:tailEnd len="med" w="med" type="triangle"/>
          </a:ln>
        </p:spPr>
      </p:cxnSp>
      <p:cxnSp>
        <p:nvCxnSpPr>
          <p:cNvPr id="612" name="Google Shape;612;p50"/>
          <p:cNvCxnSpPr>
            <a:stCxn id="601" idx="5"/>
            <a:endCxn id="606" idx="1"/>
          </p:cNvCxnSpPr>
          <p:nvPr/>
        </p:nvCxnSpPr>
        <p:spPr>
          <a:xfrm>
            <a:off x="4039625" y="2342850"/>
            <a:ext cx="734700" cy="1067100"/>
          </a:xfrm>
          <a:prstGeom prst="straightConnector1">
            <a:avLst/>
          </a:prstGeom>
          <a:noFill/>
          <a:ln cap="flat" cmpd="sng" w="9525">
            <a:solidFill>
              <a:schemeClr val="dk2"/>
            </a:solidFill>
            <a:prstDash val="solid"/>
            <a:round/>
            <a:headEnd len="med" w="med" type="none"/>
            <a:tailEnd len="med" w="med" type="triangle"/>
          </a:ln>
        </p:spPr>
      </p:cxnSp>
      <p:cxnSp>
        <p:nvCxnSpPr>
          <p:cNvPr id="613" name="Google Shape;613;p50"/>
          <p:cNvCxnSpPr>
            <a:stCxn id="601" idx="5"/>
            <a:endCxn id="607" idx="1"/>
          </p:cNvCxnSpPr>
          <p:nvPr/>
        </p:nvCxnSpPr>
        <p:spPr>
          <a:xfrm>
            <a:off x="4039625" y="2342850"/>
            <a:ext cx="734700" cy="2076000"/>
          </a:xfrm>
          <a:prstGeom prst="straightConnector1">
            <a:avLst/>
          </a:prstGeom>
          <a:noFill/>
          <a:ln cap="flat" cmpd="sng" w="9525">
            <a:solidFill>
              <a:schemeClr val="dk2"/>
            </a:solidFill>
            <a:prstDash val="solid"/>
            <a:round/>
            <a:headEnd len="med" w="med" type="none"/>
            <a:tailEnd len="med" w="med" type="triangle"/>
          </a:ln>
        </p:spPr>
      </p:cxnSp>
      <p:sp>
        <p:nvSpPr>
          <p:cNvPr id="614" name="Google Shape;614;p50"/>
          <p:cNvSpPr/>
          <p:nvPr/>
        </p:nvSpPr>
        <p:spPr>
          <a:xfrm>
            <a:off x="5912175" y="1524923"/>
            <a:ext cx="609000" cy="2261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ROI</a:t>
            </a:r>
            <a:endParaRPr sz="1000">
              <a:latin typeface="Calibri"/>
              <a:ea typeface="Calibri"/>
              <a:cs typeface="Calibri"/>
              <a:sym typeface="Calibri"/>
            </a:endParaRPr>
          </a:p>
          <a:p>
            <a:pPr indent="0" lvl="0" marL="0" rtl="0" algn="ctr">
              <a:spcBef>
                <a:spcPts val="0"/>
              </a:spcBef>
              <a:spcAft>
                <a:spcPts val="0"/>
              </a:spcAft>
              <a:buNone/>
            </a:pPr>
            <a:r>
              <a:rPr lang="en" sz="1000">
                <a:latin typeface="Calibri"/>
                <a:ea typeface="Calibri"/>
                <a:cs typeface="Calibri"/>
                <a:sym typeface="Calibri"/>
              </a:rPr>
              <a:t>Pooling</a:t>
            </a:r>
            <a:endParaRPr sz="1000">
              <a:latin typeface="Calibri"/>
              <a:ea typeface="Calibri"/>
              <a:cs typeface="Calibri"/>
              <a:sym typeface="Calibri"/>
            </a:endParaRPr>
          </a:p>
          <a:p>
            <a:pPr indent="0" lvl="0" marL="0" rtl="0" algn="ctr">
              <a:spcBef>
                <a:spcPts val="0"/>
              </a:spcBef>
              <a:spcAft>
                <a:spcPts val="0"/>
              </a:spcAft>
              <a:buNone/>
            </a:pPr>
            <a:r>
              <a:rPr lang="en" sz="1000">
                <a:latin typeface="Calibri"/>
                <a:ea typeface="Calibri"/>
                <a:cs typeface="Calibri"/>
                <a:sym typeface="Calibri"/>
              </a:rPr>
              <a:t>Layer</a:t>
            </a:r>
            <a:endParaRPr sz="1000">
              <a:latin typeface="Calibri"/>
              <a:ea typeface="Calibri"/>
              <a:cs typeface="Calibri"/>
              <a:sym typeface="Calibri"/>
            </a:endParaRPr>
          </a:p>
        </p:txBody>
      </p:sp>
      <p:cxnSp>
        <p:nvCxnSpPr>
          <p:cNvPr id="615" name="Google Shape;615;p50"/>
          <p:cNvCxnSpPr>
            <a:stCxn id="608" idx="3"/>
            <a:endCxn id="614" idx="0"/>
          </p:cNvCxnSpPr>
          <p:nvPr/>
        </p:nvCxnSpPr>
        <p:spPr>
          <a:xfrm>
            <a:off x="5400550" y="930150"/>
            <a:ext cx="816000" cy="594900"/>
          </a:xfrm>
          <a:prstGeom prst="straightConnector1">
            <a:avLst/>
          </a:prstGeom>
          <a:noFill/>
          <a:ln cap="flat" cmpd="sng" w="9525">
            <a:solidFill>
              <a:schemeClr val="dk2"/>
            </a:solidFill>
            <a:prstDash val="solid"/>
            <a:round/>
            <a:headEnd len="med" w="med" type="none"/>
            <a:tailEnd len="med" w="med" type="triangle"/>
          </a:ln>
        </p:spPr>
      </p:cxnSp>
      <p:cxnSp>
        <p:nvCxnSpPr>
          <p:cNvPr id="616" name="Google Shape;616;p50"/>
          <p:cNvCxnSpPr>
            <a:stCxn id="604" idx="3"/>
            <a:endCxn id="614" idx="1"/>
          </p:cNvCxnSpPr>
          <p:nvPr/>
        </p:nvCxnSpPr>
        <p:spPr>
          <a:xfrm>
            <a:off x="5458150" y="1750350"/>
            <a:ext cx="453900" cy="905400"/>
          </a:xfrm>
          <a:prstGeom prst="straightConnector1">
            <a:avLst/>
          </a:prstGeom>
          <a:noFill/>
          <a:ln cap="flat" cmpd="sng" w="9525">
            <a:solidFill>
              <a:schemeClr val="dk2"/>
            </a:solidFill>
            <a:prstDash val="solid"/>
            <a:round/>
            <a:headEnd len="med" w="med" type="none"/>
            <a:tailEnd len="med" w="med" type="triangle"/>
          </a:ln>
        </p:spPr>
      </p:cxnSp>
      <p:cxnSp>
        <p:nvCxnSpPr>
          <p:cNvPr id="617" name="Google Shape;617;p50"/>
          <p:cNvCxnSpPr>
            <a:stCxn id="605" idx="3"/>
            <a:endCxn id="614" idx="1"/>
          </p:cNvCxnSpPr>
          <p:nvPr/>
        </p:nvCxnSpPr>
        <p:spPr>
          <a:xfrm>
            <a:off x="5170450" y="2648700"/>
            <a:ext cx="741600" cy="7200"/>
          </a:xfrm>
          <a:prstGeom prst="straightConnector1">
            <a:avLst/>
          </a:prstGeom>
          <a:noFill/>
          <a:ln cap="flat" cmpd="sng" w="9525">
            <a:solidFill>
              <a:schemeClr val="dk2"/>
            </a:solidFill>
            <a:prstDash val="solid"/>
            <a:round/>
            <a:headEnd len="med" w="med" type="none"/>
            <a:tailEnd len="med" w="med" type="triangle"/>
          </a:ln>
        </p:spPr>
      </p:cxnSp>
      <p:cxnSp>
        <p:nvCxnSpPr>
          <p:cNvPr id="618" name="Google Shape;618;p50"/>
          <p:cNvCxnSpPr>
            <a:stCxn id="606" idx="3"/>
            <a:endCxn id="614" idx="1"/>
          </p:cNvCxnSpPr>
          <p:nvPr/>
        </p:nvCxnSpPr>
        <p:spPr>
          <a:xfrm flipH="1" rot="10800000">
            <a:off x="5383449" y="2655750"/>
            <a:ext cx="528600" cy="754200"/>
          </a:xfrm>
          <a:prstGeom prst="straightConnector1">
            <a:avLst/>
          </a:prstGeom>
          <a:noFill/>
          <a:ln cap="flat" cmpd="sng" w="9525">
            <a:solidFill>
              <a:schemeClr val="dk2"/>
            </a:solidFill>
            <a:prstDash val="solid"/>
            <a:round/>
            <a:headEnd len="med" w="med" type="none"/>
            <a:tailEnd len="med" w="med" type="triangle"/>
          </a:ln>
        </p:spPr>
      </p:cxnSp>
      <p:cxnSp>
        <p:nvCxnSpPr>
          <p:cNvPr id="619" name="Google Shape;619;p50"/>
          <p:cNvCxnSpPr>
            <a:stCxn id="607" idx="3"/>
            <a:endCxn id="614" idx="2"/>
          </p:cNvCxnSpPr>
          <p:nvPr/>
        </p:nvCxnSpPr>
        <p:spPr>
          <a:xfrm flipH="1" rot="10800000">
            <a:off x="5613550" y="3786600"/>
            <a:ext cx="603000" cy="632100"/>
          </a:xfrm>
          <a:prstGeom prst="straightConnector1">
            <a:avLst/>
          </a:prstGeom>
          <a:noFill/>
          <a:ln cap="flat" cmpd="sng" w="9525">
            <a:solidFill>
              <a:schemeClr val="dk2"/>
            </a:solidFill>
            <a:prstDash val="solid"/>
            <a:round/>
            <a:headEnd len="med" w="med" type="none"/>
            <a:tailEnd len="med" w="med" type="triangle"/>
          </a:ln>
        </p:spPr>
      </p:cxnSp>
      <p:cxnSp>
        <p:nvCxnSpPr>
          <p:cNvPr id="620" name="Google Shape;620;p50"/>
          <p:cNvCxnSpPr>
            <a:stCxn id="585" idx="3"/>
          </p:cNvCxnSpPr>
          <p:nvPr/>
        </p:nvCxnSpPr>
        <p:spPr>
          <a:xfrm>
            <a:off x="3545772" y="806525"/>
            <a:ext cx="684300" cy="369900"/>
          </a:xfrm>
          <a:prstGeom prst="straightConnector1">
            <a:avLst/>
          </a:prstGeom>
          <a:noFill/>
          <a:ln cap="flat" cmpd="sng" w="38100">
            <a:solidFill>
              <a:srgbClr val="999999"/>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1"/>
          <p:cNvSpPr/>
          <p:nvPr/>
        </p:nvSpPr>
        <p:spPr>
          <a:xfrm>
            <a:off x="452722" y="2074500"/>
            <a:ext cx="1104900" cy="8748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sp>
        <p:nvSpPr>
          <p:cNvPr id="626" name="Google Shape;626;p51"/>
          <p:cNvSpPr/>
          <p:nvPr/>
        </p:nvSpPr>
        <p:spPr>
          <a:xfrm>
            <a:off x="2440872" y="369125"/>
            <a:ext cx="1104900" cy="8748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Selective Search</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(Non-DL)</a:t>
            </a:r>
            <a:endParaRPr>
              <a:latin typeface="Calibri"/>
              <a:ea typeface="Calibri"/>
              <a:cs typeface="Calibri"/>
              <a:sym typeface="Calibri"/>
            </a:endParaRPr>
          </a:p>
        </p:txBody>
      </p:sp>
      <p:sp>
        <p:nvSpPr>
          <p:cNvPr id="627" name="Google Shape;627;p51"/>
          <p:cNvSpPr/>
          <p:nvPr/>
        </p:nvSpPr>
        <p:spPr>
          <a:xfrm>
            <a:off x="6975185" y="1524921"/>
            <a:ext cx="609000" cy="754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FC Softmax</a:t>
            </a:r>
            <a:endParaRPr sz="1000">
              <a:latin typeface="Calibri"/>
              <a:ea typeface="Calibri"/>
              <a:cs typeface="Calibri"/>
              <a:sym typeface="Calibri"/>
            </a:endParaRPr>
          </a:p>
        </p:txBody>
      </p:sp>
      <p:cxnSp>
        <p:nvCxnSpPr>
          <p:cNvPr id="628" name="Google Shape;628;p51"/>
          <p:cNvCxnSpPr>
            <a:stCxn id="629" idx="5"/>
            <a:endCxn id="627" idx="1"/>
          </p:cNvCxnSpPr>
          <p:nvPr/>
        </p:nvCxnSpPr>
        <p:spPr>
          <a:xfrm flipH="1" rot="10800000">
            <a:off x="6510485" y="1902021"/>
            <a:ext cx="464700" cy="537300"/>
          </a:xfrm>
          <a:prstGeom prst="straightConnector1">
            <a:avLst/>
          </a:prstGeom>
          <a:noFill/>
          <a:ln cap="flat" cmpd="sng" w="9525">
            <a:solidFill>
              <a:schemeClr val="dk2"/>
            </a:solidFill>
            <a:prstDash val="solid"/>
            <a:round/>
            <a:headEnd len="med" w="med" type="none"/>
            <a:tailEnd len="med" w="med" type="triangle"/>
          </a:ln>
        </p:spPr>
      </p:cxnSp>
      <p:sp>
        <p:nvSpPr>
          <p:cNvPr id="630" name="Google Shape;630;p51"/>
          <p:cNvSpPr txBox="1"/>
          <p:nvPr/>
        </p:nvSpPr>
        <p:spPr>
          <a:xfrm>
            <a:off x="8095121" y="1524921"/>
            <a:ext cx="6090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631" name="Google Shape;631;p51"/>
          <p:cNvSpPr txBox="1"/>
          <p:nvPr/>
        </p:nvSpPr>
        <p:spPr>
          <a:xfrm>
            <a:off x="8095121" y="2015406"/>
            <a:ext cx="6090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632" name="Google Shape;632;p51"/>
          <p:cNvCxnSpPr>
            <a:stCxn id="627" idx="3"/>
            <a:endCxn id="630" idx="1"/>
          </p:cNvCxnSpPr>
          <p:nvPr/>
        </p:nvCxnSpPr>
        <p:spPr>
          <a:xfrm flipH="1" rot="10800000">
            <a:off x="7584185" y="1656921"/>
            <a:ext cx="510900" cy="245100"/>
          </a:xfrm>
          <a:prstGeom prst="straightConnector1">
            <a:avLst/>
          </a:prstGeom>
          <a:noFill/>
          <a:ln cap="flat" cmpd="sng" w="9525">
            <a:solidFill>
              <a:schemeClr val="dk2"/>
            </a:solidFill>
            <a:prstDash val="solid"/>
            <a:round/>
            <a:headEnd len="med" w="med" type="none"/>
            <a:tailEnd len="med" w="med" type="triangle"/>
          </a:ln>
        </p:spPr>
      </p:cxnSp>
      <p:cxnSp>
        <p:nvCxnSpPr>
          <p:cNvPr id="633" name="Google Shape;633;p51"/>
          <p:cNvCxnSpPr>
            <a:stCxn id="627" idx="3"/>
            <a:endCxn id="631" idx="1"/>
          </p:cNvCxnSpPr>
          <p:nvPr/>
        </p:nvCxnSpPr>
        <p:spPr>
          <a:xfrm>
            <a:off x="7584185" y="1902021"/>
            <a:ext cx="510900" cy="245100"/>
          </a:xfrm>
          <a:prstGeom prst="straightConnector1">
            <a:avLst/>
          </a:prstGeom>
          <a:noFill/>
          <a:ln cap="flat" cmpd="sng" w="9525">
            <a:solidFill>
              <a:schemeClr val="dk2"/>
            </a:solidFill>
            <a:prstDash val="solid"/>
            <a:round/>
            <a:headEnd len="med" w="med" type="none"/>
            <a:tailEnd len="med" w="med" type="triangle"/>
          </a:ln>
        </p:spPr>
      </p:cxnSp>
      <p:sp>
        <p:nvSpPr>
          <p:cNvPr id="634" name="Google Shape;634;p51"/>
          <p:cNvSpPr/>
          <p:nvPr/>
        </p:nvSpPr>
        <p:spPr>
          <a:xfrm>
            <a:off x="6975185" y="2984596"/>
            <a:ext cx="609000" cy="754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635" name="Google Shape;635;p51"/>
          <p:cNvSpPr txBox="1"/>
          <p:nvPr/>
        </p:nvSpPr>
        <p:spPr>
          <a:xfrm>
            <a:off x="8095121" y="3229838"/>
            <a:ext cx="777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636" name="Google Shape;636;p51"/>
          <p:cNvCxnSpPr>
            <a:stCxn id="634" idx="3"/>
            <a:endCxn id="635" idx="1"/>
          </p:cNvCxnSpPr>
          <p:nvPr/>
        </p:nvCxnSpPr>
        <p:spPr>
          <a:xfrm>
            <a:off x="7584185" y="3361696"/>
            <a:ext cx="510900" cy="0"/>
          </a:xfrm>
          <a:prstGeom prst="straightConnector1">
            <a:avLst/>
          </a:prstGeom>
          <a:noFill/>
          <a:ln cap="flat" cmpd="sng" w="9525">
            <a:solidFill>
              <a:schemeClr val="dk2"/>
            </a:solidFill>
            <a:prstDash val="solid"/>
            <a:round/>
            <a:headEnd len="med" w="med" type="none"/>
            <a:tailEnd len="med" w="med" type="triangle"/>
          </a:ln>
        </p:spPr>
      </p:cxnSp>
      <p:cxnSp>
        <p:nvCxnSpPr>
          <p:cNvPr id="637" name="Google Shape;637;p51"/>
          <p:cNvCxnSpPr>
            <a:stCxn id="629" idx="5"/>
            <a:endCxn id="634" idx="1"/>
          </p:cNvCxnSpPr>
          <p:nvPr/>
        </p:nvCxnSpPr>
        <p:spPr>
          <a:xfrm>
            <a:off x="6510485" y="2439196"/>
            <a:ext cx="464700" cy="922500"/>
          </a:xfrm>
          <a:prstGeom prst="straightConnector1">
            <a:avLst/>
          </a:prstGeom>
          <a:noFill/>
          <a:ln cap="flat" cmpd="sng" w="9525">
            <a:solidFill>
              <a:schemeClr val="dk2"/>
            </a:solidFill>
            <a:prstDash val="solid"/>
            <a:round/>
            <a:headEnd len="med" w="med" type="none"/>
            <a:tailEnd len="med" w="med" type="triangle"/>
          </a:ln>
        </p:spPr>
      </p:cxnSp>
      <p:sp>
        <p:nvSpPr>
          <p:cNvPr id="638" name="Google Shape;638;p51"/>
          <p:cNvSpPr txBox="1"/>
          <p:nvPr/>
        </p:nvSpPr>
        <p:spPr>
          <a:xfrm>
            <a:off x="7093993" y="980225"/>
            <a:ext cx="1152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Classification</a:t>
            </a:r>
            <a:endParaRPr b="1" sz="1200">
              <a:latin typeface="Calibri"/>
              <a:ea typeface="Calibri"/>
              <a:cs typeface="Calibri"/>
              <a:sym typeface="Calibri"/>
            </a:endParaRPr>
          </a:p>
        </p:txBody>
      </p:sp>
      <p:sp>
        <p:nvSpPr>
          <p:cNvPr id="639" name="Google Shape;639;p51"/>
          <p:cNvSpPr txBox="1"/>
          <p:nvPr/>
        </p:nvSpPr>
        <p:spPr>
          <a:xfrm>
            <a:off x="7022960" y="3899574"/>
            <a:ext cx="1152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Regression</a:t>
            </a:r>
            <a:endParaRPr b="1" sz="1200">
              <a:latin typeface="Calibri"/>
              <a:ea typeface="Calibri"/>
              <a:cs typeface="Calibri"/>
              <a:sym typeface="Calibri"/>
            </a:endParaRPr>
          </a:p>
        </p:txBody>
      </p:sp>
      <p:cxnSp>
        <p:nvCxnSpPr>
          <p:cNvPr id="640" name="Google Shape;640;p51"/>
          <p:cNvCxnSpPr>
            <a:stCxn id="625" idx="3"/>
            <a:endCxn id="626" idx="1"/>
          </p:cNvCxnSpPr>
          <p:nvPr/>
        </p:nvCxnSpPr>
        <p:spPr>
          <a:xfrm flipH="1" rot="10800000">
            <a:off x="1557622" y="806400"/>
            <a:ext cx="883200" cy="1705500"/>
          </a:xfrm>
          <a:prstGeom prst="straightConnector1">
            <a:avLst/>
          </a:prstGeom>
          <a:noFill/>
          <a:ln cap="flat" cmpd="sng" w="9525">
            <a:solidFill>
              <a:schemeClr val="dk2"/>
            </a:solidFill>
            <a:prstDash val="solid"/>
            <a:round/>
            <a:headEnd len="med" w="med" type="none"/>
            <a:tailEnd len="med" w="med" type="triangle"/>
          </a:ln>
        </p:spPr>
      </p:cxnSp>
      <p:sp>
        <p:nvSpPr>
          <p:cNvPr id="641" name="Google Shape;641;p51"/>
          <p:cNvSpPr txBox="1"/>
          <p:nvPr/>
        </p:nvSpPr>
        <p:spPr>
          <a:xfrm>
            <a:off x="452725" y="3814975"/>
            <a:ext cx="3586800" cy="96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400">
                <a:solidFill>
                  <a:srgbClr val="434343"/>
                </a:solidFill>
                <a:latin typeface="Calibri"/>
                <a:ea typeface="Calibri"/>
                <a:cs typeface="Calibri"/>
                <a:sym typeface="Calibri"/>
              </a:rPr>
              <a:t>RoI Pooling Layer</a:t>
            </a:r>
            <a:endParaRPr sz="2400">
              <a:solidFill>
                <a:srgbClr val="434343"/>
              </a:solidFill>
              <a:latin typeface="Calibri"/>
              <a:ea typeface="Calibri"/>
              <a:cs typeface="Calibri"/>
              <a:sym typeface="Calibri"/>
            </a:endParaRPr>
          </a:p>
          <a:p>
            <a:pPr indent="0" lvl="0" marL="0" rtl="0" algn="ctr">
              <a:lnSpc>
                <a:spcPct val="100000"/>
              </a:lnSpc>
              <a:spcBef>
                <a:spcPts val="1000"/>
              </a:spcBef>
              <a:spcAft>
                <a:spcPts val="0"/>
              </a:spcAft>
              <a:buNone/>
            </a:pPr>
            <a:r>
              <a:rPr lang="en" sz="1200">
                <a:solidFill>
                  <a:srgbClr val="FF0000"/>
                </a:solidFill>
                <a:latin typeface="Calibri"/>
                <a:ea typeface="Calibri"/>
                <a:cs typeface="Calibri"/>
                <a:sym typeface="Calibri"/>
              </a:rPr>
              <a:t>Resizes feature maps to be of equal shape using Max pooling &amp; Average pooling</a:t>
            </a:r>
            <a:endParaRPr sz="1200">
              <a:solidFill>
                <a:srgbClr val="FF0000"/>
              </a:solidFill>
              <a:latin typeface="Calibri"/>
              <a:ea typeface="Calibri"/>
              <a:cs typeface="Calibri"/>
              <a:sym typeface="Calibri"/>
            </a:endParaRPr>
          </a:p>
        </p:txBody>
      </p:sp>
      <p:sp>
        <p:nvSpPr>
          <p:cNvPr id="642" name="Google Shape;642;p51"/>
          <p:cNvSpPr/>
          <p:nvPr/>
        </p:nvSpPr>
        <p:spPr>
          <a:xfrm>
            <a:off x="2351825" y="2124825"/>
            <a:ext cx="1687800" cy="581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cxnSp>
        <p:nvCxnSpPr>
          <p:cNvPr id="643" name="Google Shape;643;p51"/>
          <p:cNvCxnSpPr>
            <a:stCxn id="625" idx="3"/>
            <a:endCxn id="642" idx="2"/>
          </p:cNvCxnSpPr>
          <p:nvPr/>
        </p:nvCxnSpPr>
        <p:spPr>
          <a:xfrm flipH="1" rot="10800000">
            <a:off x="1557622" y="2488200"/>
            <a:ext cx="794100" cy="23700"/>
          </a:xfrm>
          <a:prstGeom prst="straightConnector1">
            <a:avLst/>
          </a:prstGeom>
          <a:noFill/>
          <a:ln cap="flat" cmpd="sng" w="9525">
            <a:solidFill>
              <a:schemeClr val="dk2"/>
            </a:solidFill>
            <a:prstDash val="solid"/>
            <a:round/>
            <a:headEnd len="med" w="med" type="none"/>
            <a:tailEnd len="med" w="med" type="triangle"/>
          </a:ln>
        </p:spPr>
      </p:cxnSp>
      <p:sp>
        <p:nvSpPr>
          <p:cNvPr id="644" name="Google Shape;644;p51"/>
          <p:cNvSpPr txBox="1"/>
          <p:nvPr/>
        </p:nvSpPr>
        <p:spPr>
          <a:xfrm>
            <a:off x="4308850" y="0"/>
            <a:ext cx="1540200" cy="6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Calibri"/>
                <a:ea typeface="Calibri"/>
                <a:cs typeface="Calibri"/>
                <a:sym typeface="Calibri"/>
              </a:rPr>
              <a:t>Regions of Interest (ROI)</a:t>
            </a:r>
            <a:endParaRPr>
              <a:solidFill>
                <a:srgbClr val="434343"/>
              </a:solidFill>
              <a:latin typeface="Calibri"/>
              <a:ea typeface="Calibri"/>
              <a:cs typeface="Calibri"/>
              <a:sym typeface="Calibri"/>
            </a:endParaRPr>
          </a:p>
        </p:txBody>
      </p:sp>
      <p:sp>
        <p:nvSpPr>
          <p:cNvPr id="645" name="Google Shape;645;p51"/>
          <p:cNvSpPr/>
          <p:nvPr/>
        </p:nvSpPr>
        <p:spPr>
          <a:xfrm>
            <a:off x="4680550" y="1373250"/>
            <a:ext cx="777600" cy="7542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46" name="Google Shape;646;p51"/>
          <p:cNvSpPr/>
          <p:nvPr/>
        </p:nvSpPr>
        <p:spPr>
          <a:xfrm>
            <a:off x="4774450" y="2434950"/>
            <a:ext cx="396000" cy="4275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47" name="Google Shape;647;p51"/>
          <p:cNvSpPr/>
          <p:nvPr/>
        </p:nvSpPr>
        <p:spPr>
          <a:xfrm>
            <a:off x="4774449" y="3119250"/>
            <a:ext cx="609000" cy="5814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48" name="Google Shape;648;p51"/>
          <p:cNvSpPr/>
          <p:nvPr/>
        </p:nvSpPr>
        <p:spPr>
          <a:xfrm>
            <a:off x="4774450" y="3957450"/>
            <a:ext cx="839100" cy="9225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49" name="Google Shape;649;p51"/>
          <p:cNvSpPr/>
          <p:nvPr/>
        </p:nvSpPr>
        <p:spPr>
          <a:xfrm>
            <a:off x="4774450" y="604650"/>
            <a:ext cx="626100" cy="6510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cxnSp>
        <p:nvCxnSpPr>
          <p:cNvPr id="650" name="Google Shape;650;p51"/>
          <p:cNvCxnSpPr>
            <a:stCxn id="642" idx="5"/>
            <a:endCxn id="649" idx="1"/>
          </p:cNvCxnSpPr>
          <p:nvPr/>
        </p:nvCxnSpPr>
        <p:spPr>
          <a:xfrm flipH="1" rot="10800000">
            <a:off x="4039625" y="930150"/>
            <a:ext cx="734700" cy="1412700"/>
          </a:xfrm>
          <a:prstGeom prst="straightConnector1">
            <a:avLst/>
          </a:prstGeom>
          <a:noFill/>
          <a:ln cap="flat" cmpd="sng" w="9525">
            <a:solidFill>
              <a:schemeClr val="dk2"/>
            </a:solidFill>
            <a:prstDash val="solid"/>
            <a:round/>
            <a:headEnd len="med" w="med" type="none"/>
            <a:tailEnd len="med" w="med" type="triangle"/>
          </a:ln>
        </p:spPr>
      </p:cxnSp>
      <p:cxnSp>
        <p:nvCxnSpPr>
          <p:cNvPr id="651" name="Google Shape;651;p51"/>
          <p:cNvCxnSpPr>
            <a:stCxn id="642" idx="5"/>
            <a:endCxn id="645" idx="1"/>
          </p:cNvCxnSpPr>
          <p:nvPr/>
        </p:nvCxnSpPr>
        <p:spPr>
          <a:xfrm flipH="1" rot="10800000">
            <a:off x="4039625" y="1750350"/>
            <a:ext cx="640800" cy="592500"/>
          </a:xfrm>
          <a:prstGeom prst="straightConnector1">
            <a:avLst/>
          </a:prstGeom>
          <a:noFill/>
          <a:ln cap="flat" cmpd="sng" w="9525">
            <a:solidFill>
              <a:schemeClr val="dk2"/>
            </a:solidFill>
            <a:prstDash val="solid"/>
            <a:round/>
            <a:headEnd len="med" w="med" type="none"/>
            <a:tailEnd len="med" w="med" type="triangle"/>
          </a:ln>
        </p:spPr>
      </p:cxnSp>
      <p:cxnSp>
        <p:nvCxnSpPr>
          <p:cNvPr id="652" name="Google Shape;652;p51"/>
          <p:cNvCxnSpPr>
            <a:stCxn id="642" idx="5"/>
            <a:endCxn id="646" idx="1"/>
          </p:cNvCxnSpPr>
          <p:nvPr/>
        </p:nvCxnSpPr>
        <p:spPr>
          <a:xfrm>
            <a:off x="4039625" y="2342850"/>
            <a:ext cx="734700" cy="306000"/>
          </a:xfrm>
          <a:prstGeom prst="straightConnector1">
            <a:avLst/>
          </a:prstGeom>
          <a:noFill/>
          <a:ln cap="flat" cmpd="sng" w="9525">
            <a:solidFill>
              <a:schemeClr val="dk2"/>
            </a:solidFill>
            <a:prstDash val="solid"/>
            <a:round/>
            <a:headEnd len="med" w="med" type="none"/>
            <a:tailEnd len="med" w="med" type="triangle"/>
          </a:ln>
        </p:spPr>
      </p:cxnSp>
      <p:cxnSp>
        <p:nvCxnSpPr>
          <p:cNvPr id="653" name="Google Shape;653;p51"/>
          <p:cNvCxnSpPr>
            <a:stCxn id="642" idx="5"/>
            <a:endCxn id="647" idx="1"/>
          </p:cNvCxnSpPr>
          <p:nvPr/>
        </p:nvCxnSpPr>
        <p:spPr>
          <a:xfrm>
            <a:off x="4039625" y="2342850"/>
            <a:ext cx="734700" cy="1067100"/>
          </a:xfrm>
          <a:prstGeom prst="straightConnector1">
            <a:avLst/>
          </a:prstGeom>
          <a:noFill/>
          <a:ln cap="flat" cmpd="sng" w="9525">
            <a:solidFill>
              <a:schemeClr val="dk2"/>
            </a:solidFill>
            <a:prstDash val="solid"/>
            <a:round/>
            <a:headEnd len="med" w="med" type="none"/>
            <a:tailEnd len="med" w="med" type="triangle"/>
          </a:ln>
        </p:spPr>
      </p:cxnSp>
      <p:cxnSp>
        <p:nvCxnSpPr>
          <p:cNvPr id="654" name="Google Shape;654;p51"/>
          <p:cNvCxnSpPr>
            <a:stCxn id="642" idx="5"/>
            <a:endCxn id="648" idx="1"/>
          </p:cNvCxnSpPr>
          <p:nvPr/>
        </p:nvCxnSpPr>
        <p:spPr>
          <a:xfrm>
            <a:off x="4039625" y="2342850"/>
            <a:ext cx="734700" cy="2076000"/>
          </a:xfrm>
          <a:prstGeom prst="straightConnector1">
            <a:avLst/>
          </a:prstGeom>
          <a:noFill/>
          <a:ln cap="flat" cmpd="sng" w="9525">
            <a:solidFill>
              <a:schemeClr val="dk2"/>
            </a:solidFill>
            <a:prstDash val="solid"/>
            <a:round/>
            <a:headEnd len="med" w="med" type="none"/>
            <a:tailEnd len="med" w="med" type="triangle"/>
          </a:ln>
        </p:spPr>
      </p:cxnSp>
      <p:sp>
        <p:nvSpPr>
          <p:cNvPr id="655" name="Google Shape;655;p51"/>
          <p:cNvSpPr/>
          <p:nvPr/>
        </p:nvSpPr>
        <p:spPr>
          <a:xfrm>
            <a:off x="5912175" y="1524923"/>
            <a:ext cx="609000" cy="2261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ROI</a:t>
            </a:r>
            <a:endParaRPr sz="1000">
              <a:latin typeface="Calibri"/>
              <a:ea typeface="Calibri"/>
              <a:cs typeface="Calibri"/>
              <a:sym typeface="Calibri"/>
            </a:endParaRPr>
          </a:p>
          <a:p>
            <a:pPr indent="0" lvl="0" marL="0" rtl="0" algn="ctr">
              <a:spcBef>
                <a:spcPts val="0"/>
              </a:spcBef>
              <a:spcAft>
                <a:spcPts val="0"/>
              </a:spcAft>
              <a:buNone/>
            </a:pPr>
            <a:r>
              <a:rPr lang="en" sz="1000">
                <a:latin typeface="Calibri"/>
                <a:ea typeface="Calibri"/>
                <a:cs typeface="Calibri"/>
                <a:sym typeface="Calibri"/>
              </a:rPr>
              <a:t>Pooling</a:t>
            </a:r>
            <a:endParaRPr sz="1000">
              <a:latin typeface="Calibri"/>
              <a:ea typeface="Calibri"/>
              <a:cs typeface="Calibri"/>
              <a:sym typeface="Calibri"/>
            </a:endParaRPr>
          </a:p>
          <a:p>
            <a:pPr indent="0" lvl="0" marL="0" rtl="0" algn="ctr">
              <a:spcBef>
                <a:spcPts val="0"/>
              </a:spcBef>
              <a:spcAft>
                <a:spcPts val="0"/>
              </a:spcAft>
              <a:buNone/>
            </a:pPr>
            <a:r>
              <a:rPr lang="en" sz="1000">
                <a:latin typeface="Calibri"/>
                <a:ea typeface="Calibri"/>
                <a:cs typeface="Calibri"/>
                <a:sym typeface="Calibri"/>
              </a:rPr>
              <a:t>Layer</a:t>
            </a:r>
            <a:endParaRPr sz="1000">
              <a:latin typeface="Calibri"/>
              <a:ea typeface="Calibri"/>
              <a:cs typeface="Calibri"/>
              <a:sym typeface="Calibri"/>
            </a:endParaRPr>
          </a:p>
        </p:txBody>
      </p:sp>
      <p:cxnSp>
        <p:nvCxnSpPr>
          <p:cNvPr id="656" name="Google Shape;656;p51"/>
          <p:cNvCxnSpPr>
            <a:stCxn id="649" idx="3"/>
            <a:endCxn id="655" idx="0"/>
          </p:cNvCxnSpPr>
          <p:nvPr/>
        </p:nvCxnSpPr>
        <p:spPr>
          <a:xfrm>
            <a:off x="5400550" y="930150"/>
            <a:ext cx="816000" cy="594900"/>
          </a:xfrm>
          <a:prstGeom prst="straightConnector1">
            <a:avLst/>
          </a:prstGeom>
          <a:noFill/>
          <a:ln cap="flat" cmpd="sng" w="9525">
            <a:solidFill>
              <a:schemeClr val="dk2"/>
            </a:solidFill>
            <a:prstDash val="solid"/>
            <a:round/>
            <a:headEnd len="med" w="med" type="none"/>
            <a:tailEnd len="med" w="med" type="triangle"/>
          </a:ln>
        </p:spPr>
      </p:cxnSp>
      <p:cxnSp>
        <p:nvCxnSpPr>
          <p:cNvPr id="657" name="Google Shape;657;p51"/>
          <p:cNvCxnSpPr>
            <a:stCxn id="645" idx="3"/>
            <a:endCxn id="655" idx="1"/>
          </p:cNvCxnSpPr>
          <p:nvPr/>
        </p:nvCxnSpPr>
        <p:spPr>
          <a:xfrm>
            <a:off x="5458150" y="1750350"/>
            <a:ext cx="453900" cy="905400"/>
          </a:xfrm>
          <a:prstGeom prst="straightConnector1">
            <a:avLst/>
          </a:prstGeom>
          <a:noFill/>
          <a:ln cap="flat" cmpd="sng" w="9525">
            <a:solidFill>
              <a:schemeClr val="dk2"/>
            </a:solidFill>
            <a:prstDash val="solid"/>
            <a:round/>
            <a:headEnd len="med" w="med" type="none"/>
            <a:tailEnd len="med" w="med" type="triangle"/>
          </a:ln>
        </p:spPr>
      </p:cxnSp>
      <p:cxnSp>
        <p:nvCxnSpPr>
          <p:cNvPr id="658" name="Google Shape;658;p51"/>
          <p:cNvCxnSpPr>
            <a:stCxn id="646" idx="3"/>
            <a:endCxn id="655" idx="1"/>
          </p:cNvCxnSpPr>
          <p:nvPr/>
        </p:nvCxnSpPr>
        <p:spPr>
          <a:xfrm>
            <a:off x="5170450" y="2648700"/>
            <a:ext cx="741600" cy="7200"/>
          </a:xfrm>
          <a:prstGeom prst="straightConnector1">
            <a:avLst/>
          </a:prstGeom>
          <a:noFill/>
          <a:ln cap="flat" cmpd="sng" w="9525">
            <a:solidFill>
              <a:schemeClr val="dk2"/>
            </a:solidFill>
            <a:prstDash val="solid"/>
            <a:round/>
            <a:headEnd len="med" w="med" type="none"/>
            <a:tailEnd len="med" w="med" type="triangle"/>
          </a:ln>
        </p:spPr>
      </p:cxnSp>
      <p:cxnSp>
        <p:nvCxnSpPr>
          <p:cNvPr id="659" name="Google Shape;659;p51"/>
          <p:cNvCxnSpPr>
            <a:stCxn id="647" idx="3"/>
            <a:endCxn id="655" idx="1"/>
          </p:cNvCxnSpPr>
          <p:nvPr/>
        </p:nvCxnSpPr>
        <p:spPr>
          <a:xfrm flipH="1" rot="10800000">
            <a:off x="5383449" y="2655750"/>
            <a:ext cx="528600" cy="754200"/>
          </a:xfrm>
          <a:prstGeom prst="straightConnector1">
            <a:avLst/>
          </a:prstGeom>
          <a:noFill/>
          <a:ln cap="flat" cmpd="sng" w="9525">
            <a:solidFill>
              <a:schemeClr val="dk2"/>
            </a:solidFill>
            <a:prstDash val="solid"/>
            <a:round/>
            <a:headEnd len="med" w="med" type="none"/>
            <a:tailEnd len="med" w="med" type="triangle"/>
          </a:ln>
        </p:spPr>
      </p:cxnSp>
      <p:cxnSp>
        <p:nvCxnSpPr>
          <p:cNvPr id="660" name="Google Shape;660;p51"/>
          <p:cNvCxnSpPr>
            <a:stCxn id="648" idx="3"/>
            <a:endCxn id="655" idx="2"/>
          </p:cNvCxnSpPr>
          <p:nvPr/>
        </p:nvCxnSpPr>
        <p:spPr>
          <a:xfrm flipH="1" rot="10800000">
            <a:off x="5613550" y="3786600"/>
            <a:ext cx="603000" cy="632100"/>
          </a:xfrm>
          <a:prstGeom prst="straightConnector1">
            <a:avLst/>
          </a:prstGeom>
          <a:noFill/>
          <a:ln cap="flat" cmpd="sng" w="9525">
            <a:solidFill>
              <a:schemeClr val="dk2"/>
            </a:solidFill>
            <a:prstDash val="solid"/>
            <a:round/>
            <a:headEnd len="med" w="med" type="none"/>
            <a:tailEnd len="med" w="med" type="triangle"/>
          </a:ln>
        </p:spPr>
      </p:cxnSp>
      <p:cxnSp>
        <p:nvCxnSpPr>
          <p:cNvPr id="661" name="Google Shape;661;p51"/>
          <p:cNvCxnSpPr>
            <a:stCxn id="626" idx="3"/>
          </p:cNvCxnSpPr>
          <p:nvPr/>
        </p:nvCxnSpPr>
        <p:spPr>
          <a:xfrm>
            <a:off x="3545772" y="806525"/>
            <a:ext cx="684300" cy="369900"/>
          </a:xfrm>
          <a:prstGeom prst="straightConnector1">
            <a:avLst/>
          </a:prstGeom>
          <a:noFill/>
          <a:ln cap="flat" cmpd="sng" w="38100">
            <a:solidFill>
              <a:srgbClr val="999999"/>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nvSpPr>
        <p:spPr>
          <a:xfrm>
            <a:off x="4207975" y="2032500"/>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434343"/>
                </a:solidFill>
                <a:latin typeface="Calibri"/>
                <a:ea typeface="Calibri"/>
                <a:cs typeface="Calibri"/>
                <a:sym typeface="Calibri"/>
              </a:rPr>
              <a:t>What should the model predict for Object detection?</a:t>
            </a:r>
            <a:endParaRPr sz="1800">
              <a:solidFill>
                <a:srgbClr val="434343"/>
              </a:solidFill>
              <a:latin typeface="Calibri"/>
              <a:ea typeface="Calibri"/>
              <a:cs typeface="Calibri"/>
              <a:sym typeface="Calibri"/>
            </a:endParaRPr>
          </a:p>
        </p:txBody>
      </p:sp>
      <p:pic>
        <p:nvPicPr>
          <p:cNvPr id="82" name="Google Shape;82;p16"/>
          <p:cNvPicPr preferRelativeResize="0"/>
          <p:nvPr/>
        </p:nvPicPr>
        <p:blipFill>
          <a:blip r:embed="rId3">
            <a:alphaModFix/>
          </a:blip>
          <a:stretch>
            <a:fillRect/>
          </a:stretch>
        </p:blipFill>
        <p:spPr>
          <a:xfrm>
            <a:off x="1459675" y="1313850"/>
            <a:ext cx="2515801" cy="25158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2"/>
          <p:cNvSpPr txBox="1"/>
          <p:nvPr/>
        </p:nvSpPr>
        <p:spPr>
          <a:xfrm>
            <a:off x="4457700" y="2168400"/>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434343"/>
                </a:solidFill>
                <a:latin typeface="Calibri"/>
                <a:ea typeface="Calibri"/>
                <a:cs typeface="Calibri"/>
                <a:sym typeface="Calibri"/>
              </a:rPr>
              <a:t>What is RoI Pooling Layer?</a:t>
            </a:r>
            <a:endParaRPr sz="1800">
              <a:solidFill>
                <a:srgbClr val="434343"/>
              </a:solidFill>
              <a:latin typeface="Calibri"/>
              <a:ea typeface="Calibri"/>
              <a:cs typeface="Calibri"/>
              <a:sym typeface="Calibri"/>
            </a:endParaRPr>
          </a:p>
        </p:txBody>
      </p:sp>
      <p:pic>
        <p:nvPicPr>
          <p:cNvPr id="667" name="Google Shape;667;p52"/>
          <p:cNvPicPr preferRelativeResize="0"/>
          <p:nvPr/>
        </p:nvPicPr>
        <p:blipFill>
          <a:blip r:embed="rId3">
            <a:alphaModFix/>
          </a:blip>
          <a:stretch>
            <a:fillRect/>
          </a:stretch>
        </p:blipFill>
        <p:spPr>
          <a:xfrm>
            <a:off x="1459675" y="1313850"/>
            <a:ext cx="2515801" cy="25158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cxnSp>
        <p:nvCxnSpPr>
          <p:cNvPr id="672" name="Google Shape;672;p53"/>
          <p:cNvCxnSpPr>
            <a:stCxn id="673" idx="3"/>
            <a:endCxn id="674" idx="1"/>
          </p:cNvCxnSpPr>
          <p:nvPr/>
        </p:nvCxnSpPr>
        <p:spPr>
          <a:xfrm>
            <a:off x="4164745" y="2628464"/>
            <a:ext cx="444600" cy="0"/>
          </a:xfrm>
          <a:prstGeom prst="straightConnector1">
            <a:avLst/>
          </a:prstGeom>
          <a:noFill/>
          <a:ln cap="flat" cmpd="sng" w="9525">
            <a:solidFill>
              <a:schemeClr val="dk2"/>
            </a:solidFill>
            <a:prstDash val="solid"/>
            <a:round/>
            <a:headEnd len="med" w="med" type="none"/>
            <a:tailEnd len="med" w="med" type="triangle"/>
          </a:ln>
        </p:spPr>
      </p:cxnSp>
      <p:sp>
        <p:nvSpPr>
          <p:cNvPr id="675" name="Google Shape;675;p53"/>
          <p:cNvSpPr/>
          <p:nvPr/>
        </p:nvSpPr>
        <p:spPr>
          <a:xfrm>
            <a:off x="5782323" y="2231429"/>
            <a:ext cx="771900" cy="794100"/>
          </a:xfrm>
          <a:prstGeom prst="rect">
            <a:avLst/>
          </a:prstGeom>
          <a:solidFill>
            <a:srgbClr val="D9EAD3"/>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Feature Map</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en" sz="800">
                <a:latin typeface="Calibri"/>
                <a:ea typeface="Calibri"/>
                <a:cs typeface="Calibri"/>
                <a:sym typeface="Calibri"/>
              </a:rPr>
              <a:t>7 x 7 x 2048</a:t>
            </a:r>
            <a:endParaRPr sz="800">
              <a:latin typeface="Calibri"/>
              <a:ea typeface="Calibri"/>
              <a:cs typeface="Calibri"/>
              <a:sym typeface="Calibri"/>
            </a:endParaRPr>
          </a:p>
        </p:txBody>
      </p:sp>
      <p:sp>
        <p:nvSpPr>
          <p:cNvPr id="674" name="Google Shape;674;p53"/>
          <p:cNvSpPr/>
          <p:nvPr/>
        </p:nvSpPr>
        <p:spPr>
          <a:xfrm>
            <a:off x="4609345" y="2250164"/>
            <a:ext cx="771900" cy="756600"/>
          </a:xfrm>
          <a:prstGeom prst="rect">
            <a:avLst/>
          </a:prstGeom>
          <a:solidFill>
            <a:srgbClr val="FFF2CC"/>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CNN</a:t>
            </a:r>
            <a:endParaRPr sz="1000">
              <a:latin typeface="Calibri"/>
              <a:ea typeface="Calibri"/>
              <a:cs typeface="Calibri"/>
              <a:sym typeface="Calibri"/>
            </a:endParaRPr>
          </a:p>
        </p:txBody>
      </p:sp>
      <p:cxnSp>
        <p:nvCxnSpPr>
          <p:cNvPr id="676" name="Google Shape;676;p53"/>
          <p:cNvCxnSpPr>
            <a:stCxn id="674" idx="3"/>
            <a:endCxn id="675" idx="1"/>
          </p:cNvCxnSpPr>
          <p:nvPr/>
        </p:nvCxnSpPr>
        <p:spPr>
          <a:xfrm>
            <a:off x="5381245" y="2628464"/>
            <a:ext cx="401100" cy="0"/>
          </a:xfrm>
          <a:prstGeom prst="straightConnector1">
            <a:avLst/>
          </a:prstGeom>
          <a:noFill/>
          <a:ln cap="flat" cmpd="sng" w="9525">
            <a:solidFill>
              <a:schemeClr val="dk2"/>
            </a:solidFill>
            <a:prstDash val="solid"/>
            <a:round/>
            <a:headEnd len="med" w="med" type="none"/>
            <a:tailEnd len="med" w="med" type="triangle"/>
          </a:ln>
        </p:spPr>
      </p:cxnSp>
      <p:pic>
        <p:nvPicPr>
          <p:cNvPr id="677" name="Google Shape;677;p53"/>
          <p:cNvPicPr preferRelativeResize="0"/>
          <p:nvPr/>
        </p:nvPicPr>
        <p:blipFill>
          <a:blip r:embed="rId3">
            <a:alphaModFix/>
          </a:blip>
          <a:stretch>
            <a:fillRect/>
          </a:stretch>
        </p:blipFill>
        <p:spPr>
          <a:xfrm>
            <a:off x="1270425" y="1519125"/>
            <a:ext cx="2914256" cy="2349375"/>
          </a:xfrm>
          <a:prstGeom prst="rect">
            <a:avLst/>
          </a:prstGeom>
          <a:noFill/>
          <a:ln>
            <a:noFill/>
          </a:ln>
        </p:spPr>
      </p:pic>
      <p:cxnSp>
        <p:nvCxnSpPr>
          <p:cNvPr id="678" name="Google Shape;678;p53"/>
          <p:cNvCxnSpPr/>
          <p:nvPr/>
        </p:nvCxnSpPr>
        <p:spPr>
          <a:xfrm flipH="1" rot="10800000">
            <a:off x="1249125" y="4004650"/>
            <a:ext cx="2939100" cy="18300"/>
          </a:xfrm>
          <a:prstGeom prst="straightConnector1">
            <a:avLst/>
          </a:prstGeom>
          <a:noFill/>
          <a:ln cap="flat" cmpd="sng" w="9525">
            <a:solidFill>
              <a:schemeClr val="dk2"/>
            </a:solidFill>
            <a:prstDash val="dot"/>
            <a:round/>
            <a:headEnd len="med" w="med" type="none"/>
            <a:tailEnd len="med" w="med" type="none"/>
          </a:ln>
        </p:spPr>
      </p:cxnSp>
      <p:sp>
        <p:nvSpPr>
          <p:cNvPr id="679" name="Google Shape;679;p53"/>
          <p:cNvSpPr txBox="1"/>
          <p:nvPr/>
        </p:nvSpPr>
        <p:spPr>
          <a:xfrm>
            <a:off x="2542425" y="3882250"/>
            <a:ext cx="444600" cy="26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alibri"/>
                <a:ea typeface="Calibri"/>
                <a:cs typeface="Calibri"/>
                <a:sym typeface="Calibri"/>
              </a:rPr>
              <a:t>224</a:t>
            </a:r>
            <a:endParaRPr sz="800">
              <a:latin typeface="Calibri"/>
              <a:ea typeface="Calibri"/>
              <a:cs typeface="Calibri"/>
              <a:sym typeface="Calibri"/>
            </a:endParaRPr>
          </a:p>
        </p:txBody>
      </p:sp>
      <p:cxnSp>
        <p:nvCxnSpPr>
          <p:cNvPr id="680" name="Google Shape;680;p53"/>
          <p:cNvCxnSpPr/>
          <p:nvPr/>
        </p:nvCxnSpPr>
        <p:spPr>
          <a:xfrm flipH="1" rot="5400000">
            <a:off x="-56175" y="2719300"/>
            <a:ext cx="2349300" cy="18300"/>
          </a:xfrm>
          <a:prstGeom prst="straightConnector1">
            <a:avLst/>
          </a:prstGeom>
          <a:noFill/>
          <a:ln cap="flat" cmpd="sng" w="9525">
            <a:solidFill>
              <a:schemeClr val="dk2"/>
            </a:solidFill>
            <a:prstDash val="dot"/>
            <a:round/>
            <a:headEnd len="med" w="med" type="none"/>
            <a:tailEnd len="med" w="med" type="none"/>
          </a:ln>
        </p:spPr>
      </p:cxnSp>
      <p:sp>
        <p:nvSpPr>
          <p:cNvPr id="681" name="Google Shape;681;p53"/>
          <p:cNvSpPr txBox="1"/>
          <p:nvPr/>
        </p:nvSpPr>
        <p:spPr>
          <a:xfrm rot="-5400000">
            <a:off x="940725" y="2559965"/>
            <a:ext cx="355500" cy="26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alibri"/>
                <a:ea typeface="Calibri"/>
                <a:cs typeface="Calibri"/>
                <a:sym typeface="Calibri"/>
              </a:rPr>
              <a:t>224</a:t>
            </a:r>
            <a:endParaRPr sz="800">
              <a:latin typeface="Calibri"/>
              <a:ea typeface="Calibri"/>
              <a:cs typeface="Calibri"/>
              <a:sym typeface="Calibri"/>
            </a:endParaRPr>
          </a:p>
        </p:txBody>
      </p:sp>
      <p:sp>
        <p:nvSpPr>
          <p:cNvPr id="682" name="Google Shape;682;p53"/>
          <p:cNvSpPr txBox="1"/>
          <p:nvPr/>
        </p:nvSpPr>
        <p:spPr>
          <a:xfrm>
            <a:off x="4712400" y="3523150"/>
            <a:ext cx="3969900" cy="98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000">
                <a:solidFill>
                  <a:srgbClr val="FF0000"/>
                </a:solidFill>
                <a:latin typeface="Roboto"/>
                <a:ea typeface="Roboto"/>
                <a:cs typeface="Roboto"/>
                <a:sym typeface="Roboto"/>
              </a:rPr>
              <a:t>CNN usually will produce a feature map which spatially is much smaller than original image. In the figure above, we started with a 224x224 image and got a feature map of 7x7 </a:t>
            </a:r>
            <a:r>
              <a:rPr i="1" lang="en" sz="1000">
                <a:solidFill>
                  <a:srgbClr val="FF0000"/>
                </a:solidFill>
                <a:latin typeface="Roboto"/>
                <a:ea typeface="Roboto"/>
                <a:cs typeface="Roboto"/>
                <a:sym typeface="Roboto"/>
              </a:rPr>
              <a:t>i.e.</a:t>
            </a:r>
            <a:r>
              <a:rPr lang="en" sz="1000">
                <a:solidFill>
                  <a:srgbClr val="FF0000"/>
                </a:solidFill>
                <a:latin typeface="Roboto"/>
                <a:ea typeface="Roboto"/>
                <a:cs typeface="Roboto"/>
                <a:sym typeface="Roboto"/>
              </a:rPr>
              <a:t> a reduction by a factor of 32 (224/7 = 32).</a:t>
            </a:r>
            <a:endParaRPr sz="1000">
              <a:solidFill>
                <a:srgbClr val="FF0000"/>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cxnSp>
        <p:nvCxnSpPr>
          <p:cNvPr id="687" name="Google Shape;687;p54"/>
          <p:cNvCxnSpPr>
            <a:stCxn id="688" idx="3"/>
            <a:endCxn id="689" idx="1"/>
          </p:cNvCxnSpPr>
          <p:nvPr/>
        </p:nvCxnSpPr>
        <p:spPr>
          <a:xfrm>
            <a:off x="4164745" y="2628464"/>
            <a:ext cx="444600" cy="0"/>
          </a:xfrm>
          <a:prstGeom prst="straightConnector1">
            <a:avLst/>
          </a:prstGeom>
          <a:noFill/>
          <a:ln cap="flat" cmpd="sng" w="9525">
            <a:solidFill>
              <a:schemeClr val="dk2"/>
            </a:solidFill>
            <a:prstDash val="solid"/>
            <a:round/>
            <a:headEnd len="med" w="med" type="none"/>
            <a:tailEnd len="med" w="med" type="triangle"/>
          </a:ln>
        </p:spPr>
      </p:cxnSp>
      <p:sp>
        <p:nvSpPr>
          <p:cNvPr id="690" name="Google Shape;690;p54"/>
          <p:cNvSpPr/>
          <p:nvPr/>
        </p:nvSpPr>
        <p:spPr>
          <a:xfrm>
            <a:off x="5782323" y="2231429"/>
            <a:ext cx="771900" cy="794100"/>
          </a:xfrm>
          <a:prstGeom prst="rect">
            <a:avLst/>
          </a:prstGeom>
          <a:solidFill>
            <a:srgbClr val="D9EAD3"/>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Feature Map</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lang="en" sz="800">
                <a:latin typeface="Calibri"/>
                <a:ea typeface="Calibri"/>
                <a:cs typeface="Calibri"/>
                <a:sym typeface="Calibri"/>
              </a:rPr>
              <a:t>7 x 7 x 2048</a:t>
            </a:r>
            <a:endParaRPr sz="800">
              <a:latin typeface="Calibri"/>
              <a:ea typeface="Calibri"/>
              <a:cs typeface="Calibri"/>
              <a:sym typeface="Calibri"/>
            </a:endParaRPr>
          </a:p>
        </p:txBody>
      </p:sp>
      <p:sp>
        <p:nvSpPr>
          <p:cNvPr id="689" name="Google Shape;689;p54"/>
          <p:cNvSpPr/>
          <p:nvPr/>
        </p:nvSpPr>
        <p:spPr>
          <a:xfrm>
            <a:off x="4609345" y="2250164"/>
            <a:ext cx="771900" cy="756600"/>
          </a:xfrm>
          <a:prstGeom prst="rect">
            <a:avLst/>
          </a:prstGeom>
          <a:solidFill>
            <a:srgbClr val="FFF2CC"/>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CNN</a:t>
            </a:r>
            <a:endParaRPr sz="1000">
              <a:latin typeface="Calibri"/>
              <a:ea typeface="Calibri"/>
              <a:cs typeface="Calibri"/>
              <a:sym typeface="Calibri"/>
            </a:endParaRPr>
          </a:p>
        </p:txBody>
      </p:sp>
      <p:cxnSp>
        <p:nvCxnSpPr>
          <p:cNvPr id="691" name="Google Shape;691;p54"/>
          <p:cNvCxnSpPr>
            <a:stCxn id="689" idx="3"/>
            <a:endCxn id="690" idx="1"/>
          </p:cNvCxnSpPr>
          <p:nvPr/>
        </p:nvCxnSpPr>
        <p:spPr>
          <a:xfrm>
            <a:off x="5381245" y="2628464"/>
            <a:ext cx="401100" cy="0"/>
          </a:xfrm>
          <a:prstGeom prst="straightConnector1">
            <a:avLst/>
          </a:prstGeom>
          <a:noFill/>
          <a:ln cap="flat" cmpd="sng" w="9525">
            <a:solidFill>
              <a:schemeClr val="dk2"/>
            </a:solidFill>
            <a:prstDash val="solid"/>
            <a:round/>
            <a:headEnd len="med" w="med" type="none"/>
            <a:tailEnd len="med" w="med" type="triangle"/>
          </a:ln>
        </p:spPr>
      </p:cxnSp>
      <p:pic>
        <p:nvPicPr>
          <p:cNvPr id="692" name="Google Shape;692;p54"/>
          <p:cNvPicPr preferRelativeResize="0"/>
          <p:nvPr/>
        </p:nvPicPr>
        <p:blipFill>
          <a:blip r:embed="rId3">
            <a:alphaModFix/>
          </a:blip>
          <a:stretch>
            <a:fillRect/>
          </a:stretch>
        </p:blipFill>
        <p:spPr>
          <a:xfrm>
            <a:off x="1270425" y="1519125"/>
            <a:ext cx="2914256" cy="2349375"/>
          </a:xfrm>
          <a:prstGeom prst="rect">
            <a:avLst/>
          </a:prstGeom>
          <a:noFill/>
          <a:ln>
            <a:noFill/>
          </a:ln>
        </p:spPr>
      </p:pic>
      <p:sp>
        <p:nvSpPr>
          <p:cNvPr id="693" name="Google Shape;693;p54"/>
          <p:cNvSpPr/>
          <p:nvPr/>
        </p:nvSpPr>
        <p:spPr>
          <a:xfrm>
            <a:off x="1671304" y="1996669"/>
            <a:ext cx="1443300" cy="16791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4"/>
          <p:cNvSpPr txBox="1"/>
          <p:nvPr/>
        </p:nvSpPr>
        <p:spPr>
          <a:xfrm>
            <a:off x="1366742" y="1830079"/>
            <a:ext cx="542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30, 160</a:t>
            </a:r>
            <a:endParaRPr b="1" sz="800">
              <a:solidFill>
                <a:srgbClr val="FFFFFF"/>
              </a:solidFill>
              <a:latin typeface="Roboto"/>
              <a:ea typeface="Roboto"/>
              <a:cs typeface="Roboto"/>
              <a:sym typeface="Roboto"/>
            </a:endParaRPr>
          </a:p>
        </p:txBody>
      </p:sp>
      <p:sp>
        <p:nvSpPr>
          <p:cNvPr id="695" name="Google Shape;695;p54"/>
          <p:cNvSpPr/>
          <p:nvPr/>
        </p:nvSpPr>
        <p:spPr>
          <a:xfrm>
            <a:off x="3114556" y="2562494"/>
            <a:ext cx="641100" cy="11133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txBox="1"/>
          <p:nvPr/>
        </p:nvSpPr>
        <p:spPr>
          <a:xfrm>
            <a:off x="3183915" y="2365547"/>
            <a:ext cx="542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50</a:t>
            </a:r>
            <a:endParaRPr b="1" sz="1000">
              <a:solidFill>
                <a:srgbClr val="FFFFFF"/>
              </a:solidFill>
              <a:latin typeface="Roboto"/>
              <a:ea typeface="Roboto"/>
              <a:cs typeface="Roboto"/>
              <a:sym typeface="Roboto"/>
            </a:endParaRPr>
          </a:p>
        </p:txBody>
      </p:sp>
      <p:cxnSp>
        <p:nvCxnSpPr>
          <p:cNvPr id="697" name="Google Shape;697;p54"/>
          <p:cNvCxnSpPr/>
          <p:nvPr/>
        </p:nvCxnSpPr>
        <p:spPr>
          <a:xfrm flipH="1" rot="10800000">
            <a:off x="1249125" y="4004650"/>
            <a:ext cx="2939100" cy="18300"/>
          </a:xfrm>
          <a:prstGeom prst="straightConnector1">
            <a:avLst/>
          </a:prstGeom>
          <a:noFill/>
          <a:ln cap="flat" cmpd="sng" w="9525">
            <a:solidFill>
              <a:schemeClr val="dk2"/>
            </a:solidFill>
            <a:prstDash val="dot"/>
            <a:round/>
            <a:headEnd len="med" w="med" type="none"/>
            <a:tailEnd len="med" w="med" type="none"/>
          </a:ln>
        </p:spPr>
      </p:cxnSp>
      <p:sp>
        <p:nvSpPr>
          <p:cNvPr id="698" name="Google Shape;698;p54"/>
          <p:cNvSpPr txBox="1"/>
          <p:nvPr/>
        </p:nvSpPr>
        <p:spPr>
          <a:xfrm>
            <a:off x="2542425" y="3882250"/>
            <a:ext cx="444600" cy="26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alibri"/>
                <a:ea typeface="Calibri"/>
                <a:cs typeface="Calibri"/>
                <a:sym typeface="Calibri"/>
              </a:rPr>
              <a:t>224</a:t>
            </a:r>
            <a:endParaRPr sz="800">
              <a:latin typeface="Calibri"/>
              <a:ea typeface="Calibri"/>
              <a:cs typeface="Calibri"/>
              <a:sym typeface="Calibri"/>
            </a:endParaRPr>
          </a:p>
        </p:txBody>
      </p:sp>
      <p:cxnSp>
        <p:nvCxnSpPr>
          <p:cNvPr id="699" name="Google Shape;699;p54"/>
          <p:cNvCxnSpPr/>
          <p:nvPr/>
        </p:nvCxnSpPr>
        <p:spPr>
          <a:xfrm flipH="1" rot="5400000">
            <a:off x="-56175" y="2719300"/>
            <a:ext cx="2349300" cy="18300"/>
          </a:xfrm>
          <a:prstGeom prst="straightConnector1">
            <a:avLst/>
          </a:prstGeom>
          <a:noFill/>
          <a:ln cap="flat" cmpd="sng" w="9525">
            <a:solidFill>
              <a:schemeClr val="dk2"/>
            </a:solidFill>
            <a:prstDash val="dot"/>
            <a:round/>
            <a:headEnd len="med" w="med" type="none"/>
            <a:tailEnd len="med" w="med" type="none"/>
          </a:ln>
        </p:spPr>
      </p:cxnSp>
      <p:sp>
        <p:nvSpPr>
          <p:cNvPr id="700" name="Google Shape;700;p54"/>
          <p:cNvSpPr txBox="1"/>
          <p:nvPr/>
        </p:nvSpPr>
        <p:spPr>
          <a:xfrm rot="-5400000">
            <a:off x="940725" y="2559965"/>
            <a:ext cx="355500" cy="26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alibri"/>
                <a:ea typeface="Calibri"/>
                <a:cs typeface="Calibri"/>
                <a:sym typeface="Calibri"/>
              </a:rPr>
              <a:t>224</a:t>
            </a:r>
            <a:endParaRPr sz="800">
              <a:latin typeface="Calibri"/>
              <a:ea typeface="Calibri"/>
              <a:cs typeface="Calibri"/>
              <a:sym typeface="Calibri"/>
            </a:endParaRPr>
          </a:p>
        </p:txBody>
      </p:sp>
      <p:sp>
        <p:nvSpPr>
          <p:cNvPr id="701" name="Google Shape;701;p54"/>
          <p:cNvSpPr txBox="1"/>
          <p:nvPr/>
        </p:nvSpPr>
        <p:spPr>
          <a:xfrm rot="-5400000">
            <a:off x="1290542" y="2668279"/>
            <a:ext cx="542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150</a:t>
            </a:r>
            <a:endParaRPr b="1" sz="1000">
              <a:solidFill>
                <a:srgbClr val="FFFFFF"/>
              </a:solidFill>
              <a:latin typeface="Roboto"/>
              <a:ea typeface="Roboto"/>
              <a:cs typeface="Roboto"/>
              <a:sym typeface="Roboto"/>
            </a:endParaRPr>
          </a:p>
        </p:txBody>
      </p:sp>
      <p:sp>
        <p:nvSpPr>
          <p:cNvPr id="702" name="Google Shape;702;p54"/>
          <p:cNvSpPr txBox="1"/>
          <p:nvPr/>
        </p:nvSpPr>
        <p:spPr>
          <a:xfrm rot="5400000">
            <a:off x="3608015" y="3038672"/>
            <a:ext cx="542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100</a:t>
            </a:r>
            <a:endParaRPr b="1" sz="1000">
              <a:solidFill>
                <a:srgbClr val="FFFFFF"/>
              </a:solidFill>
              <a:latin typeface="Roboto"/>
              <a:ea typeface="Roboto"/>
              <a:cs typeface="Roboto"/>
              <a:sym typeface="Roboto"/>
            </a:endParaRPr>
          </a:p>
        </p:txBody>
      </p:sp>
      <p:sp>
        <p:nvSpPr>
          <p:cNvPr id="703" name="Google Shape;703;p54"/>
          <p:cNvSpPr/>
          <p:nvPr/>
        </p:nvSpPr>
        <p:spPr>
          <a:xfrm>
            <a:off x="3266950" y="1648098"/>
            <a:ext cx="641100" cy="6690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4"/>
          <p:cNvSpPr txBox="1"/>
          <p:nvPr/>
        </p:nvSpPr>
        <p:spPr>
          <a:xfrm rot="5400000">
            <a:off x="3717315" y="1908347"/>
            <a:ext cx="542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60</a:t>
            </a:r>
            <a:endParaRPr b="1" sz="1000">
              <a:solidFill>
                <a:srgbClr val="FFFFFF"/>
              </a:solidFill>
              <a:latin typeface="Roboto"/>
              <a:ea typeface="Roboto"/>
              <a:cs typeface="Roboto"/>
              <a:sym typeface="Roboto"/>
            </a:endParaRPr>
          </a:p>
        </p:txBody>
      </p:sp>
      <p:sp>
        <p:nvSpPr>
          <p:cNvPr id="705" name="Google Shape;705;p54"/>
          <p:cNvSpPr txBox="1"/>
          <p:nvPr/>
        </p:nvSpPr>
        <p:spPr>
          <a:xfrm>
            <a:off x="3316440" y="1711547"/>
            <a:ext cx="542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60</a:t>
            </a:r>
            <a:endParaRPr b="1" sz="1000">
              <a:solidFill>
                <a:srgbClr val="FFFFFF"/>
              </a:solidFill>
              <a:latin typeface="Roboto"/>
              <a:ea typeface="Roboto"/>
              <a:cs typeface="Roboto"/>
              <a:sym typeface="Roboto"/>
            </a:endParaRPr>
          </a:p>
        </p:txBody>
      </p:sp>
      <p:sp>
        <p:nvSpPr>
          <p:cNvPr id="706" name="Google Shape;706;p54"/>
          <p:cNvSpPr txBox="1"/>
          <p:nvPr/>
        </p:nvSpPr>
        <p:spPr>
          <a:xfrm>
            <a:off x="2715551" y="1830075"/>
            <a:ext cx="641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17</a:t>
            </a:r>
            <a:r>
              <a:rPr b="1" lang="en" sz="800">
                <a:solidFill>
                  <a:srgbClr val="FFFFFF"/>
                </a:solidFill>
                <a:latin typeface="Roboto"/>
                <a:ea typeface="Roboto"/>
                <a:cs typeface="Roboto"/>
                <a:sym typeface="Roboto"/>
              </a:rPr>
              <a:t>0, 160</a:t>
            </a:r>
            <a:endParaRPr b="1" sz="800">
              <a:solidFill>
                <a:srgbClr val="FFFFFF"/>
              </a:solidFill>
              <a:latin typeface="Roboto"/>
              <a:ea typeface="Roboto"/>
              <a:cs typeface="Roboto"/>
              <a:sym typeface="Roboto"/>
            </a:endParaRPr>
          </a:p>
        </p:txBody>
      </p:sp>
      <p:sp>
        <p:nvSpPr>
          <p:cNvPr id="707" name="Google Shape;707;p54"/>
          <p:cNvSpPr txBox="1"/>
          <p:nvPr/>
        </p:nvSpPr>
        <p:spPr>
          <a:xfrm>
            <a:off x="1366751" y="3693875"/>
            <a:ext cx="641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30, 1</a:t>
            </a:r>
            <a:r>
              <a:rPr b="1" lang="en" sz="800">
                <a:solidFill>
                  <a:srgbClr val="FFFFFF"/>
                </a:solidFill>
                <a:latin typeface="Roboto"/>
                <a:ea typeface="Roboto"/>
                <a:cs typeface="Roboto"/>
                <a:sym typeface="Roboto"/>
              </a:rPr>
              <a:t>0</a:t>
            </a:r>
            <a:endParaRPr b="1" sz="800">
              <a:solidFill>
                <a:srgbClr val="FFFFFF"/>
              </a:solidFill>
              <a:latin typeface="Roboto"/>
              <a:ea typeface="Roboto"/>
              <a:cs typeface="Roboto"/>
              <a:sym typeface="Roboto"/>
            </a:endParaRPr>
          </a:p>
        </p:txBody>
      </p:sp>
      <p:sp>
        <p:nvSpPr>
          <p:cNvPr id="708" name="Google Shape;708;p54"/>
          <p:cNvSpPr txBox="1"/>
          <p:nvPr/>
        </p:nvSpPr>
        <p:spPr>
          <a:xfrm>
            <a:off x="2782551" y="3693875"/>
            <a:ext cx="641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170, 10</a:t>
            </a:r>
            <a:endParaRPr b="1" sz="800">
              <a:solidFill>
                <a:srgbClr val="FFFFFF"/>
              </a:solidFill>
              <a:latin typeface="Roboto"/>
              <a:ea typeface="Roboto"/>
              <a:cs typeface="Roboto"/>
              <a:sym typeface="Roboto"/>
            </a:endParaRPr>
          </a:p>
        </p:txBody>
      </p:sp>
      <p:sp>
        <p:nvSpPr>
          <p:cNvPr id="709" name="Google Shape;709;p54"/>
          <p:cNvSpPr txBox="1"/>
          <p:nvPr/>
        </p:nvSpPr>
        <p:spPr>
          <a:xfrm>
            <a:off x="1574350" y="340075"/>
            <a:ext cx="1540200" cy="6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Calibri"/>
                <a:ea typeface="Calibri"/>
                <a:cs typeface="Calibri"/>
                <a:sym typeface="Calibri"/>
              </a:rPr>
              <a:t>RoIs</a:t>
            </a:r>
            <a:endParaRPr>
              <a:solidFill>
                <a:srgbClr val="434343"/>
              </a:solidFill>
              <a:latin typeface="Calibri"/>
              <a:ea typeface="Calibri"/>
              <a:cs typeface="Calibri"/>
              <a:sym typeface="Calibri"/>
            </a:endParaRPr>
          </a:p>
          <a:p>
            <a:pPr indent="0" lvl="0" marL="0" rtl="0" algn="ctr">
              <a:spcBef>
                <a:spcPts val="0"/>
              </a:spcBef>
              <a:spcAft>
                <a:spcPts val="0"/>
              </a:spcAft>
              <a:buNone/>
            </a:pPr>
            <a:r>
              <a:rPr lang="en" sz="1200">
                <a:solidFill>
                  <a:srgbClr val="434343"/>
                </a:solidFill>
                <a:latin typeface="Calibri"/>
                <a:ea typeface="Calibri"/>
                <a:cs typeface="Calibri"/>
                <a:sym typeface="Calibri"/>
              </a:rPr>
              <a:t>(Selective Search)</a:t>
            </a:r>
            <a:endParaRPr sz="1200">
              <a:solidFill>
                <a:srgbClr val="434343"/>
              </a:solidFill>
              <a:latin typeface="Calibri"/>
              <a:ea typeface="Calibri"/>
              <a:cs typeface="Calibri"/>
              <a:sym typeface="Calibri"/>
            </a:endParaRPr>
          </a:p>
        </p:txBody>
      </p:sp>
      <p:cxnSp>
        <p:nvCxnSpPr>
          <p:cNvPr id="710" name="Google Shape;710;p54"/>
          <p:cNvCxnSpPr>
            <a:stCxn id="709" idx="2"/>
          </p:cNvCxnSpPr>
          <p:nvPr/>
        </p:nvCxnSpPr>
        <p:spPr>
          <a:xfrm flipH="1">
            <a:off x="2163250" y="991075"/>
            <a:ext cx="181200" cy="936000"/>
          </a:xfrm>
          <a:prstGeom prst="straightConnector1">
            <a:avLst/>
          </a:prstGeom>
          <a:noFill/>
          <a:ln cap="flat" cmpd="sng" w="9525">
            <a:solidFill>
              <a:schemeClr val="dk2"/>
            </a:solidFill>
            <a:prstDash val="solid"/>
            <a:round/>
            <a:headEnd len="med" w="med" type="none"/>
            <a:tailEnd len="med" w="med" type="triangle"/>
          </a:ln>
        </p:spPr>
      </p:cxnSp>
      <p:cxnSp>
        <p:nvCxnSpPr>
          <p:cNvPr id="711" name="Google Shape;711;p54"/>
          <p:cNvCxnSpPr>
            <a:stCxn id="709" idx="2"/>
          </p:cNvCxnSpPr>
          <p:nvPr/>
        </p:nvCxnSpPr>
        <p:spPr>
          <a:xfrm>
            <a:off x="2344450" y="991075"/>
            <a:ext cx="952200" cy="548700"/>
          </a:xfrm>
          <a:prstGeom prst="straightConnector1">
            <a:avLst/>
          </a:prstGeom>
          <a:noFill/>
          <a:ln cap="flat" cmpd="sng" w="9525">
            <a:solidFill>
              <a:schemeClr val="dk2"/>
            </a:solidFill>
            <a:prstDash val="solid"/>
            <a:round/>
            <a:headEnd len="med" w="med" type="none"/>
            <a:tailEnd len="med" w="med" type="triangle"/>
          </a:ln>
        </p:spPr>
      </p:cxnSp>
      <p:cxnSp>
        <p:nvCxnSpPr>
          <p:cNvPr id="712" name="Google Shape;712;p54"/>
          <p:cNvCxnSpPr>
            <a:stCxn id="709" idx="2"/>
            <a:endCxn id="696" idx="1"/>
          </p:cNvCxnSpPr>
          <p:nvPr/>
        </p:nvCxnSpPr>
        <p:spPr>
          <a:xfrm>
            <a:off x="2344450" y="991075"/>
            <a:ext cx="839400" cy="1448700"/>
          </a:xfrm>
          <a:prstGeom prst="straightConnector1">
            <a:avLst/>
          </a:prstGeom>
          <a:noFill/>
          <a:ln cap="flat" cmpd="sng" w="9525">
            <a:solidFill>
              <a:schemeClr val="dk2"/>
            </a:solidFill>
            <a:prstDash val="solid"/>
            <a:round/>
            <a:headEnd len="med" w="med" type="none"/>
            <a:tailEnd len="med" w="med" type="triangle"/>
          </a:ln>
        </p:spPr>
      </p:cxnSp>
      <p:sp>
        <p:nvSpPr>
          <p:cNvPr id="713" name="Google Shape;713;p54"/>
          <p:cNvSpPr txBox="1"/>
          <p:nvPr/>
        </p:nvSpPr>
        <p:spPr>
          <a:xfrm>
            <a:off x="3950400" y="340075"/>
            <a:ext cx="3262800" cy="117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0"/>
              </a:spcAft>
              <a:buNone/>
            </a:pPr>
            <a:r>
              <a:rPr b="1" lang="en" sz="1600">
                <a:solidFill>
                  <a:srgbClr val="0000FF"/>
                </a:solidFill>
                <a:latin typeface="Calibri"/>
                <a:ea typeface="Calibri"/>
                <a:cs typeface="Calibri"/>
                <a:sym typeface="Calibri"/>
              </a:rPr>
              <a:t>RoI coordinates from Selective Search will be in original image scale e.g 224x224  </a:t>
            </a:r>
            <a:endParaRPr b="1" sz="16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cxnSp>
        <p:nvCxnSpPr>
          <p:cNvPr id="718" name="Google Shape;718;p55"/>
          <p:cNvCxnSpPr>
            <a:stCxn id="719" idx="3"/>
            <a:endCxn id="720" idx="1"/>
          </p:cNvCxnSpPr>
          <p:nvPr/>
        </p:nvCxnSpPr>
        <p:spPr>
          <a:xfrm>
            <a:off x="3783745" y="2552264"/>
            <a:ext cx="444600" cy="0"/>
          </a:xfrm>
          <a:prstGeom prst="straightConnector1">
            <a:avLst/>
          </a:prstGeom>
          <a:noFill/>
          <a:ln cap="flat" cmpd="sng" w="9525">
            <a:solidFill>
              <a:schemeClr val="dk2"/>
            </a:solidFill>
            <a:prstDash val="solid"/>
            <a:round/>
            <a:headEnd len="med" w="med" type="none"/>
            <a:tailEnd len="med" w="med" type="triangle"/>
          </a:ln>
        </p:spPr>
      </p:cxnSp>
      <p:sp>
        <p:nvSpPr>
          <p:cNvPr id="720" name="Google Shape;720;p55"/>
          <p:cNvSpPr/>
          <p:nvPr/>
        </p:nvSpPr>
        <p:spPr>
          <a:xfrm>
            <a:off x="4228345" y="2173964"/>
            <a:ext cx="771900" cy="756600"/>
          </a:xfrm>
          <a:prstGeom prst="rect">
            <a:avLst/>
          </a:prstGeom>
          <a:solidFill>
            <a:srgbClr val="FFF2CC"/>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CNN</a:t>
            </a:r>
            <a:endParaRPr sz="1000">
              <a:latin typeface="Calibri"/>
              <a:ea typeface="Calibri"/>
              <a:cs typeface="Calibri"/>
              <a:sym typeface="Calibri"/>
            </a:endParaRPr>
          </a:p>
        </p:txBody>
      </p:sp>
      <p:cxnSp>
        <p:nvCxnSpPr>
          <p:cNvPr id="721" name="Google Shape;721;p55"/>
          <p:cNvCxnSpPr>
            <a:stCxn id="720" idx="3"/>
            <a:endCxn id="722" idx="1"/>
          </p:cNvCxnSpPr>
          <p:nvPr/>
        </p:nvCxnSpPr>
        <p:spPr>
          <a:xfrm>
            <a:off x="5000245" y="2552264"/>
            <a:ext cx="401100" cy="0"/>
          </a:xfrm>
          <a:prstGeom prst="straightConnector1">
            <a:avLst/>
          </a:prstGeom>
          <a:noFill/>
          <a:ln cap="flat" cmpd="sng" w="9525">
            <a:solidFill>
              <a:schemeClr val="dk2"/>
            </a:solidFill>
            <a:prstDash val="solid"/>
            <a:round/>
            <a:headEnd len="med" w="med" type="none"/>
            <a:tailEnd len="med" w="med" type="triangle"/>
          </a:ln>
        </p:spPr>
      </p:cxnSp>
      <p:pic>
        <p:nvPicPr>
          <p:cNvPr id="723" name="Google Shape;723;p55"/>
          <p:cNvPicPr preferRelativeResize="0"/>
          <p:nvPr/>
        </p:nvPicPr>
        <p:blipFill>
          <a:blip r:embed="rId3">
            <a:alphaModFix/>
          </a:blip>
          <a:stretch>
            <a:fillRect/>
          </a:stretch>
        </p:blipFill>
        <p:spPr>
          <a:xfrm>
            <a:off x="889425" y="1442925"/>
            <a:ext cx="2914256" cy="2349375"/>
          </a:xfrm>
          <a:prstGeom prst="rect">
            <a:avLst/>
          </a:prstGeom>
          <a:noFill/>
          <a:ln>
            <a:noFill/>
          </a:ln>
        </p:spPr>
      </p:pic>
      <p:sp>
        <p:nvSpPr>
          <p:cNvPr id="724" name="Google Shape;724;p55"/>
          <p:cNvSpPr/>
          <p:nvPr/>
        </p:nvSpPr>
        <p:spPr>
          <a:xfrm>
            <a:off x="1290304" y="1920469"/>
            <a:ext cx="1443300" cy="16791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5"/>
          <p:cNvSpPr txBox="1"/>
          <p:nvPr/>
        </p:nvSpPr>
        <p:spPr>
          <a:xfrm>
            <a:off x="985742" y="1753879"/>
            <a:ext cx="542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30, 160</a:t>
            </a:r>
            <a:endParaRPr b="1" sz="800">
              <a:solidFill>
                <a:srgbClr val="FFFFFF"/>
              </a:solidFill>
              <a:latin typeface="Roboto"/>
              <a:ea typeface="Roboto"/>
              <a:cs typeface="Roboto"/>
              <a:sym typeface="Roboto"/>
            </a:endParaRPr>
          </a:p>
        </p:txBody>
      </p:sp>
      <p:sp>
        <p:nvSpPr>
          <p:cNvPr id="726" name="Google Shape;726;p55"/>
          <p:cNvSpPr/>
          <p:nvPr/>
        </p:nvSpPr>
        <p:spPr>
          <a:xfrm>
            <a:off x="2733556" y="2486294"/>
            <a:ext cx="641100" cy="11133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5"/>
          <p:cNvSpPr txBox="1"/>
          <p:nvPr/>
        </p:nvSpPr>
        <p:spPr>
          <a:xfrm>
            <a:off x="2802915" y="2289347"/>
            <a:ext cx="542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50</a:t>
            </a:r>
            <a:endParaRPr b="1" sz="1000">
              <a:solidFill>
                <a:srgbClr val="FFFFFF"/>
              </a:solidFill>
              <a:latin typeface="Roboto"/>
              <a:ea typeface="Roboto"/>
              <a:cs typeface="Roboto"/>
              <a:sym typeface="Roboto"/>
            </a:endParaRPr>
          </a:p>
        </p:txBody>
      </p:sp>
      <p:cxnSp>
        <p:nvCxnSpPr>
          <p:cNvPr id="728" name="Google Shape;728;p55"/>
          <p:cNvCxnSpPr/>
          <p:nvPr/>
        </p:nvCxnSpPr>
        <p:spPr>
          <a:xfrm flipH="1" rot="10800000">
            <a:off x="868125" y="3928450"/>
            <a:ext cx="2939100" cy="18300"/>
          </a:xfrm>
          <a:prstGeom prst="straightConnector1">
            <a:avLst/>
          </a:prstGeom>
          <a:noFill/>
          <a:ln cap="flat" cmpd="sng" w="9525">
            <a:solidFill>
              <a:schemeClr val="dk2"/>
            </a:solidFill>
            <a:prstDash val="dot"/>
            <a:round/>
            <a:headEnd len="med" w="med" type="none"/>
            <a:tailEnd len="med" w="med" type="none"/>
          </a:ln>
        </p:spPr>
      </p:cxnSp>
      <p:sp>
        <p:nvSpPr>
          <p:cNvPr id="729" name="Google Shape;729;p55"/>
          <p:cNvSpPr txBox="1"/>
          <p:nvPr/>
        </p:nvSpPr>
        <p:spPr>
          <a:xfrm>
            <a:off x="1475625" y="3806050"/>
            <a:ext cx="444600" cy="26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alibri"/>
                <a:ea typeface="Calibri"/>
                <a:cs typeface="Calibri"/>
                <a:sym typeface="Calibri"/>
              </a:rPr>
              <a:t>224</a:t>
            </a:r>
            <a:endParaRPr sz="800">
              <a:latin typeface="Calibri"/>
              <a:ea typeface="Calibri"/>
              <a:cs typeface="Calibri"/>
              <a:sym typeface="Calibri"/>
            </a:endParaRPr>
          </a:p>
        </p:txBody>
      </p:sp>
      <p:cxnSp>
        <p:nvCxnSpPr>
          <p:cNvPr id="730" name="Google Shape;730;p55"/>
          <p:cNvCxnSpPr/>
          <p:nvPr/>
        </p:nvCxnSpPr>
        <p:spPr>
          <a:xfrm flipH="1" rot="5400000">
            <a:off x="-437175" y="2643100"/>
            <a:ext cx="2349300" cy="18300"/>
          </a:xfrm>
          <a:prstGeom prst="straightConnector1">
            <a:avLst/>
          </a:prstGeom>
          <a:noFill/>
          <a:ln cap="flat" cmpd="sng" w="9525">
            <a:solidFill>
              <a:schemeClr val="dk2"/>
            </a:solidFill>
            <a:prstDash val="dot"/>
            <a:round/>
            <a:headEnd len="med" w="med" type="none"/>
            <a:tailEnd len="med" w="med" type="none"/>
          </a:ln>
        </p:spPr>
      </p:cxnSp>
      <p:sp>
        <p:nvSpPr>
          <p:cNvPr id="731" name="Google Shape;731;p55"/>
          <p:cNvSpPr txBox="1"/>
          <p:nvPr/>
        </p:nvSpPr>
        <p:spPr>
          <a:xfrm rot="-5400000">
            <a:off x="559725" y="2483765"/>
            <a:ext cx="355500" cy="26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alibri"/>
                <a:ea typeface="Calibri"/>
                <a:cs typeface="Calibri"/>
                <a:sym typeface="Calibri"/>
              </a:rPr>
              <a:t>224</a:t>
            </a:r>
            <a:endParaRPr sz="800">
              <a:latin typeface="Calibri"/>
              <a:ea typeface="Calibri"/>
              <a:cs typeface="Calibri"/>
              <a:sym typeface="Calibri"/>
            </a:endParaRPr>
          </a:p>
        </p:txBody>
      </p:sp>
      <p:sp>
        <p:nvSpPr>
          <p:cNvPr id="732" name="Google Shape;732;p55"/>
          <p:cNvSpPr txBox="1"/>
          <p:nvPr/>
        </p:nvSpPr>
        <p:spPr>
          <a:xfrm rot="-5400000">
            <a:off x="909542" y="2592079"/>
            <a:ext cx="542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150</a:t>
            </a:r>
            <a:endParaRPr b="1" sz="1000">
              <a:solidFill>
                <a:srgbClr val="FFFFFF"/>
              </a:solidFill>
              <a:latin typeface="Roboto"/>
              <a:ea typeface="Roboto"/>
              <a:cs typeface="Roboto"/>
              <a:sym typeface="Roboto"/>
            </a:endParaRPr>
          </a:p>
        </p:txBody>
      </p:sp>
      <p:sp>
        <p:nvSpPr>
          <p:cNvPr id="733" name="Google Shape;733;p55"/>
          <p:cNvSpPr txBox="1"/>
          <p:nvPr/>
        </p:nvSpPr>
        <p:spPr>
          <a:xfrm rot="5400000">
            <a:off x="3227015" y="2962472"/>
            <a:ext cx="542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100</a:t>
            </a:r>
            <a:endParaRPr b="1" sz="1000">
              <a:solidFill>
                <a:srgbClr val="FFFFFF"/>
              </a:solidFill>
              <a:latin typeface="Roboto"/>
              <a:ea typeface="Roboto"/>
              <a:cs typeface="Roboto"/>
              <a:sym typeface="Roboto"/>
            </a:endParaRPr>
          </a:p>
        </p:txBody>
      </p:sp>
      <p:sp>
        <p:nvSpPr>
          <p:cNvPr id="734" name="Google Shape;734;p55"/>
          <p:cNvSpPr/>
          <p:nvPr/>
        </p:nvSpPr>
        <p:spPr>
          <a:xfrm>
            <a:off x="2885950" y="1571898"/>
            <a:ext cx="641100" cy="6690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5"/>
          <p:cNvSpPr txBox="1"/>
          <p:nvPr/>
        </p:nvSpPr>
        <p:spPr>
          <a:xfrm rot="5400000">
            <a:off x="3336315" y="1832147"/>
            <a:ext cx="542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60</a:t>
            </a:r>
            <a:endParaRPr b="1" sz="1000">
              <a:solidFill>
                <a:srgbClr val="FFFFFF"/>
              </a:solidFill>
              <a:latin typeface="Roboto"/>
              <a:ea typeface="Roboto"/>
              <a:cs typeface="Roboto"/>
              <a:sym typeface="Roboto"/>
            </a:endParaRPr>
          </a:p>
        </p:txBody>
      </p:sp>
      <p:sp>
        <p:nvSpPr>
          <p:cNvPr id="736" name="Google Shape;736;p55"/>
          <p:cNvSpPr txBox="1"/>
          <p:nvPr/>
        </p:nvSpPr>
        <p:spPr>
          <a:xfrm>
            <a:off x="2935440" y="1635347"/>
            <a:ext cx="542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60</a:t>
            </a:r>
            <a:endParaRPr b="1" sz="1000">
              <a:solidFill>
                <a:srgbClr val="FFFFFF"/>
              </a:solidFill>
              <a:latin typeface="Roboto"/>
              <a:ea typeface="Roboto"/>
              <a:cs typeface="Roboto"/>
              <a:sym typeface="Roboto"/>
            </a:endParaRPr>
          </a:p>
        </p:txBody>
      </p:sp>
      <p:sp>
        <p:nvSpPr>
          <p:cNvPr id="737" name="Google Shape;737;p55"/>
          <p:cNvSpPr txBox="1"/>
          <p:nvPr/>
        </p:nvSpPr>
        <p:spPr>
          <a:xfrm>
            <a:off x="5580600" y="798425"/>
            <a:ext cx="2679900" cy="54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434343"/>
                </a:solidFill>
                <a:latin typeface="Roboto"/>
                <a:ea typeface="Roboto"/>
                <a:cs typeface="Roboto"/>
                <a:sym typeface="Roboto"/>
              </a:rPr>
              <a:t>Original image Feature Map</a:t>
            </a:r>
            <a:endParaRPr b="1">
              <a:solidFill>
                <a:srgbClr val="434343"/>
              </a:solidFill>
              <a:latin typeface="Roboto"/>
              <a:ea typeface="Roboto"/>
              <a:cs typeface="Roboto"/>
              <a:sym typeface="Roboto"/>
            </a:endParaRPr>
          </a:p>
        </p:txBody>
      </p:sp>
      <p:sp>
        <p:nvSpPr>
          <p:cNvPr id="738" name="Google Shape;738;p55"/>
          <p:cNvSpPr txBox="1"/>
          <p:nvPr/>
        </p:nvSpPr>
        <p:spPr>
          <a:xfrm>
            <a:off x="2334551" y="1753875"/>
            <a:ext cx="641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170, 160</a:t>
            </a:r>
            <a:endParaRPr b="1" sz="800">
              <a:solidFill>
                <a:srgbClr val="FFFFFF"/>
              </a:solidFill>
              <a:latin typeface="Roboto"/>
              <a:ea typeface="Roboto"/>
              <a:cs typeface="Roboto"/>
              <a:sym typeface="Roboto"/>
            </a:endParaRPr>
          </a:p>
        </p:txBody>
      </p:sp>
      <p:sp>
        <p:nvSpPr>
          <p:cNvPr id="739" name="Google Shape;739;p55"/>
          <p:cNvSpPr txBox="1"/>
          <p:nvPr/>
        </p:nvSpPr>
        <p:spPr>
          <a:xfrm>
            <a:off x="985751" y="3617675"/>
            <a:ext cx="641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30, 10</a:t>
            </a:r>
            <a:endParaRPr b="1" sz="800">
              <a:solidFill>
                <a:srgbClr val="FFFFFF"/>
              </a:solidFill>
              <a:latin typeface="Roboto"/>
              <a:ea typeface="Roboto"/>
              <a:cs typeface="Roboto"/>
              <a:sym typeface="Roboto"/>
            </a:endParaRPr>
          </a:p>
        </p:txBody>
      </p:sp>
      <p:sp>
        <p:nvSpPr>
          <p:cNvPr id="740" name="Google Shape;740;p55"/>
          <p:cNvSpPr txBox="1"/>
          <p:nvPr/>
        </p:nvSpPr>
        <p:spPr>
          <a:xfrm>
            <a:off x="2401551" y="3617675"/>
            <a:ext cx="641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170, 10</a:t>
            </a:r>
            <a:endParaRPr b="1" sz="800">
              <a:solidFill>
                <a:srgbClr val="FFFFFF"/>
              </a:solidFill>
              <a:latin typeface="Roboto"/>
              <a:ea typeface="Roboto"/>
              <a:cs typeface="Roboto"/>
              <a:sym typeface="Roboto"/>
            </a:endParaRPr>
          </a:p>
        </p:txBody>
      </p:sp>
      <p:graphicFrame>
        <p:nvGraphicFramePr>
          <p:cNvPr id="741" name="Google Shape;741;p55"/>
          <p:cNvGraphicFramePr/>
          <p:nvPr/>
        </p:nvGraphicFramePr>
        <p:xfrm>
          <a:off x="5580600" y="1535525"/>
          <a:ext cx="3000000" cy="3000000"/>
        </p:xfrm>
        <a:graphic>
          <a:graphicData uri="http://schemas.openxmlformats.org/drawingml/2006/table">
            <a:tbl>
              <a:tblPr>
                <a:noFill/>
                <a:tableStyleId>{74C20E84-B4FB-401E-A0E8-A94B4574E8F7}</a:tableStyleId>
              </a:tblPr>
              <a:tblGrid>
                <a:gridCol w="382850"/>
                <a:gridCol w="382850"/>
                <a:gridCol w="382850"/>
                <a:gridCol w="382850"/>
                <a:gridCol w="382850"/>
                <a:gridCol w="382850"/>
                <a:gridCol w="382850"/>
              </a:tblGrid>
              <a:tr h="262175">
                <a:tc>
                  <a:txBody>
                    <a:bodyPr/>
                    <a:lstStyle/>
                    <a:p>
                      <a:pPr indent="0" lvl="0" marL="0" rtl="0" algn="ctr">
                        <a:spcBef>
                          <a:spcPts val="0"/>
                        </a:spcBef>
                        <a:spcAft>
                          <a:spcPts val="0"/>
                        </a:spcAft>
                        <a:buNone/>
                      </a:pPr>
                      <a:r>
                        <a:rPr lang="en" sz="600">
                          <a:latin typeface="Roboto"/>
                          <a:ea typeface="Roboto"/>
                          <a:cs typeface="Roboto"/>
                          <a:sym typeface="Roboto"/>
                        </a:rPr>
                        <a:t>0.06</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0.03</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0.04</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0.9</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0.07</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0.4</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0.9</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0.66</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0.12</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0.36</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0.03</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0.45</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0.06</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0.92</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tc>
              </a:tr>
            </a:tbl>
          </a:graphicData>
        </a:graphic>
      </p:graphicFrame>
      <p:sp>
        <p:nvSpPr>
          <p:cNvPr id="742" name="Google Shape;742;p55"/>
          <p:cNvSpPr txBox="1"/>
          <p:nvPr/>
        </p:nvSpPr>
        <p:spPr>
          <a:xfrm>
            <a:off x="5580600" y="3529200"/>
            <a:ext cx="2679900" cy="35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rgbClr val="434343"/>
                </a:solidFill>
                <a:latin typeface="Roboto"/>
                <a:ea typeface="Roboto"/>
                <a:cs typeface="Roboto"/>
                <a:sym typeface="Roboto"/>
              </a:rPr>
              <a:t>Feature map of whole image - 7x7x2048</a:t>
            </a:r>
            <a:endParaRPr sz="1000">
              <a:solidFill>
                <a:srgbClr val="434343"/>
              </a:solidFill>
              <a:latin typeface="Roboto"/>
              <a:ea typeface="Roboto"/>
              <a:cs typeface="Roboto"/>
              <a:sym typeface="Roboto"/>
            </a:endParaRPr>
          </a:p>
        </p:txBody>
      </p:sp>
      <p:sp>
        <p:nvSpPr>
          <p:cNvPr id="743" name="Google Shape;743;p55"/>
          <p:cNvSpPr txBox="1"/>
          <p:nvPr/>
        </p:nvSpPr>
        <p:spPr>
          <a:xfrm>
            <a:off x="1574350" y="340075"/>
            <a:ext cx="1540200" cy="6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Calibri"/>
                <a:ea typeface="Calibri"/>
                <a:cs typeface="Calibri"/>
                <a:sym typeface="Calibri"/>
              </a:rPr>
              <a:t>RoIs</a:t>
            </a:r>
            <a:endParaRPr>
              <a:solidFill>
                <a:srgbClr val="434343"/>
              </a:solidFill>
              <a:latin typeface="Calibri"/>
              <a:ea typeface="Calibri"/>
              <a:cs typeface="Calibri"/>
              <a:sym typeface="Calibri"/>
            </a:endParaRPr>
          </a:p>
          <a:p>
            <a:pPr indent="0" lvl="0" marL="0" rtl="0" algn="ctr">
              <a:spcBef>
                <a:spcPts val="0"/>
              </a:spcBef>
              <a:spcAft>
                <a:spcPts val="0"/>
              </a:spcAft>
              <a:buNone/>
            </a:pPr>
            <a:r>
              <a:rPr lang="en" sz="1200">
                <a:solidFill>
                  <a:srgbClr val="434343"/>
                </a:solidFill>
                <a:latin typeface="Calibri"/>
                <a:ea typeface="Calibri"/>
                <a:cs typeface="Calibri"/>
                <a:sym typeface="Calibri"/>
              </a:rPr>
              <a:t>(Selective Search)</a:t>
            </a:r>
            <a:endParaRPr sz="1200">
              <a:solidFill>
                <a:srgbClr val="434343"/>
              </a:solidFill>
              <a:latin typeface="Calibri"/>
              <a:ea typeface="Calibri"/>
              <a:cs typeface="Calibri"/>
              <a:sym typeface="Calibri"/>
            </a:endParaRPr>
          </a:p>
        </p:txBody>
      </p:sp>
      <p:cxnSp>
        <p:nvCxnSpPr>
          <p:cNvPr id="744" name="Google Shape;744;p55"/>
          <p:cNvCxnSpPr>
            <a:stCxn id="743" idx="2"/>
          </p:cNvCxnSpPr>
          <p:nvPr/>
        </p:nvCxnSpPr>
        <p:spPr>
          <a:xfrm flipH="1">
            <a:off x="2163250" y="991075"/>
            <a:ext cx="181200" cy="936000"/>
          </a:xfrm>
          <a:prstGeom prst="straightConnector1">
            <a:avLst/>
          </a:prstGeom>
          <a:noFill/>
          <a:ln cap="flat" cmpd="sng" w="9525">
            <a:solidFill>
              <a:schemeClr val="dk2"/>
            </a:solidFill>
            <a:prstDash val="solid"/>
            <a:round/>
            <a:headEnd len="med" w="med" type="none"/>
            <a:tailEnd len="med" w="med" type="triangle"/>
          </a:ln>
        </p:spPr>
      </p:cxnSp>
      <p:cxnSp>
        <p:nvCxnSpPr>
          <p:cNvPr id="745" name="Google Shape;745;p55"/>
          <p:cNvCxnSpPr>
            <a:stCxn id="743" idx="2"/>
          </p:cNvCxnSpPr>
          <p:nvPr/>
        </p:nvCxnSpPr>
        <p:spPr>
          <a:xfrm>
            <a:off x="2344450" y="991075"/>
            <a:ext cx="952200" cy="548700"/>
          </a:xfrm>
          <a:prstGeom prst="straightConnector1">
            <a:avLst/>
          </a:prstGeom>
          <a:noFill/>
          <a:ln cap="flat" cmpd="sng" w="9525">
            <a:solidFill>
              <a:schemeClr val="dk2"/>
            </a:solidFill>
            <a:prstDash val="solid"/>
            <a:round/>
            <a:headEnd len="med" w="med" type="none"/>
            <a:tailEnd len="med" w="med" type="triangle"/>
          </a:ln>
        </p:spPr>
      </p:cxnSp>
      <p:cxnSp>
        <p:nvCxnSpPr>
          <p:cNvPr id="746" name="Google Shape;746;p55"/>
          <p:cNvCxnSpPr>
            <a:stCxn id="743" idx="2"/>
          </p:cNvCxnSpPr>
          <p:nvPr/>
        </p:nvCxnSpPr>
        <p:spPr>
          <a:xfrm>
            <a:off x="2344450" y="991075"/>
            <a:ext cx="839400" cy="1448700"/>
          </a:xfrm>
          <a:prstGeom prst="straightConnector1">
            <a:avLst/>
          </a:prstGeom>
          <a:noFill/>
          <a:ln cap="flat" cmpd="sng" w="9525">
            <a:solidFill>
              <a:schemeClr val="dk2"/>
            </a:solidFill>
            <a:prstDash val="solid"/>
            <a:round/>
            <a:headEnd len="med" w="med" type="none"/>
            <a:tailEnd len="med" w="med" type="triangle"/>
          </a:ln>
        </p:spPr>
      </p:cxnSp>
      <p:sp>
        <p:nvSpPr>
          <p:cNvPr id="747" name="Google Shape;747;p55"/>
          <p:cNvSpPr txBox="1"/>
          <p:nvPr/>
        </p:nvSpPr>
        <p:spPr>
          <a:xfrm>
            <a:off x="5144450" y="4069150"/>
            <a:ext cx="3000000" cy="872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0"/>
              </a:spcAft>
              <a:buNone/>
            </a:pPr>
            <a:r>
              <a:rPr b="1" lang="en" sz="1600">
                <a:solidFill>
                  <a:srgbClr val="FF0000"/>
                </a:solidFill>
                <a:latin typeface="Calibri"/>
                <a:ea typeface="Calibri"/>
                <a:cs typeface="Calibri"/>
                <a:sym typeface="Calibri"/>
              </a:rPr>
              <a:t>How do we get RoI feature maps?</a:t>
            </a:r>
            <a:endParaRPr b="1" sz="16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p56"/>
          <p:cNvPicPr preferRelativeResize="0"/>
          <p:nvPr/>
        </p:nvPicPr>
        <p:blipFill>
          <a:blip r:embed="rId3">
            <a:alphaModFix/>
          </a:blip>
          <a:stretch>
            <a:fillRect/>
          </a:stretch>
        </p:blipFill>
        <p:spPr>
          <a:xfrm>
            <a:off x="1524088" y="1480700"/>
            <a:ext cx="2914256" cy="2349375"/>
          </a:xfrm>
          <a:prstGeom prst="rect">
            <a:avLst/>
          </a:prstGeom>
          <a:noFill/>
          <a:ln>
            <a:noFill/>
          </a:ln>
        </p:spPr>
      </p:pic>
      <p:sp>
        <p:nvSpPr>
          <p:cNvPr id="753" name="Google Shape;753;p56"/>
          <p:cNvSpPr/>
          <p:nvPr/>
        </p:nvSpPr>
        <p:spPr>
          <a:xfrm>
            <a:off x="1924967" y="1958244"/>
            <a:ext cx="1443300" cy="16791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6"/>
          <p:cNvSpPr txBox="1"/>
          <p:nvPr/>
        </p:nvSpPr>
        <p:spPr>
          <a:xfrm>
            <a:off x="1620404" y="1791654"/>
            <a:ext cx="542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30, 160</a:t>
            </a:r>
            <a:endParaRPr b="1" sz="800">
              <a:solidFill>
                <a:srgbClr val="FFFFFF"/>
              </a:solidFill>
              <a:latin typeface="Roboto"/>
              <a:ea typeface="Roboto"/>
              <a:cs typeface="Roboto"/>
              <a:sym typeface="Roboto"/>
            </a:endParaRPr>
          </a:p>
        </p:txBody>
      </p:sp>
      <p:cxnSp>
        <p:nvCxnSpPr>
          <p:cNvPr id="755" name="Google Shape;755;p56"/>
          <p:cNvCxnSpPr/>
          <p:nvPr/>
        </p:nvCxnSpPr>
        <p:spPr>
          <a:xfrm flipH="1" rot="10800000">
            <a:off x="1502788" y="3966225"/>
            <a:ext cx="2939100" cy="18300"/>
          </a:xfrm>
          <a:prstGeom prst="straightConnector1">
            <a:avLst/>
          </a:prstGeom>
          <a:noFill/>
          <a:ln cap="flat" cmpd="sng" w="9525">
            <a:solidFill>
              <a:schemeClr val="dk2"/>
            </a:solidFill>
            <a:prstDash val="dot"/>
            <a:round/>
            <a:headEnd len="med" w="med" type="none"/>
            <a:tailEnd len="med" w="med" type="none"/>
          </a:ln>
        </p:spPr>
      </p:cxnSp>
      <p:sp>
        <p:nvSpPr>
          <p:cNvPr id="756" name="Google Shape;756;p56"/>
          <p:cNvSpPr txBox="1"/>
          <p:nvPr/>
        </p:nvSpPr>
        <p:spPr>
          <a:xfrm>
            <a:off x="2110288" y="3843825"/>
            <a:ext cx="444600" cy="26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alibri"/>
                <a:ea typeface="Calibri"/>
                <a:cs typeface="Calibri"/>
                <a:sym typeface="Calibri"/>
              </a:rPr>
              <a:t>224</a:t>
            </a:r>
            <a:endParaRPr sz="800">
              <a:latin typeface="Calibri"/>
              <a:ea typeface="Calibri"/>
              <a:cs typeface="Calibri"/>
              <a:sym typeface="Calibri"/>
            </a:endParaRPr>
          </a:p>
        </p:txBody>
      </p:sp>
      <p:cxnSp>
        <p:nvCxnSpPr>
          <p:cNvPr id="757" name="Google Shape;757;p56"/>
          <p:cNvCxnSpPr/>
          <p:nvPr/>
        </p:nvCxnSpPr>
        <p:spPr>
          <a:xfrm flipH="1" rot="5400000">
            <a:off x="197488" y="2680875"/>
            <a:ext cx="2349300" cy="18300"/>
          </a:xfrm>
          <a:prstGeom prst="straightConnector1">
            <a:avLst/>
          </a:prstGeom>
          <a:noFill/>
          <a:ln cap="flat" cmpd="sng" w="9525">
            <a:solidFill>
              <a:schemeClr val="dk2"/>
            </a:solidFill>
            <a:prstDash val="dot"/>
            <a:round/>
            <a:headEnd len="med" w="med" type="none"/>
            <a:tailEnd len="med" w="med" type="none"/>
          </a:ln>
        </p:spPr>
      </p:cxnSp>
      <p:sp>
        <p:nvSpPr>
          <p:cNvPr id="758" name="Google Shape;758;p56"/>
          <p:cNvSpPr txBox="1"/>
          <p:nvPr/>
        </p:nvSpPr>
        <p:spPr>
          <a:xfrm rot="-5400000">
            <a:off x="1194388" y="2521540"/>
            <a:ext cx="355500" cy="26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alibri"/>
                <a:ea typeface="Calibri"/>
                <a:cs typeface="Calibri"/>
                <a:sym typeface="Calibri"/>
              </a:rPr>
              <a:t>224</a:t>
            </a:r>
            <a:endParaRPr sz="800">
              <a:latin typeface="Calibri"/>
              <a:ea typeface="Calibri"/>
              <a:cs typeface="Calibri"/>
              <a:sym typeface="Calibri"/>
            </a:endParaRPr>
          </a:p>
        </p:txBody>
      </p:sp>
      <p:sp>
        <p:nvSpPr>
          <p:cNvPr id="759" name="Google Shape;759;p56"/>
          <p:cNvSpPr txBox="1"/>
          <p:nvPr/>
        </p:nvSpPr>
        <p:spPr>
          <a:xfrm rot="-5400000">
            <a:off x="1544204" y="2629854"/>
            <a:ext cx="542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150</a:t>
            </a:r>
            <a:endParaRPr b="1" sz="1000">
              <a:solidFill>
                <a:srgbClr val="FFFFFF"/>
              </a:solidFill>
              <a:latin typeface="Roboto"/>
              <a:ea typeface="Roboto"/>
              <a:cs typeface="Roboto"/>
              <a:sym typeface="Roboto"/>
            </a:endParaRPr>
          </a:p>
        </p:txBody>
      </p:sp>
      <p:sp>
        <p:nvSpPr>
          <p:cNvPr id="760" name="Google Shape;760;p56"/>
          <p:cNvSpPr txBox="1"/>
          <p:nvPr/>
        </p:nvSpPr>
        <p:spPr>
          <a:xfrm>
            <a:off x="2587050" y="401675"/>
            <a:ext cx="3969900" cy="54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434343"/>
                </a:solidFill>
                <a:latin typeface="Roboto"/>
                <a:ea typeface="Roboto"/>
                <a:cs typeface="Roboto"/>
                <a:sym typeface="Roboto"/>
              </a:rPr>
              <a:t>Building RoI Feature Map</a:t>
            </a:r>
            <a:endParaRPr b="1">
              <a:solidFill>
                <a:srgbClr val="434343"/>
              </a:solidFill>
              <a:latin typeface="Roboto"/>
              <a:ea typeface="Roboto"/>
              <a:cs typeface="Roboto"/>
              <a:sym typeface="Roboto"/>
            </a:endParaRPr>
          </a:p>
        </p:txBody>
      </p:sp>
      <p:sp>
        <p:nvSpPr>
          <p:cNvPr id="761" name="Google Shape;761;p56"/>
          <p:cNvSpPr txBox="1"/>
          <p:nvPr/>
        </p:nvSpPr>
        <p:spPr>
          <a:xfrm>
            <a:off x="2969214" y="1791650"/>
            <a:ext cx="641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170, 160</a:t>
            </a:r>
            <a:endParaRPr b="1" sz="800">
              <a:solidFill>
                <a:srgbClr val="FFFFFF"/>
              </a:solidFill>
              <a:latin typeface="Roboto"/>
              <a:ea typeface="Roboto"/>
              <a:cs typeface="Roboto"/>
              <a:sym typeface="Roboto"/>
            </a:endParaRPr>
          </a:p>
        </p:txBody>
      </p:sp>
      <p:sp>
        <p:nvSpPr>
          <p:cNvPr id="762" name="Google Shape;762;p56"/>
          <p:cNvSpPr txBox="1"/>
          <p:nvPr/>
        </p:nvSpPr>
        <p:spPr>
          <a:xfrm>
            <a:off x="1620414" y="3655450"/>
            <a:ext cx="641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30, 10</a:t>
            </a:r>
            <a:endParaRPr b="1" sz="800">
              <a:solidFill>
                <a:srgbClr val="FFFFFF"/>
              </a:solidFill>
              <a:latin typeface="Roboto"/>
              <a:ea typeface="Roboto"/>
              <a:cs typeface="Roboto"/>
              <a:sym typeface="Roboto"/>
            </a:endParaRPr>
          </a:p>
        </p:txBody>
      </p:sp>
      <p:sp>
        <p:nvSpPr>
          <p:cNvPr id="763" name="Google Shape;763;p56"/>
          <p:cNvSpPr txBox="1"/>
          <p:nvPr/>
        </p:nvSpPr>
        <p:spPr>
          <a:xfrm>
            <a:off x="3036214" y="3655450"/>
            <a:ext cx="641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170, 10</a:t>
            </a:r>
            <a:endParaRPr b="1" sz="800">
              <a:solidFill>
                <a:srgbClr val="FFFFFF"/>
              </a:solidFill>
              <a:latin typeface="Roboto"/>
              <a:ea typeface="Roboto"/>
              <a:cs typeface="Roboto"/>
              <a:sym typeface="Roboto"/>
            </a:endParaRPr>
          </a:p>
        </p:txBody>
      </p:sp>
      <p:graphicFrame>
        <p:nvGraphicFramePr>
          <p:cNvPr id="764" name="Google Shape;764;p56"/>
          <p:cNvGraphicFramePr/>
          <p:nvPr/>
        </p:nvGraphicFramePr>
        <p:xfrm>
          <a:off x="5452738" y="1795213"/>
          <a:ext cx="3000000" cy="3000000"/>
        </p:xfrm>
        <a:graphic>
          <a:graphicData uri="http://schemas.openxmlformats.org/drawingml/2006/table">
            <a:tbl>
              <a:tblPr>
                <a:noFill/>
                <a:tableStyleId>{74C20E84-B4FB-401E-A0E8-A94B4574E8F7}</a:tableStyleId>
              </a:tblPr>
              <a:tblGrid>
                <a:gridCol w="639075"/>
                <a:gridCol w="639075"/>
                <a:gridCol w="639075"/>
              </a:tblGrid>
              <a:tr h="356925">
                <a:tc>
                  <a:txBody>
                    <a:bodyPr/>
                    <a:lstStyle/>
                    <a:p>
                      <a:pPr indent="0" lvl="0" marL="0" rtl="0" algn="ctr">
                        <a:spcBef>
                          <a:spcPts val="0"/>
                        </a:spcBef>
                        <a:spcAft>
                          <a:spcPts val="0"/>
                        </a:spcAft>
                        <a:buNone/>
                      </a:pPr>
                      <a:r>
                        <a:rPr lang="en" sz="600">
                          <a:solidFill>
                            <a:srgbClr val="FFFFFF"/>
                          </a:solidFill>
                          <a:latin typeface="Roboto"/>
                          <a:ea typeface="Roboto"/>
                          <a:cs typeface="Roboto"/>
                          <a:sym typeface="Roboto"/>
                        </a:rPr>
                        <a:t>RoI Coordinates</a:t>
                      </a:r>
                      <a:endParaRPr sz="600">
                        <a:solidFill>
                          <a:srgbClr val="FFFFFF"/>
                        </a:solidFill>
                        <a:latin typeface="Roboto"/>
                        <a:ea typeface="Roboto"/>
                        <a:cs typeface="Roboto"/>
                        <a:sym typeface="Roboto"/>
                      </a:endParaRPr>
                    </a:p>
                  </a:txBody>
                  <a:tcPr marT="91425" marB="91425" marR="91425" marL="91425" anchor="ctr">
                    <a:solidFill>
                      <a:srgbClr val="A64D79"/>
                    </a:solidFill>
                  </a:tcPr>
                </a:tc>
                <a:tc>
                  <a:txBody>
                    <a:bodyPr/>
                    <a:lstStyle/>
                    <a:p>
                      <a:pPr indent="0" lvl="0" marL="0" rtl="0" algn="ctr">
                        <a:spcBef>
                          <a:spcPts val="0"/>
                        </a:spcBef>
                        <a:spcAft>
                          <a:spcPts val="0"/>
                        </a:spcAft>
                        <a:buNone/>
                      </a:pPr>
                      <a:r>
                        <a:rPr lang="en" sz="600">
                          <a:solidFill>
                            <a:srgbClr val="FFFFFF"/>
                          </a:solidFill>
                          <a:latin typeface="Roboto"/>
                          <a:ea typeface="Roboto"/>
                          <a:cs typeface="Roboto"/>
                          <a:sym typeface="Roboto"/>
                        </a:rPr>
                        <a:t>Divide coords by 32</a:t>
                      </a:r>
                      <a:endParaRPr sz="600">
                        <a:solidFill>
                          <a:srgbClr val="FFFFFF"/>
                        </a:solidFill>
                        <a:latin typeface="Roboto"/>
                        <a:ea typeface="Roboto"/>
                        <a:cs typeface="Roboto"/>
                        <a:sym typeface="Roboto"/>
                      </a:endParaRPr>
                    </a:p>
                  </a:txBody>
                  <a:tcPr marT="91425" marB="91425" marR="91425" marL="91425" anchor="ctr">
                    <a:solidFill>
                      <a:srgbClr val="A64D79"/>
                    </a:solidFill>
                  </a:tcPr>
                </a:tc>
                <a:tc>
                  <a:txBody>
                    <a:bodyPr/>
                    <a:lstStyle/>
                    <a:p>
                      <a:pPr indent="0" lvl="0" marL="0" rtl="0" algn="ctr">
                        <a:spcBef>
                          <a:spcPts val="0"/>
                        </a:spcBef>
                        <a:spcAft>
                          <a:spcPts val="0"/>
                        </a:spcAft>
                        <a:buNone/>
                      </a:pPr>
                      <a:r>
                        <a:rPr lang="en" sz="600">
                          <a:solidFill>
                            <a:srgbClr val="FFFFFF"/>
                          </a:solidFill>
                          <a:latin typeface="Roboto"/>
                          <a:ea typeface="Roboto"/>
                          <a:cs typeface="Roboto"/>
                          <a:sym typeface="Roboto"/>
                        </a:rPr>
                        <a:t>Convert to Int (Floor)</a:t>
                      </a:r>
                      <a:endParaRPr sz="600">
                        <a:solidFill>
                          <a:srgbClr val="FFFFFF"/>
                        </a:solidFill>
                        <a:latin typeface="Roboto"/>
                        <a:ea typeface="Roboto"/>
                        <a:cs typeface="Roboto"/>
                        <a:sym typeface="Roboto"/>
                      </a:endParaRPr>
                    </a:p>
                  </a:txBody>
                  <a:tcPr marT="91425" marB="91425" marR="91425" marL="91425" anchor="ctr">
                    <a:solidFill>
                      <a:srgbClr val="A64D79"/>
                    </a:solidFill>
                  </a:tcPr>
                </a:tc>
              </a:tr>
              <a:tr h="285000">
                <a:tc>
                  <a:txBody>
                    <a:bodyPr/>
                    <a:lstStyle/>
                    <a:p>
                      <a:pPr indent="0" lvl="0" marL="0" rtl="0" algn="ctr">
                        <a:spcBef>
                          <a:spcPts val="0"/>
                        </a:spcBef>
                        <a:spcAft>
                          <a:spcPts val="0"/>
                        </a:spcAft>
                        <a:buNone/>
                      </a:pPr>
                      <a:r>
                        <a:rPr lang="en" sz="600">
                          <a:latin typeface="Roboto"/>
                          <a:ea typeface="Roboto"/>
                          <a:cs typeface="Roboto"/>
                          <a:sym typeface="Roboto"/>
                        </a:rPr>
                        <a:t>30,160</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0.9, 5 </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0, 5</a:t>
                      </a:r>
                      <a:endParaRPr sz="600">
                        <a:latin typeface="Roboto"/>
                        <a:ea typeface="Roboto"/>
                        <a:cs typeface="Roboto"/>
                        <a:sym typeface="Roboto"/>
                      </a:endParaRPr>
                    </a:p>
                  </a:txBody>
                  <a:tcPr marT="91425" marB="91425" marR="91425" marL="91425" anchor="ctr"/>
                </a:tc>
              </a:tr>
              <a:tr h="265875">
                <a:tc>
                  <a:txBody>
                    <a:bodyPr/>
                    <a:lstStyle/>
                    <a:p>
                      <a:pPr indent="0" lvl="0" marL="0" rtl="0" algn="ctr">
                        <a:spcBef>
                          <a:spcPts val="0"/>
                        </a:spcBef>
                        <a:spcAft>
                          <a:spcPts val="0"/>
                        </a:spcAft>
                        <a:buNone/>
                      </a:pPr>
                      <a:r>
                        <a:rPr lang="en" sz="600">
                          <a:latin typeface="Roboto"/>
                          <a:ea typeface="Roboto"/>
                          <a:cs typeface="Roboto"/>
                          <a:sym typeface="Roboto"/>
                        </a:rPr>
                        <a:t>170, 160</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5.3, 5</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5, 5</a:t>
                      </a:r>
                      <a:endParaRPr sz="600">
                        <a:latin typeface="Roboto"/>
                        <a:ea typeface="Roboto"/>
                        <a:cs typeface="Roboto"/>
                        <a:sym typeface="Roboto"/>
                      </a:endParaRPr>
                    </a:p>
                  </a:txBody>
                  <a:tcPr marT="91425" marB="91425" marR="91425" marL="91425" anchor="ctr"/>
                </a:tc>
              </a:tr>
              <a:tr h="265875">
                <a:tc>
                  <a:txBody>
                    <a:bodyPr/>
                    <a:lstStyle/>
                    <a:p>
                      <a:pPr indent="0" lvl="0" marL="0" rtl="0" algn="ctr">
                        <a:spcBef>
                          <a:spcPts val="0"/>
                        </a:spcBef>
                        <a:spcAft>
                          <a:spcPts val="0"/>
                        </a:spcAft>
                        <a:buNone/>
                      </a:pPr>
                      <a:r>
                        <a:rPr lang="en" sz="600">
                          <a:latin typeface="Roboto"/>
                          <a:ea typeface="Roboto"/>
                          <a:cs typeface="Roboto"/>
                          <a:sym typeface="Roboto"/>
                        </a:rPr>
                        <a:t>30,10</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0.9, 0.3</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0, 0</a:t>
                      </a:r>
                      <a:endParaRPr sz="600">
                        <a:latin typeface="Roboto"/>
                        <a:ea typeface="Roboto"/>
                        <a:cs typeface="Roboto"/>
                        <a:sym typeface="Roboto"/>
                      </a:endParaRPr>
                    </a:p>
                  </a:txBody>
                  <a:tcPr marT="91425" marB="91425" marR="91425" marL="91425" anchor="ctr"/>
                </a:tc>
              </a:tr>
              <a:tr h="265875">
                <a:tc>
                  <a:txBody>
                    <a:bodyPr/>
                    <a:lstStyle/>
                    <a:p>
                      <a:pPr indent="0" lvl="0" marL="0" rtl="0" algn="ctr">
                        <a:spcBef>
                          <a:spcPts val="0"/>
                        </a:spcBef>
                        <a:spcAft>
                          <a:spcPts val="0"/>
                        </a:spcAft>
                        <a:buNone/>
                      </a:pPr>
                      <a:r>
                        <a:rPr lang="en" sz="600">
                          <a:latin typeface="Roboto"/>
                          <a:ea typeface="Roboto"/>
                          <a:cs typeface="Roboto"/>
                          <a:sym typeface="Roboto"/>
                        </a:rPr>
                        <a:t>170,10</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5.3, </a:t>
                      </a: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5, </a:t>
                      </a:r>
                      <a:r>
                        <a:rPr lang="en" sz="600">
                          <a:latin typeface="Roboto"/>
                          <a:ea typeface="Roboto"/>
                          <a:cs typeface="Roboto"/>
                          <a:sym typeface="Roboto"/>
                        </a:rPr>
                        <a:t>0</a:t>
                      </a:r>
                      <a:endParaRPr sz="600">
                        <a:latin typeface="Roboto"/>
                        <a:ea typeface="Roboto"/>
                        <a:cs typeface="Roboto"/>
                        <a:sym typeface="Roboto"/>
                      </a:endParaRPr>
                    </a:p>
                  </a:txBody>
                  <a:tcPr marT="91425" marB="91425" marR="91425" marL="91425" anchor="ctr"/>
                </a:tc>
              </a:tr>
            </a:tbl>
          </a:graphicData>
        </a:graphic>
      </p:graphicFrame>
      <p:cxnSp>
        <p:nvCxnSpPr>
          <p:cNvPr id="765" name="Google Shape;765;p56"/>
          <p:cNvCxnSpPr>
            <a:stCxn id="753" idx="3"/>
          </p:cNvCxnSpPr>
          <p:nvPr/>
        </p:nvCxnSpPr>
        <p:spPr>
          <a:xfrm>
            <a:off x="3368267" y="2797794"/>
            <a:ext cx="2082300" cy="7800"/>
          </a:xfrm>
          <a:prstGeom prst="straightConnector1">
            <a:avLst/>
          </a:prstGeom>
          <a:noFill/>
          <a:ln cap="flat" cmpd="sng" w="28575">
            <a:solidFill>
              <a:srgbClr val="F1C232"/>
            </a:solidFill>
            <a:prstDash val="solid"/>
            <a:round/>
            <a:headEnd len="med" w="med" type="none"/>
            <a:tailEnd len="med" w="med" type="triangle"/>
          </a:ln>
        </p:spPr>
      </p:cxnSp>
      <p:sp>
        <p:nvSpPr>
          <p:cNvPr id="766" name="Google Shape;766;p56"/>
          <p:cNvSpPr txBox="1"/>
          <p:nvPr/>
        </p:nvSpPr>
        <p:spPr>
          <a:xfrm>
            <a:off x="4871700" y="3638600"/>
            <a:ext cx="3563700" cy="872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000FF"/>
                </a:solidFill>
                <a:latin typeface="Calibri"/>
                <a:ea typeface="Calibri"/>
                <a:cs typeface="Calibri"/>
                <a:sym typeface="Calibri"/>
              </a:rPr>
              <a:t>Convert RoI coordinates from original image scale (224x224) to Feature map scale (7x7)</a:t>
            </a:r>
            <a:endParaRPr b="1" sz="1600">
              <a:solidFill>
                <a:srgbClr val="0000FF"/>
              </a:solidFill>
              <a:latin typeface="Calibri"/>
              <a:ea typeface="Calibri"/>
              <a:cs typeface="Calibri"/>
              <a:sym typeface="Calibri"/>
            </a:endParaRPr>
          </a:p>
        </p:txBody>
      </p:sp>
      <p:sp>
        <p:nvSpPr>
          <p:cNvPr id="767" name="Google Shape;767;p56"/>
          <p:cNvSpPr txBox="1"/>
          <p:nvPr/>
        </p:nvSpPr>
        <p:spPr>
          <a:xfrm>
            <a:off x="901800" y="4146800"/>
            <a:ext cx="3969900" cy="66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000">
                <a:solidFill>
                  <a:srgbClr val="434343"/>
                </a:solidFill>
                <a:latin typeface="Roboto"/>
                <a:ea typeface="Roboto"/>
                <a:cs typeface="Roboto"/>
                <a:sym typeface="Roboto"/>
              </a:rPr>
              <a:t>Let’s take one RoI to understand the steps</a:t>
            </a:r>
            <a:endParaRPr>
              <a:solidFill>
                <a:srgbClr val="43434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1000"/>
                                        <p:tgtEl>
                                          <p:spTgt spid="764"/>
                                        </p:tgtEl>
                                      </p:cBhvr>
                                    </p:animEffect>
                                  </p:childTnLst>
                                </p:cTn>
                              </p:par>
                              <p:par>
                                <p:cTn fill="hold" nodeType="with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57"/>
          <p:cNvSpPr/>
          <p:nvPr/>
        </p:nvSpPr>
        <p:spPr>
          <a:xfrm>
            <a:off x="3139125" y="2167925"/>
            <a:ext cx="1917300" cy="139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73" name="Google Shape;773;p57"/>
          <p:cNvGraphicFramePr/>
          <p:nvPr/>
        </p:nvGraphicFramePr>
        <p:xfrm>
          <a:off x="3142200" y="1611725"/>
          <a:ext cx="3000000" cy="3000000"/>
        </p:xfrm>
        <a:graphic>
          <a:graphicData uri="http://schemas.openxmlformats.org/drawingml/2006/table">
            <a:tbl>
              <a:tblPr>
                <a:noFill/>
                <a:tableStyleId>{74C20E84-B4FB-401E-A0E8-A94B4574E8F7}</a:tableStyleId>
              </a:tblPr>
              <a:tblGrid>
                <a:gridCol w="382850"/>
                <a:gridCol w="382850"/>
                <a:gridCol w="382850"/>
                <a:gridCol w="382850"/>
                <a:gridCol w="382850"/>
                <a:gridCol w="382850"/>
                <a:gridCol w="382850"/>
              </a:tblGrid>
              <a:tr h="262175">
                <a:tc>
                  <a:txBody>
                    <a:bodyPr/>
                    <a:lstStyle/>
                    <a:p>
                      <a:pPr indent="0" lvl="0" marL="0" rtl="0" algn="ctr">
                        <a:spcBef>
                          <a:spcPts val="0"/>
                        </a:spcBef>
                        <a:spcAft>
                          <a:spcPts val="0"/>
                        </a:spcAft>
                        <a:buNone/>
                      </a:pPr>
                      <a:r>
                        <a:rPr lang="en" sz="600">
                          <a:latin typeface="Roboto"/>
                          <a:ea typeface="Roboto"/>
                          <a:cs typeface="Roboto"/>
                          <a:sym typeface="Roboto"/>
                        </a:rPr>
                        <a:t>0.06</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0.03</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0.04</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0.9</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0.07</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0.4</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0.9</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0.66</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0.12</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0.36</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0.03</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0.45</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0.06</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0.92</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tc>
              </a:tr>
            </a:tbl>
          </a:graphicData>
        </a:graphic>
      </p:graphicFrame>
      <p:sp>
        <p:nvSpPr>
          <p:cNvPr id="774" name="Google Shape;774;p57"/>
          <p:cNvSpPr txBox="1"/>
          <p:nvPr/>
        </p:nvSpPr>
        <p:spPr>
          <a:xfrm>
            <a:off x="2587050" y="401675"/>
            <a:ext cx="3969900" cy="54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434343"/>
                </a:solidFill>
                <a:latin typeface="Roboto"/>
                <a:ea typeface="Roboto"/>
                <a:cs typeface="Roboto"/>
                <a:sym typeface="Roboto"/>
              </a:rPr>
              <a:t>Building RoI Feature Map</a:t>
            </a:r>
            <a:endParaRPr b="1">
              <a:solidFill>
                <a:srgbClr val="434343"/>
              </a:solidFill>
              <a:latin typeface="Roboto"/>
              <a:ea typeface="Roboto"/>
              <a:cs typeface="Roboto"/>
              <a:sym typeface="Roboto"/>
            </a:endParaRPr>
          </a:p>
        </p:txBody>
      </p:sp>
      <p:graphicFrame>
        <p:nvGraphicFramePr>
          <p:cNvPr id="775" name="Google Shape;775;p57"/>
          <p:cNvGraphicFramePr/>
          <p:nvPr/>
        </p:nvGraphicFramePr>
        <p:xfrm>
          <a:off x="1109338" y="1795213"/>
          <a:ext cx="3000000" cy="3000000"/>
        </p:xfrm>
        <a:graphic>
          <a:graphicData uri="http://schemas.openxmlformats.org/drawingml/2006/table">
            <a:tbl>
              <a:tblPr>
                <a:noFill/>
                <a:tableStyleId>{74C20E84-B4FB-401E-A0E8-A94B4574E8F7}</a:tableStyleId>
              </a:tblPr>
              <a:tblGrid>
                <a:gridCol w="639075"/>
                <a:gridCol w="639075"/>
              </a:tblGrid>
              <a:tr h="356925">
                <a:tc>
                  <a:txBody>
                    <a:bodyPr/>
                    <a:lstStyle/>
                    <a:p>
                      <a:pPr indent="0" lvl="0" marL="0" rtl="0" algn="ctr">
                        <a:spcBef>
                          <a:spcPts val="0"/>
                        </a:spcBef>
                        <a:spcAft>
                          <a:spcPts val="0"/>
                        </a:spcAft>
                        <a:buNone/>
                      </a:pPr>
                      <a:r>
                        <a:rPr lang="en" sz="600">
                          <a:solidFill>
                            <a:srgbClr val="FFFFFF"/>
                          </a:solidFill>
                          <a:latin typeface="Roboto"/>
                          <a:ea typeface="Roboto"/>
                          <a:cs typeface="Roboto"/>
                          <a:sym typeface="Roboto"/>
                        </a:rPr>
                        <a:t>RoI Coordinates</a:t>
                      </a:r>
                      <a:endParaRPr sz="600">
                        <a:solidFill>
                          <a:srgbClr val="FFFFFF"/>
                        </a:solidFill>
                        <a:latin typeface="Roboto"/>
                        <a:ea typeface="Roboto"/>
                        <a:cs typeface="Roboto"/>
                        <a:sym typeface="Roboto"/>
                      </a:endParaRPr>
                    </a:p>
                    <a:p>
                      <a:pPr indent="0" lvl="0" marL="0" rtl="0" algn="ctr">
                        <a:spcBef>
                          <a:spcPts val="0"/>
                        </a:spcBef>
                        <a:spcAft>
                          <a:spcPts val="0"/>
                        </a:spcAft>
                        <a:buNone/>
                      </a:pPr>
                      <a:r>
                        <a:rPr lang="en" sz="600">
                          <a:solidFill>
                            <a:srgbClr val="FFFFFF"/>
                          </a:solidFill>
                          <a:latin typeface="Roboto"/>
                          <a:ea typeface="Roboto"/>
                          <a:cs typeface="Roboto"/>
                          <a:sym typeface="Roboto"/>
                        </a:rPr>
                        <a:t>(224x224 scale)</a:t>
                      </a:r>
                      <a:endParaRPr sz="600">
                        <a:solidFill>
                          <a:srgbClr val="FFFFFF"/>
                        </a:solidFill>
                        <a:latin typeface="Roboto"/>
                        <a:ea typeface="Roboto"/>
                        <a:cs typeface="Roboto"/>
                        <a:sym typeface="Roboto"/>
                      </a:endParaRPr>
                    </a:p>
                  </a:txBody>
                  <a:tcPr marT="91425" marB="91425" marR="91425" marL="91425" anchor="ctr">
                    <a:solidFill>
                      <a:srgbClr val="A64D79"/>
                    </a:solidFill>
                  </a:tcPr>
                </a:tc>
                <a:tc>
                  <a:txBody>
                    <a:bodyPr/>
                    <a:lstStyle/>
                    <a:p>
                      <a:pPr indent="0" lvl="0" marL="0" rtl="0" algn="ctr">
                        <a:spcBef>
                          <a:spcPts val="0"/>
                        </a:spcBef>
                        <a:spcAft>
                          <a:spcPts val="0"/>
                        </a:spcAft>
                        <a:buNone/>
                      </a:pPr>
                      <a:r>
                        <a:rPr lang="en" sz="600">
                          <a:solidFill>
                            <a:srgbClr val="FFFFFF"/>
                          </a:solidFill>
                          <a:latin typeface="Roboto"/>
                          <a:ea typeface="Roboto"/>
                          <a:cs typeface="Roboto"/>
                          <a:sym typeface="Roboto"/>
                        </a:rPr>
                        <a:t>ROI Coordinates (7x7 Scale)</a:t>
                      </a:r>
                      <a:endParaRPr sz="600">
                        <a:solidFill>
                          <a:srgbClr val="FFFFFF"/>
                        </a:solidFill>
                        <a:latin typeface="Roboto"/>
                        <a:ea typeface="Roboto"/>
                        <a:cs typeface="Roboto"/>
                        <a:sym typeface="Roboto"/>
                      </a:endParaRPr>
                    </a:p>
                  </a:txBody>
                  <a:tcPr marT="91425" marB="91425" marR="91425" marL="91425" anchor="ctr">
                    <a:solidFill>
                      <a:srgbClr val="A64D79"/>
                    </a:solidFill>
                  </a:tcPr>
                </a:tc>
              </a:tr>
              <a:tr h="285000">
                <a:tc>
                  <a:txBody>
                    <a:bodyPr/>
                    <a:lstStyle/>
                    <a:p>
                      <a:pPr indent="0" lvl="0" marL="0" rtl="0" algn="ctr">
                        <a:spcBef>
                          <a:spcPts val="0"/>
                        </a:spcBef>
                        <a:spcAft>
                          <a:spcPts val="0"/>
                        </a:spcAft>
                        <a:buNone/>
                      </a:pPr>
                      <a:r>
                        <a:rPr lang="en" sz="600">
                          <a:latin typeface="Roboto"/>
                          <a:ea typeface="Roboto"/>
                          <a:cs typeface="Roboto"/>
                          <a:sym typeface="Roboto"/>
                        </a:rPr>
                        <a:t>30.160</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0, 5</a:t>
                      </a:r>
                      <a:endParaRPr sz="600">
                        <a:latin typeface="Roboto"/>
                        <a:ea typeface="Roboto"/>
                        <a:cs typeface="Roboto"/>
                        <a:sym typeface="Roboto"/>
                      </a:endParaRPr>
                    </a:p>
                  </a:txBody>
                  <a:tcPr marT="91425" marB="91425" marR="91425" marL="91425" anchor="ctr"/>
                </a:tc>
              </a:tr>
              <a:tr h="265875">
                <a:tc>
                  <a:txBody>
                    <a:bodyPr/>
                    <a:lstStyle/>
                    <a:p>
                      <a:pPr indent="0" lvl="0" marL="0" rtl="0" algn="ctr">
                        <a:spcBef>
                          <a:spcPts val="0"/>
                        </a:spcBef>
                        <a:spcAft>
                          <a:spcPts val="0"/>
                        </a:spcAft>
                        <a:buNone/>
                      </a:pPr>
                      <a:r>
                        <a:rPr lang="en" sz="600">
                          <a:latin typeface="Roboto"/>
                          <a:ea typeface="Roboto"/>
                          <a:cs typeface="Roboto"/>
                          <a:sym typeface="Roboto"/>
                        </a:rPr>
                        <a:t>170, 160</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5, 5</a:t>
                      </a:r>
                      <a:endParaRPr sz="600">
                        <a:latin typeface="Roboto"/>
                        <a:ea typeface="Roboto"/>
                        <a:cs typeface="Roboto"/>
                        <a:sym typeface="Roboto"/>
                      </a:endParaRPr>
                    </a:p>
                  </a:txBody>
                  <a:tcPr marT="91425" marB="91425" marR="91425" marL="91425" anchor="ctr"/>
                </a:tc>
              </a:tr>
              <a:tr h="265875">
                <a:tc>
                  <a:txBody>
                    <a:bodyPr/>
                    <a:lstStyle/>
                    <a:p>
                      <a:pPr indent="0" lvl="0" marL="0" rtl="0" algn="ctr">
                        <a:spcBef>
                          <a:spcPts val="0"/>
                        </a:spcBef>
                        <a:spcAft>
                          <a:spcPts val="0"/>
                        </a:spcAft>
                        <a:buNone/>
                      </a:pPr>
                      <a:r>
                        <a:rPr lang="en" sz="600">
                          <a:latin typeface="Roboto"/>
                          <a:ea typeface="Roboto"/>
                          <a:cs typeface="Roboto"/>
                          <a:sym typeface="Roboto"/>
                        </a:rPr>
                        <a:t>30,10</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0, 0</a:t>
                      </a:r>
                      <a:endParaRPr sz="600">
                        <a:latin typeface="Roboto"/>
                        <a:ea typeface="Roboto"/>
                        <a:cs typeface="Roboto"/>
                        <a:sym typeface="Roboto"/>
                      </a:endParaRPr>
                    </a:p>
                  </a:txBody>
                  <a:tcPr marT="91425" marB="91425" marR="91425" marL="91425" anchor="ctr"/>
                </a:tc>
              </a:tr>
              <a:tr h="265875">
                <a:tc>
                  <a:txBody>
                    <a:bodyPr/>
                    <a:lstStyle/>
                    <a:p>
                      <a:pPr indent="0" lvl="0" marL="0" rtl="0" algn="ctr">
                        <a:spcBef>
                          <a:spcPts val="0"/>
                        </a:spcBef>
                        <a:spcAft>
                          <a:spcPts val="0"/>
                        </a:spcAft>
                        <a:buNone/>
                      </a:pPr>
                      <a:r>
                        <a:rPr lang="en" sz="600">
                          <a:latin typeface="Roboto"/>
                          <a:ea typeface="Roboto"/>
                          <a:cs typeface="Roboto"/>
                          <a:sym typeface="Roboto"/>
                        </a:rPr>
                        <a:t>170,10</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5, 0</a:t>
                      </a:r>
                      <a:endParaRPr sz="600">
                        <a:latin typeface="Roboto"/>
                        <a:ea typeface="Roboto"/>
                        <a:cs typeface="Roboto"/>
                        <a:sym typeface="Roboto"/>
                      </a:endParaRPr>
                    </a:p>
                  </a:txBody>
                  <a:tcPr marT="91425" marB="91425" marR="91425" marL="91425" anchor="ctr"/>
                </a:tc>
              </a:tr>
            </a:tbl>
          </a:graphicData>
        </a:graphic>
      </p:graphicFrame>
      <p:sp>
        <p:nvSpPr>
          <p:cNvPr id="776" name="Google Shape;776;p57"/>
          <p:cNvSpPr txBox="1"/>
          <p:nvPr/>
        </p:nvSpPr>
        <p:spPr>
          <a:xfrm>
            <a:off x="3142200" y="3605400"/>
            <a:ext cx="2679900" cy="35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rgbClr val="434343"/>
                </a:solidFill>
                <a:latin typeface="Roboto"/>
                <a:ea typeface="Roboto"/>
                <a:cs typeface="Roboto"/>
                <a:sym typeface="Roboto"/>
              </a:rPr>
              <a:t>Original image </a:t>
            </a:r>
            <a:r>
              <a:rPr lang="en" sz="1000">
                <a:solidFill>
                  <a:srgbClr val="434343"/>
                </a:solidFill>
                <a:latin typeface="Roboto"/>
                <a:ea typeface="Roboto"/>
                <a:cs typeface="Roboto"/>
                <a:sym typeface="Roboto"/>
              </a:rPr>
              <a:t>Feature Map - 7x7x2048</a:t>
            </a:r>
            <a:endParaRPr sz="1000">
              <a:solidFill>
                <a:srgbClr val="434343"/>
              </a:solidFill>
              <a:latin typeface="Roboto"/>
              <a:ea typeface="Roboto"/>
              <a:cs typeface="Roboto"/>
              <a:sym typeface="Roboto"/>
            </a:endParaRPr>
          </a:p>
        </p:txBody>
      </p:sp>
      <p:graphicFrame>
        <p:nvGraphicFramePr>
          <p:cNvPr id="777" name="Google Shape;777;p57"/>
          <p:cNvGraphicFramePr/>
          <p:nvPr/>
        </p:nvGraphicFramePr>
        <p:xfrm>
          <a:off x="6615900" y="1876500"/>
          <a:ext cx="3000000" cy="3000000"/>
        </p:xfrm>
        <a:graphic>
          <a:graphicData uri="http://schemas.openxmlformats.org/drawingml/2006/table">
            <a:tbl>
              <a:tblPr>
                <a:noFill/>
                <a:tableStyleId>{74C20E84-B4FB-401E-A0E8-A94B4574E8F7}</a:tableStyleId>
              </a:tblPr>
              <a:tblGrid>
                <a:gridCol w="382850"/>
                <a:gridCol w="382850"/>
                <a:gridCol w="382850"/>
                <a:gridCol w="382850"/>
                <a:gridCol w="382850"/>
              </a:tblGrid>
              <a:tr h="262175">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0.4</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2175">
                <a:tc>
                  <a:txBody>
                    <a:bodyPr/>
                    <a:lstStyle/>
                    <a:p>
                      <a:pPr indent="0" lvl="0" marL="0" rtl="0" algn="ctr">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0.9</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2175">
                <a:tc>
                  <a:txBody>
                    <a:bodyPr/>
                    <a:lstStyle/>
                    <a:p>
                      <a:pPr indent="0" lvl="0" marL="0" rtl="0" algn="ctr">
                        <a:spcBef>
                          <a:spcPts val="0"/>
                        </a:spcBef>
                        <a:spcAft>
                          <a:spcPts val="0"/>
                        </a:spcAft>
                        <a:buNone/>
                      </a:pPr>
                      <a:r>
                        <a:rPr lang="en" sz="600">
                          <a:latin typeface="Roboto"/>
                          <a:ea typeface="Roboto"/>
                          <a:cs typeface="Roboto"/>
                          <a:sym typeface="Roboto"/>
                        </a:rPr>
                        <a:t>0.66</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0.12</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2175">
                <a:tc>
                  <a:txBody>
                    <a:bodyPr/>
                    <a:lstStyle/>
                    <a:p>
                      <a:pPr indent="0" lvl="0" marL="0" rtl="0" algn="ctr">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0.45</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2175">
                <a:tc>
                  <a:txBody>
                    <a:bodyPr/>
                    <a:lstStyle/>
                    <a:p>
                      <a:pPr indent="0" lvl="0" marL="0" rtl="0" algn="ctr">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778" name="Google Shape;778;p57"/>
          <p:cNvSpPr txBox="1"/>
          <p:nvPr/>
        </p:nvSpPr>
        <p:spPr>
          <a:xfrm>
            <a:off x="6266400" y="3300600"/>
            <a:ext cx="2679900" cy="35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rgbClr val="434343"/>
                </a:solidFill>
                <a:latin typeface="Roboto"/>
                <a:ea typeface="Roboto"/>
                <a:cs typeface="Roboto"/>
                <a:sym typeface="Roboto"/>
              </a:rPr>
              <a:t>ROI Feature Map (5x5x2048)</a:t>
            </a:r>
            <a:endParaRPr sz="1000">
              <a:solidFill>
                <a:srgbClr val="43434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1000"/>
                                        <p:tgtEl>
                                          <p:spTgt spid="773"/>
                                        </p:tgtEl>
                                      </p:cBhvr>
                                    </p:animEffect>
                                  </p:childTnLst>
                                </p:cTn>
                              </p:par>
                              <p:par>
                                <p:cTn fill="hold" nodeType="with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1000"/>
                                        <p:tgtEl>
                                          <p:spTgt spid="7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1000"/>
                                        <p:tgtEl>
                                          <p:spTgt spid="7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1000"/>
                                        <p:tgtEl>
                                          <p:spTgt spid="778"/>
                                        </p:tgtEl>
                                      </p:cBhvr>
                                    </p:animEffect>
                                  </p:childTnLst>
                                </p:cTn>
                              </p:par>
                              <p:par>
                                <p:cTn fill="hold" nodeType="with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pic>
        <p:nvPicPr>
          <p:cNvPr id="783" name="Google Shape;783;p58"/>
          <p:cNvPicPr preferRelativeResize="0"/>
          <p:nvPr/>
        </p:nvPicPr>
        <p:blipFill>
          <a:blip r:embed="rId3">
            <a:alphaModFix/>
          </a:blip>
          <a:stretch>
            <a:fillRect/>
          </a:stretch>
        </p:blipFill>
        <p:spPr>
          <a:xfrm>
            <a:off x="1232650" y="1179050"/>
            <a:ext cx="2914256" cy="2349375"/>
          </a:xfrm>
          <a:prstGeom prst="rect">
            <a:avLst/>
          </a:prstGeom>
          <a:noFill/>
          <a:ln>
            <a:noFill/>
          </a:ln>
        </p:spPr>
      </p:pic>
      <p:sp>
        <p:nvSpPr>
          <p:cNvPr id="784" name="Google Shape;784;p58"/>
          <p:cNvSpPr/>
          <p:nvPr/>
        </p:nvSpPr>
        <p:spPr>
          <a:xfrm>
            <a:off x="3076781" y="2222419"/>
            <a:ext cx="641100" cy="11133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5" name="Google Shape;785;p58"/>
          <p:cNvCxnSpPr/>
          <p:nvPr/>
        </p:nvCxnSpPr>
        <p:spPr>
          <a:xfrm flipH="1" rot="10800000">
            <a:off x="1211350" y="3664575"/>
            <a:ext cx="2939100" cy="18300"/>
          </a:xfrm>
          <a:prstGeom prst="straightConnector1">
            <a:avLst/>
          </a:prstGeom>
          <a:noFill/>
          <a:ln cap="flat" cmpd="sng" w="9525">
            <a:solidFill>
              <a:schemeClr val="dk2"/>
            </a:solidFill>
            <a:prstDash val="dot"/>
            <a:round/>
            <a:headEnd len="med" w="med" type="none"/>
            <a:tailEnd len="med" w="med" type="none"/>
          </a:ln>
        </p:spPr>
      </p:cxnSp>
      <p:sp>
        <p:nvSpPr>
          <p:cNvPr id="786" name="Google Shape;786;p58"/>
          <p:cNvSpPr txBox="1"/>
          <p:nvPr/>
        </p:nvSpPr>
        <p:spPr>
          <a:xfrm>
            <a:off x="2504650" y="3542175"/>
            <a:ext cx="444600" cy="26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alibri"/>
                <a:ea typeface="Calibri"/>
                <a:cs typeface="Calibri"/>
                <a:sym typeface="Calibri"/>
              </a:rPr>
              <a:t>224</a:t>
            </a:r>
            <a:endParaRPr sz="800">
              <a:latin typeface="Calibri"/>
              <a:ea typeface="Calibri"/>
              <a:cs typeface="Calibri"/>
              <a:sym typeface="Calibri"/>
            </a:endParaRPr>
          </a:p>
        </p:txBody>
      </p:sp>
      <p:cxnSp>
        <p:nvCxnSpPr>
          <p:cNvPr id="787" name="Google Shape;787;p58"/>
          <p:cNvCxnSpPr/>
          <p:nvPr/>
        </p:nvCxnSpPr>
        <p:spPr>
          <a:xfrm flipH="1" rot="5400000">
            <a:off x="-93950" y="2379225"/>
            <a:ext cx="2349300" cy="18300"/>
          </a:xfrm>
          <a:prstGeom prst="straightConnector1">
            <a:avLst/>
          </a:prstGeom>
          <a:noFill/>
          <a:ln cap="flat" cmpd="sng" w="9525">
            <a:solidFill>
              <a:schemeClr val="dk2"/>
            </a:solidFill>
            <a:prstDash val="dot"/>
            <a:round/>
            <a:headEnd len="med" w="med" type="none"/>
            <a:tailEnd len="med" w="med" type="none"/>
          </a:ln>
        </p:spPr>
      </p:cxnSp>
      <p:sp>
        <p:nvSpPr>
          <p:cNvPr id="788" name="Google Shape;788;p58"/>
          <p:cNvSpPr txBox="1"/>
          <p:nvPr/>
        </p:nvSpPr>
        <p:spPr>
          <a:xfrm rot="-5400000">
            <a:off x="902950" y="2219890"/>
            <a:ext cx="355500" cy="26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Calibri"/>
                <a:ea typeface="Calibri"/>
                <a:cs typeface="Calibri"/>
                <a:sym typeface="Calibri"/>
              </a:rPr>
              <a:t>224</a:t>
            </a:r>
            <a:endParaRPr sz="800">
              <a:latin typeface="Calibri"/>
              <a:ea typeface="Calibri"/>
              <a:cs typeface="Calibri"/>
              <a:sym typeface="Calibri"/>
            </a:endParaRPr>
          </a:p>
        </p:txBody>
      </p:sp>
      <p:graphicFrame>
        <p:nvGraphicFramePr>
          <p:cNvPr id="789" name="Google Shape;789;p58"/>
          <p:cNvGraphicFramePr/>
          <p:nvPr/>
        </p:nvGraphicFramePr>
        <p:xfrm>
          <a:off x="5159913" y="1602688"/>
          <a:ext cx="3000000" cy="3000000"/>
        </p:xfrm>
        <a:graphic>
          <a:graphicData uri="http://schemas.openxmlformats.org/drawingml/2006/table">
            <a:tbl>
              <a:tblPr>
                <a:noFill/>
                <a:tableStyleId>{74C20E84-B4FB-401E-A0E8-A94B4574E8F7}</a:tableStyleId>
              </a:tblPr>
              <a:tblGrid>
                <a:gridCol w="639075"/>
                <a:gridCol w="639075"/>
                <a:gridCol w="639075"/>
              </a:tblGrid>
              <a:tr h="356925">
                <a:tc>
                  <a:txBody>
                    <a:bodyPr/>
                    <a:lstStyle/>
                    <a:p>
                      <a:pPr indent="0" lvl="0" marL="0" rtl="0" algn="ctr">
                        <a:spcBef>
                          <a:spcPts val="0"/>
                        </a:spcBef>
                        <a:spcAft>
                          <a:spcPts val="0"/>
                        </a:spcAft>
                        <a:buNone/>
                      </a:pPr>
                      <a:r>
                        <a:rPr lang="en" sz="600">
                          <a:solidFill>
                            <a:srgbClr val="FFFFFF"/>
                          </a:solidFill>
                          <a:latin typeface="Roboto"/>
                          <a:ea typeface="Roboto"/>
                          <a:cs typeface="Roboto"/>
                          <a:sym typeface="Roboto"/>
                        </a:rPr>
                        <a:t>RoI Coordinates</a:t>
                      </a:r>
                      <a:endParaRPr sz="600">
                        <a:solidFill>
                          <a:srgbClr val="FFFFFF"/>
                        </a:solidFill>
                        <a:latin typeface="Roboto"/>
                        <a:ea typeface="Roboto"/>
                        <a:cs typeface="Roboto"/>
                        <a:sym typeface="Roboto"/>
                      </a:endParaRPr>
                    </a:p>
                  </a:txBody>
                  <a:tcPr marT="91425" marB="91425" marR="91425" marL="91425" anchor="ctr">
                    <a:solidFill>
                      <a:srgbClr val="A64D79"/>
                    </a:solidFill>
                  </a:tcPr>
                </a:tc>
                <a:tc>
                  <a:txBody>
                    <a:bodyPr/>
                    <a:lstStyle/>
                    <a:p>
                      <a:pPr indent="0" lvl="0" marL="0" rtl="0" algn="ctr">
                        <a:spcBef>
                          <a:spcPts val="0"/>
                        </a:spcBef>
                        <a:spcAft>
                          <a:spcPts val="0"/>
                        </a:spcAft>
                        <a:buNone/>
                      </a:pPr>
                      <a:r>
                        <a:rPr lang="en" sz="600">
                          <a:solidFill>
                            <a:srgbClr val="FFFFFF"/>
                          </a:solidFill>
                          <a:latin typeface="Roboto"/>
                          <a:ea typeface="Roboto"/>
                          <a:cs typeface="Roboto"/>
                          <a:sym typeface="Roboto"/>
                        </a:rPr>
                        <a:t>Divide coords by 32</a:t>
                      </a:r>
                      <a:endParaRPr sz="600">
                        <a:solidFill>
                          <a:srgbClr val="FFFFFF"/>
                        </a:solidFill>
                        <a:latin typeface="Roboto"/>
                        <a:ea typeface="Roboto"/>
                        <a:cs typeface="Roboto"/>
                        <a:sym typeface="Roboto"/>
                      </a:endParaRPr>
                    </a:p>
                  </a:txBody>
                  <a:tcPr marT="91425" marB="91425" marR="91425" marL="91425" anchor="ctr">
                    <a:solidFill>
                      <a:srgbClr val="A64D79"/>
                    </a:solidFill>
                  </a:tcPr>
                </a:tc>
                <a:tc>
                  <a:txBody>
                    <a:bodyPr/>
                    <a:lstStyle/>
                    <a:p>
                      <a:pPr indent="0" lvl="0" marL="0" rtl="0" algn="ctr">
                        <a:spcBef>
                          <a:spcPts val="0"/>
                        </a:spcBef>
                        <a:spcAft>
                          <a:spcPts val="0"/>
                        </a:spcAft>
                        <a:buNone/>
                      </a:pPr>
                      <a:r>
                        <a:rPr lang="en" sz="600">
                          <a:solidFill>
                            <a:srgbClr val="FFFFFF"/>
                          </a:solidFill>
                          <a:latin typeface="Roboto"/>
                          <a:ea typeface="Roboto"/>
                          <a:cs typeface="Roboto"/>
                          <a:sym typeface="Roboto"/>
                        </a:rPr>
                        <a:t>Convert to Int (Floor)</a:t>
                      </a:r>
                      <a:endParaRPr sz="600">
                        <a:solidFill>
                          <a:srgbClr val="FFFFFF"/>
                        </a:solidFill>
                        <a:latin typeface="Roboto"/>
                        <a:ea typeface="Roboto"/>
                        <a:cs typeface="Roboto"/>
                        <a:sym typeface="Roboto"/>
                      </a:endParaRPr>
                    </a:p>
                  </a:txBody>
                  <a:tcPr marT="91425" marB="91425" marR="91425" marL="91425" anchor="ctr">
                    <a:solidFill>
                      <a:srgbClr val="A64D79"/>
                    </a:solidFill>
                  </a:tcPr>
                </a:tc>
              </a:tr>
              <a:tr h="285000">
                <a:tc>
                  <a:txBody>
                    <a:bodyPr/>
                    <a:lstStyle/>
                    <a:p>
                      <a:pPr indent="0" lvl="0" marL="0" rtl="0" algn="ctr">
                        <a:spcBef>
                          <a:spcPts val="0"/>
                        </a:spcBef>
                        <a:spcAft>
                          <a:spcPts val="0"/>
                        </a:spcAft>
                        <a:buNone/>
                      </a:pPr>
                      <a:r>
                        <a:rPr lang="en" sz="600">
                          <a:latin typeface="Roboto"/>
                          <a:ea typeface="Roboto"/>
                          <a:cs typeface="Roboto"/>
                          <a:sym typeface="Roboto"/>
                        </a:rPr>
                        <a:t>17</a:t>
                      </a:r>
                      <a:r>
                        <a:rPr lang="en" sz="600">
                          <a:latin typeface="Roboto"/>
                          <a:ea typeface="Roboto"/>
                          <a:cs typeface="Roboto"/>
                          <a:sym typeface="Roboto"/>
                        </a:rPr>
                        <a:t>0,10</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5.3</a:t>
                      </a:r>
                      <a:r>
                        <a:rPr lang="en" sz="600">
                          <a:latin typeface="Roboto"/>
                          <a:ea typeface="Roboto"/>
                          <a:cs typeface="Roboto"/>
                          <a:sym typeface="Roboto"/>
                        </a:rPr>
                        <a:t>, 0.3 </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5</a:t>
                      </a:r>
                      <a:r>
                        <a:rPr lang="en" sz="600">
                          <a:latin typeface="Roboto"/>
                          <a:ea typeface="Roboto"/>
                          <a:cs typeface="Roboto"/>
                          <a:sym typeface="Roboto"/>
                        </a:rPr>
                        <a:t>, 0</a:t>
                      </a:r>
                      <a:endParaRPr sz="600">
                        <a:latin typeface="Roboto"/>
                        <a:ea typeface="Roboto"/>
                        <a:cs typeface="Roboto"/>
                        <a:sym typeface="Roboto"/>
                      </a:endParaRPr>
                    </a:p>
                  </a:txBody>
                  <a:tcPr marT="91425" marB="91425" marR="91425" marL="91425" anchor="ctr"/>
                </a:tc>
              </a:tr>
              <a:tr h="265875">
                <a:tc>
                  <a:txBody>
                    <a:bodyPr/>
                    <a:lstStyle/>
                    <a:p>
                      <a:pPr indent="0" lvl="0" marL="0" rtl="0" algn="ctr">
                        <a:spcBef>
                          <a:spcPts val="0"/>
                        </a:spcBef>
                        <a:spcAft>
                          <a:spcPts val="0"/>
                        </a:spcAft>
                        <a:buNone/>
                      </a:pPr>
                      <a:r>
                        <a:rPr lang="en" sz="600">
                          <a:latin typeface="Roboto"/>
                          <a:ea typeface="Roboto"/>
                          <a:cs typeface="Roboto"/>
                          <a:sym typeface="Roboto"/>
                        </a:rPr>
                        <a:t>220</a:t>
                      </a:r>
                      <a:r>
                        <a:rPr lang="en" sz="600">
                          <a:latin typeface="Roboto"/>
                          <a:ea typeface="Roboto"/>
                          <a:cs typeface="Roboto"/>
                          <a:sym typeface="Roboto"/>
                        </a:rPr>
                        <a:t>, 10</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 6.9, 0.3</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6</a:t>
                      </a:r>
                      <a:r>
                        <a:rPr lang="en" sz="600">
                          <a:latin typeface="Roboto"/>
                          <a:ea typeface="Roboto"/>
                          <a:cs typeface="Roboto"/>
                          <a:sym typeface="Roboto"/>
                        </a:rPr>
                        <a:t>, 0</a:t>
                      </a:r>
                      <a:endParaRPr sz="600">
                        <a:latin typeface="Roboto"/>
                        <a:ea typeface="Roboto"/>
                        <a:cs typeface="Roboto"/>
                        <a:sym typeface="Roboto"/>
                      </a:endParaRPr>
                    </a:p>
                  </a:txBody>
                  <a:tcPr marT="91425" marB="91425" marR="91425" marL="91425" anchor="ctr"/>
                </a:tc>
              </a:tr>
              <a:tr h="265875">
                <a:tc>
                  <a:txBody>
                    <a:bodyPr/>
                    <a:lstStyle/>
                    <a:p>
                      <a:pPr indent="0" lvl="0" marL="0" rtl="0" algn="ctr">
                        <a:spcBef>
                          <a:spcPts val="0"/>
                        </a:spcBef>
                        <a:spcAft>
                          <a:spcPts val="0"/>
                        </a:spcAft>
                        <a:buNone/>
                      </a:pPr>
                      <a:r>
                        <a:rPr lang="en" sz="600">
                          <a:latin typeface="Roboto"/>
                          <a:ea typeface="Roboto"/>
                          <a:cs typeface="Roboto"/>
                          <a:sym typeface="Roboto"/>
                        </a:rPr>
                        <a:t>220,1</a:t>
                      </a:r>
                      <a:r>
                        <a:rPr lang="en" sz="600">
                          <a:latin typeface="Roboto"/>
                          <a:ea typeface="Roboto"/>
                          <a:cs typeface="Roboto"/>
                          <a:sym typeface="Roboto"/>
                        </a:rPr>
                        <a:t>10</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6</a:t>
                      </a:r>
                      <a:r>
                        <a:rPr lang="en" sz="600">
                          <a:latin typeface="Roboto"/>
                          <a:ea typeface="Roboto"/>
                          <a:cs typeface="Roboto"/>
                          <a:sym typeface="Roboto"/>
                        </a:rPr>
                        <a:t>.9, 3.4</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6</a:t>
                      </a:r>
                      <a:r>
                        <a:rPr lang="en" sz="600">
                          <a:latin typeface="Roboto"/>
                          <a:ea typeface="Roboto"/>
                          <a:cs typeface="Roboto"/>
                          <a:sym typeface="Roboto"/>
                        </a:rPr>
                        <a:t>, 3</a:t>
                      </a:r>
                      <a:endParaRPr sz="600">
                        <a:latin typeface="Roboto"/>
                        <a:ea typeface="Roboto"/>
                        <a:cs typeface="Roboto"/>
                        <a:sym typeface="Roboto"/>
                      </a:endParaRPr>
                    </a:p>
                  </a:txBody>
                  <a:tcPr marT="91425" marB="91425" marR="91425" marL="91425" anchor="ctr"/>
                </a:tc>
              </a:tr>
              <a:tr h="265875">
                <a:tc>
                  <a:txBody>
                    <a:bodyPr/>
                    <a:lstStyle/>
                    <a:p>
                      <a:pPr indent="0" lvl="0" marL="0" rtl="0" algn="ctr">
                        <a:spcBef>
                          <a:spcPts val="0"/>
                        </a:spcBef>
                        <a:spcAft>
                          <a:spcPts val="0"/>
                        </a:spcAft>
                        <a:buNone/>
                      </a:pPr>
                      <a:r>
                        <a:rPr lang="en" sz="600">
                          <a:latin typeface="Roboto"/>
                          <a:ea typeface="Roboto"/>
                          <a:cs typeface="Roboto"/>
                          <a:sym typeface="Roboto"/>
                        </a:rPr>
                        <a:t>170,110</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5.3, 3.4</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5</a:t>
                      </a:r>
                      <a:r>
                        <a:rPr lang="en" sz="600">
                          <a:latin typeface="Roboto"/>
                          <a:ea typeface="Roboto"/>
                          <a:cs typeface="Roboto"/>
                          <a:sym typeface="Roboto"/>
                        </a:rPr>
                        <a:t>, 3</a:t>
                      </a:r>
                      <a:endParaRPr sz="600">
                        <a:latin typeface="Roboto"/>
                        <a:ea typeface="Roboto"/>
                        <a:cs typeface="Roboto"/>
                        <a:sym typeface="Roboto"/>
                      </a:endParaRPr>
                    </a:p>
                  </a:txBody>
                  <a:tcPr marT="91425" marB="91425" marR="91425" marL="91425" anchor="ctr"/>
                </a:tc>
              </a:tr>
            </a:tbl>
          </a:graphicData>
        </a:graphic>
      </p:graphicFrame>
      <p:sp>
        <p:nvSpPr>
          <p:cNvPr id="790" name="Google Shape;790;p58"/>
          <p:cNvSpPr txBox="1"/>
          <p:nvPr/>
        </p:nvSpPr>
        <p:spPr>
          <a:xfrm>
            <a:off x="2782551" y="3389075"/>
            <a:ext cx="641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170, 10</a:t>
            </a:r>
            <a:endParaRPr b="1" sz="800">
              <a:solidFill>
                <a:srgbClr val="FFFFFF"/>
              </a:solidFill>
              <a:latin typeface="Roboto"/>
              <a:ea typeface="Roboto"/>
              <a:cs typeface="Roboto"/>
              <a:sym typeface="Roboto"/>
            </a:endParaRPr>
          </a:p>
        </p:txBody>
      </p:sp>
      <p:sp>
        <p:nvSpPr>
          <p:cNvPr id="791" name="Google Shape;791;p58"/>
          <p:cNvSpPr txBox="1"/>
          <p:nvPr/>
        </p:nvSpPr>
        <p:spPr>
          <a:xfrm>
            <a:off x="3392151" y="3389075"/>
            <a:ext cx="641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220</a:t>
            </a:r>
            <a:r>
              <a:rPr b="1" lang="en" sz="800">
                <a:solidFill>
                  <a:srgbClr val="FFFFFF"/>
                </a:solidFill>
                <a:latin typeface="Roboto"/>
                <a:ea typeface="Roboto"/>
                <a:cs typeface="Roboto"/>
                <a:sym typeface="Roboto"/>
              </a:rPr>
              <a:t>, 10</a:t>
            </a:r>
            <a:endParaRPr b="1" sz="800">
              <a:solidFill>
                <a:srgbClr val="FFFFFF"/>
              </a:solidFill>
              <a:latin typeface="Roboto"/>
              <a:ea typeface="Roboto"/>
              <a:cs typeface="Roboto"/>
              <a:sym typeface="Roboto"/>
            </a:endParaRPr>
          </a:p>
        </p:txBody>
      </p:sp>
      <p:sp>
        <p:nvSpPr>
          <p:cNvPr id="792" name="Google Shape;792;p58"/>
          <p:cNvSpPr txBox="1"/>
          <p:nvPr/>
        </p:nvSpPr>
        <p:spPr>
          <a:xfrm>
            <a:off x="2706351" y="2017475"/>
            <a:ext cx="641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170, 110</a:t>
            </a:r>
            <a:endParaRPr b="1" sz="800">
              <a:solidFill>
                <a:srgbClr val="FFFFFF"/>
              </a:solidFill>
              <a:latin typeface="Roboto"/>
              <a:ea typeface="Roboto"/>
              <a:cs typeface="Roboto"/>
              <a:sym typeface="Roboto"/>
            </a:endParaRPr>
          </a:p>
        </p:txBody>
      </p:sp>
      <p:sp>
        <p:nvSpPr>
          <p:cNvPr id="793" name="Google Shape;793;p58"/>
          <p:cNvSpPr txBox="1"/>
          <p:nvPr/>
        </p:nvSpPr>
        <p:spPr>
          <a:xfrm>
            <a:off x="3392151" y="2017475"/>
            <a:ext cx="641100" cy="1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220, 110</a:t>
            </a:r>
            <a:endParaRPr b="1" sz="800">
              <a:solidFill>
                <a:srgbClr val="FFFFFF"/>
              </a:solidFill>
              <a:latin typeface="Roboto"/>
              <a:ea typeface="Roboto"/>
              <a:cs typeface="Roboto"/>
              <a:sym typeface="Roboto"/>
            </a:endParaRPr>
          </a:p>
        </p:txBody>
      </p:sp>
      <p:sp>
        <p:nvSpPr>
          <p:cNvPr id="794" name="Google Shape;794;p58"/>
          <p:cNvSpPr txBox="1"/>
          <p:nvPr/>
        </p:nvSpPr>
        <p:spPr>
          <a:xfrm>
            <a:off x="4187250" y="401675"/>
            <a:ext cx="3969900" cy="54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434343"/>
                </a:solidFill>
                <a:latin typeface="Roboto"/>
                <a:ea typeface="Roboto"/>
                <a:cs typeface="Roboto"/>
                <a:sym typeface="Roboto"/>
              </a:rPr>
              <a:t>Feature map for another RoI</a:t>
            </a:r>
            <a:endParaRPr b="1">
              <a:solidFill>
                <a:srgbClr val="434343"/>
              </a:solidFill>
              <a:latin typeface="Roboto"/>
              <a:ea typeface="Roboto"/>
              <a:cs typeface="Roboto"/>
              <a:sym typeface="Roboto"/>
            </a:endParaRPr>
          </a:p>
        </p:txBody>
      </p:sp>
      <p:sp>
        <p:nvSpPr>
          <p:cNvPr id="795" name="Google Shape;795;p58"/>
          <p:cNvSpPr txBox="1"/>
          <p:nvPr/>
        </p:nvSpPr>
        <p:spPr>
          <a:xfrm>
            <a:off x="4227975" y="3855875"/>
            <a:ext cx="3563700" cy="872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000FF"/>
                </a:solidFill>
                <a:latin typeface="Calibri"/>
                <a:ea typeface="Calibri"/>
                <a:cs typeface="Calibri"/>
                <a:sym typeface="Calibri"/>
              </a:rPr>
              <a:t>Convert RoI coordinates from original image scale (224x224) to Feature map scale (7x7)</a:t>
            </a:r>
            <a:endParaRPr b="1" sz="16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1000"/>
                                        <p:tgtEl>
                                          <p:spTgt spid="7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59"/>
          <p:cNvSpPr/>
          <p:nvPr/>
        </p:nvSpPr>
        <p:spPr>
          <a:xfrm>
            <a:off x="5056450" y="2724125"/>
            <a:ext cx="382800" cy="84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01" name="Google Shape;801;p59"/>
          <p:cNvGraphicFramePr/>
          <p:nvPr/>
        </p:nvGraphicFramePr>
        <p:xfrm>
          <a:off x="3142200" y="1611725"/>
          <a:ext cx="3000000" cy="3000000"/>
        </p:xfrm>
        <a:graphic>
          <a:graphicData uri="http://schemas.openxmlformats.org/drawingml/2006/table">
            <a:tbl>
              <a:tblPr>
                <a:noFill/>
                <a:tableStyleId>{74C20E84-B4FB-401E-A0E8-A94B4574E8F7}</a:tableStyleId>
              </a:tblPr>
              <a:tblGrid>
                <a:gridCol w="382850"/>
                <a:gridCol w="382850"/>
                <a:gridCol w="382850"/>
                <a:gridCol w="382850"/>
                <a:gridCol w="382850"/>
                <a:gridCol w="382850"/>
                <a:gridCol w="382850"/>
              </a:tblGrid>
              <a:tr h="262175">
                <a:tc>
                  <a:txBody>
                    <a:bodyPr/>
                    <a:lstStyle/>
                    <a:p>
                      <a:pPr indent="0" lvl="0" marL="0" rtl="0" algn="ctr">
                        <a:spcBef>
                          <a:spcPts val="0"/>
                        </a:spcBef>
                        <a:spcAft>
                          <a:spcPts val="0"/>
                        </a:spcAft>
                        <a:buNone/>
                      </a:pPr>
                      <a:r>
                        <a:rPr lang="en" sz="600">
                          <a:latin typeface="Roboto"/>
                          <a:ea typeface="Roboto"/>
                          <a:cs typeface="Roboto"/>
                          <a:sym typeface="Roboto"/>
                        </a:rPr>
                        <a:t>0.06</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0.03</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0.04</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0.9</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0.07</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0.4</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0.9</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0.66</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0.12</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0.36</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0.03</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0.45</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0.06</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0.92</a:t>
                      </a:r>
                      <a:endParaRPr sz="6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tc>
              </a:tr>
            </a:tbl>
          </a:graphicData>
        </a:graphic>
      </p:graphicFrame>
      <p:graphicFrame>
        <p:nvGraphicFramePr>
          <p:cNvPr id="802" name="Google Shape;802;p59"/>
          <p:cNvGraphicFramePr/>
          <p:nvPr/>
        </p:nvGraphicFramePr>
        <p:xfrm>
          <a:off x="1183038" y="1743538"/>
          <a:ext cx="3000000" cy="3000000"/>
        </p:xfrm>
        <a:graphic>
          <a:graphicData uri="http://schemas.openxmlformats.org/drawingml/2006/table">
            <a:tbl>
              <a:tblPr>
                <a:noFill/>
                <a:tableStyleId>{74C20E84-B4FB-401E-A0E8-A94B4574E8F7}</a:tableStyleId>
              </a:tblPr>
              <a:tblGrid>
                <a:gridCol w="639075"/>
                <a:gridCol w="639075"/>
              </a:tblGrid>
              <a:tr h="356925">
                <a:tc>
                  <a:txBody>
                    <a:bodyPr/>
                    <a:lstStyle/>
                    <a:p>
                      <a:pPr indent="0" lvl="0" marL="0" rtl="0" algn="ctr">
                        <a:spcBef>
                          <a:spcPts val="0"/>
                        </a:spcBef>
                        <a:spcAft>
                          <a:spcPts val="0"/>
                        </a:spcAft>
                        <a:buNone/>
                      </a:pPr>
                      <a:r>
                        <a:rPr lang="en" sz="600">
                          <a:solidFill>
                            <a:srgbClr val="FFFFFF"/>
                          </a:solidFill>
                          <a:latin typeface="Roboto"/>
                          <a:ea typeface="Roboto"/>
                          <a:cs typeface="Roboto"/>
                          <a:sym typeface="Roboto"/>
                        </a:rPr>
                        <a:t>RoI Coordinates</a:t>
                      </a:r>
                      <a:endParaRPr sz="600">
                        <a:solidFill>
                          <a:srgbClr val="FFFFFF"/>
                        </a:solidFill>
                        <a:latin typeface="Roboto"/>
                        <a:ea typeface="Roboto"/>
                        <a:cs typeface="Roboto"/>
                        <a:sym typeface="Roboto"/>
                      </a:endParaRPr>
                    </a:p>
                    <a:p>
                      <a:pPr indent="0" lvl="0" marL="0" rtl="0" algn="ctr">
                        <a:spcBef>
                          <a:spcPts val="0"/>
                        </a:spcBef>
                        <a:spcAft>
                          <a:spcPts val="0"/>
                        </a:spcAft>
                        <a:buNone/>
                      </a:pPr>
                      <a:r>
                        <a:rPr lang="en" sz="600">
                          <a:solidFill>
                            <a:srgbClr val="FFFFFF"/>
                          </a:solidFill>
                          <a:latin typeface="Roboto"/>
                          <a:ea typeface="Roboto"/>
                          <a:cs typeface="Roboto"/>
                          <a:sym typeface="Roboto"/>
                        </a:rPr>
                        <a:t>(224x224 scale)</a:t>
                      </a:r>
                      <a:endParaRPr sz="600">
                        <a:solidFill>
                          <a:srgbClr val="FFFFFF"/>
                        </a:solidFill>
                        <a:latin typeface="Roboto"/>
                        <a:ea typeface="Roboto"/>
                        <a:cs typeface="Roboto"/>
                        <a:sym typeface="Roboto"/>
                      </a:endParaRPr>
                    </a:p>
                  </a:txBody>
                  <a:tcPr marT="91425" marB="91425" marR="91425" marL="91425" anchor="ctr">
                    <a:solidFill>
                      <a:srgbClr val="A64D79"/>
                    </a:solidFill>
                  </a:tcPr>
                </a:tc>
                <a:tc>
                  <a:txBody>
                    <a:bodyPr/>
                    <a:lstStyle/>
                    <a:p>
                      <a:pPr indent="0" lvl="0" marL="0" rtl="0" algn="ctr">
                        <a:spcBef>
                          <a:spcPts val="0"/>
                        </a:spcBef>
                        <a:spcAft>
                          <a:spcPts val="0"/>
                        </a:spcAft>
                        <a:buClr>
                          <a:schemeClr val="dk1"/>
                        </a:buClr>
                        <a:buSzPts val="1100"/>
                        <a:buFont typeface="Arial"/>
                        <a:buNone/>
                      </a:pPr>
                      <a:r>
                        <a:rPr lang="en" sz="600">
                          <a:solidFill>
                            <a:schemeClr val="lt1"/>
                          </a:solidFill>
                          <a:latin typeface="Roboto"/>
                          <a:ea typeface="Roboto"/>
                          <a:cs typeface="Roboto"/>
                          <a:sym typeface="Roboto"/>
                        </a:rPr>
                        <a:t>ROI Coordinates (7x7 scale)</a:t>
                      </a:r>
                      <a:endParaRPr sz="600">
                        <a:solidFill>
                          <a:srgbClr val="FFFFFF"/>
                        </a:solidFill>
                        <a:latin typeface="Roboto"/>
                        <a:ea typeface="Roboto"/>
                        <a:cs typeface="Roboto"/>
                        <a:sym typeface="Roboto"/>
                      </a:endParaRPr>
                    </a:p>
                  </a:txBody>
                  <a:tcPr marT="91425" marB="91425" marR="91425" marL="91425" anchor="ctr">
                    <a:solidFill>
                      <a:srgbClr val="A64D79"/>
                    </a:solidFill>
                  </a:tcPr>
                </a:tc>
              </a:tr>
              <a:tr h="285000">
                <a:tc>
                  <a:txBody>
                    <a:bodyPr/>
                    <a:lstStyle/>
                    <a:p>
                      <a:pPr indent="0" lvl="0" marL="0" rtl="0" algn="ctr">
                        <a:spcBef>
                          <a:spcPts val="0"/>
                        </a:spcBef>
                        <a:spcAft>
                          <a:spcPts val="0"/>
                        </a:spcAft>
                        <a:buNone/>
                      </a:pPr>
                      <a:r>
                        <a:rPr lang="en" sz="600">
                          <a:latin typeface="Roboto"/>
                          <a:ea typeface="Roboto"/>
                          <a:cs typeface="Roboto"/>
                          <a:sym typeface="Roboto"/>
                        </a:rPr>
                        <a:t>170,10</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5, 0</a:t>
                      </a:r>
                      <a:endParaRPr sz="600">
                        <a:latin typeface="Roboto"/>
                        <a:ea typeface="Roboto"/>
                        <a:cs typeface="Roboto"/>
                        <a:sym typeface="Roboto"/>
                      </a:endParaRPr>
                    </a:p>
                  </a:txBody>
                  <a:tcPr marT="91425" marB="91425" marR="91425" marL="91425" anchor="ctr"/>
                </a:tc>
              </a:tr>
              <a:tr h="265875">
                <a:tc>
                  <a:txBody>
                    <a:bodyPr/>
                    <a:lstStyle/>
                    <a:p>
                      <a:pPr indent="0" lvl="0" marL="0" rtl="0" algn="ctr">
                        <a:spcBef>
                          <a:spcPts val="0"/>
                        </a:spcBef>
                        <a:spcAft>
                          <a:spcPts val="0"/>
                        </a:spcAft>
                        <a:buNone/>
                      </a:pPr>
                      <a:r>
                        <a:rPr lang="en" sz="600">
                          <a:latin typeface="Roboto"/>
                          <a:ea typeface="Roboto"/>
                          <a:cs typeface="Roboto"/>
                          <a:sym typeface="Roboto"/>
                        </a:rPr>
                        <a:t>220, 10</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6, 0</a:t>
                      </a:r>
                      <a:endParaRPr sz="600">
                        <a:latin typeface="Roboto"/>
                        <a:ea typeface="Roboto"/>
                        <a:cs typeface="Roboto"/>
                        <a:sym typeface="Roboto"/>
                      </a:endParaRPr>
                    </a:p>
                  </a:txBody>
                  <a:tcPr marT="91425" marB="91425" marR="91425" marL="91425" anchor="ctr"/>
                </a:tc>
              </a:tr>
              <a:tr h="265875">
                <a:tc>
                  <a:txBody>
                    <a:bodyPr/>
                    <a:lstStyle/>
                    <a:p>
                      <a:pPr indent="0" lvl="0" marL="0" rtl="0" algn="ctr">
                        <a:spcBef>
                          <a:spcPts val="0"/>
                        </a:spcBef>
                        <a:spcAft>
                          <a:spcPts val="0"/>
                        </a:spcAft>
                        <a:buNone/>
                      </a:pPr>
                      <a:r>
                        <a:rPr lang="en" sz="600">
                          <a:latin typeface="Roboto"/>
                          <a:ea typeface="Roboto"/>
                          <a:cs typeface="Roboto"/>
                          <a:sym typeface="Roboto"/>
                        </a:rPr>
                        <a:t>220,110</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6, 3</a:t>
                      </a:r>
                      <a:endParaRPr sz="600">
                        <a:latin typeface="Roboto"/>
                        <a:ea typeface="Roboto"/>
                        <a:cs typeface="Roboto"/>
                        <a:sym typeface="Roboto"/>
                      </a:endParaRPr>
                    </a:p>
                  </a:txBody>
                  <a:tcPr marT="91425" marB="91425" marR="91425" marL="91425" anchor="ctr"/>
                </a:tc>
              </a:tr>
              <a:tr h="265875">
                <a:tc>
                  <a:txBody>
                    <a:bodyPr/>
                    <a:lstStyle/>
                    <a:p>
                      <a:pPr indent="0" lvl="0" marL="0" rtl="0" algn="ctr">
                        <a:spcBef>
                          <a:spcPts val="0"/>
                        </a:spcBef>
                        <a:spcAft>
                          <a:spcPts val="0"/>
                        </a:spcAft>
                        <a:buNone/>
                      </a:pPr>
                      <a:r>
                        <a:rPr lang="en" sz="600">
                          <a:latin typeface="Roboto"/>
                          <a:ea typeface="Roboto"/>
                          <a:cs typeface="Roboto"/>
                          <a:sym typeface="Roboto"/>
                        </a:rPr>
                        <a:t>170,110</a:t>
                      </a:r>
                      <a:endParaRPr sz="6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 sz="600">
                          <a:latin typeface="Roboto"/>
                          <a:ea typeface="Roboto"/>
                          <a:cs typeface="Roboto"/>
                          <a:sym typeface="Roboto"/>
                        </a:rPr>
                        <a:t>5, 3</a:t>
                      </a:r>
                      <a:endParaRPr sz="600">
                        <a:latin typeface="Roboto"/>
                        <a:ea typeface="Roboto"/>
                        <a:cs typeface="Roboto"/>
                        <a:sym typeface="Roboto"/>
                      </a:endParaRPr>
                    </a:p>
                  </a:txBody>
                  <a:tcPr marT="91425" marB="91425" marR="91425" marL="91425" anchor="ctr"/>
                </a:tc>
              </a:tr>
            </a:tbl>
          </a:graphicData>
        </a:graphic>
      </p:graphicFrame>
      <p:sp>
        <p:nvSpPr>
          <p:cNvPr id="803" name="Google Shape;803;p59"/>
          <p:cNvSpPr txBox="1"/>
          <p:nvPr/>
        </p:nvSpPr>
        <p:spPr>
          <a:xfrm>
            <a:off x="2587050" y="401675"/>
            <a:ext cx="3969900" cy="54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434343"/>
                </a:solidFill>
                <a:latin typeface="Roboto"/>
                <a:ea typeface="Roboto"/>
                <a:cs typeface="Roboto"/>
                <a:sym typeface="Roboto"/>
              </a:rPr>
              <a:t>F</a:t>
            </a:r>
            <a:r>
              <a:rPr b="1" lang="en">
                <a:solidFill>
                  <a:srgbClr val="434343"/>
                </a:solidFill>
                <a:latin typeface="Roboto"/>
                <a:ea typeface="Roboto"/>
                <a:cs typeface="Roboto"/>
                <a:sym typeface="Roboto"/>
              </a:rPr>
              <a:t>eature map for another ROI area</a:t>
            </a:r>
            <a:endParaRPr b="1">
              <a:solidFill>
                <a:srgbClr val="434343"/>
              </a:solidFill>
              <a:latin typeface="Roboto"/>
              <a:ea typeface="Roboto"/>
              <a:cs typeface="Roboto"/>
              <a:sym typeface="Roboto"/>
            </a:endParaRPr>
          </a:p>
        </p:txBody>
      </p:sp>
      <p:sp>
        <p:nvSpPr>
          <p:cNvPr id="804" name="Google Shape;804;p59"/>
          <p:cNvSpPr txBox="1"/>
          <p:nvPr/>
        </p:nvSpPr>
        <p:spPr>
          <a:xfrm>
            <a:off x="3142200" y="3605400"/>
            <a:ext cx="2679900" cy="35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rgbClr val="434343"/>
                </a:solidFill>
                <a:latin typeface="Calibri"/>
                <a:ea typeface="Calibri"/>
                <a:cs typeface="Calibri"/>
                <a:sym typeface="Calibri"/>
              </a:rPr>
              <a:t>Original image </a:t>
            </a:r>
            <a:r>
              <a:rPr lang="en" sz="1000">
                <a:solidFill>
                  <a:srgbClr val="434343"/>
                </a:solidFill>
                <a:latin typeface="Calibri"/>
                <a:ea typeface="Calibri"/>
                <a:cs typeface="Calibri"/>
                <a:sym typeface="Calibri"/>
              </a:rPr>
              <a:t>Feature Map</a:t>
            </a:r>
            <a:endParaRPr sz="1000">
              <a:solidFill>
                <a:srgbClr val="434343"/>
              </a:solidFill>
              <a:latin typeface="Calibri"/>
              <a:ea typeface="Calibri"/>
              <a:cs typeface="Calibri"/>
              <a:sym typeface="Calibri"/>
            </a:endParaRPr>
          </a:p>
          <a:p>
            <a:pPr indent="0" lvl="0" marL="0" rtl="0" algn="ctr">
              <a:lnSpc>
                <a:spcPct val="100000"/>
              </a:lnSpc>
              <a:spcBef>
                <a:spcPts val="0"/>
              </a:spcBef>
              <a:spcAft>
                <a:spcPts val="0"/>
              </a:spcAft>
              <a:buNone/>
            </a:pPr>
            <a:r>
              <a:rPr lang="en" sz="700">
                <a:solidFill>
                  <a:srgbClr val="434343"/>
                </a:solidFill>
                <a:latin typeface="Calibri"/>
                <a:ea typeface="Calibri"/>
                <a:cs typeface="Calibri"/>
                <a:sym typeface="Calibri"/>
              </a:rPr>
              <a:t>7x7x2048</a:t>
            </a:r>
            <a:endParaRPr sz="700">
              <a:solidFill>
                <a:srgbClr val="434343"/>
              </a:solidFill>
              <a:latin typeface="Calibri"/>
              <a:ea typeface="Calibri"/>
              <a:cs typeface="Calibri"/>
              <a:sym typeface="Calibri"/>
            </a:endParaRPr>
          </a:p>
        </p:txBody>
      </p:sp>
      <p:graphicFrame>
        <p:nvGraphicFramePr>
          <p:cNvPr id="805" name="Google Shape;805;p59"/>
          <p:cNvGraphicFramePr/>
          <p:nvPr/>
        </p:nvGraphicFramePr>
        <p:xfrm>
          <a:off x="6605225" y="2154600"/>
          <a:ext cx="3000000" cy="3000000"/>
        </p:xfrm>
        <a:graphic>
          <a:graphicData uri="http://schemas.openxmlformats.org/drawingml/2006/table">
            <a:tbl>
              <a:tblPr>
                <a:noFill/>
                <a:tableStyleId>{74C20E84-B4FB-401E-A0E8-A94B4574E8F7}</a:tableStyleId>
              </a:tblPr>
              <a:tblGrid>
                <a:gridCol w="382850"/>
              </a:tblGrid>
              <a:tr h="262175">
                <a:tc>
                  <a:txBody>
                    <a:bodyPr/>
                    <a:lstStyle/>
                    <a:p>
                      <a:pPr indent="0" lvl="0" marL="0" rtl="0" algn="ctr">
                        <a:spcBef>
                          <a:spcPts val="0"/>
                        </a:spcBef>
                        <a:spcAft>
                          <a:spcPts val="0"/>
                        </a:spcAft>
                        <a:buNone/>
                      </a:pPr>
                      <a:r>
                        <a:rPr lang="en" sz="600">
                          <a:latin typeface="Roboto"/>
                          <a:ea typeface="Roboto"/>
                          <a:cs typeface="Roboto"/>
                          <a:sym typeface="Roboto"/>
                        </a:rPr>
                        <a:t>0.36</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0.92</a:t>
                      </a:r>
                      <a:endParaRPr sz="600">
                        <a:latin typeface="Roboto"/>
                        <a:ea typeface="Roboto"/>
                        <a:cs typeface="Roboto"/>
                        <a:sym typeface="Roboto"/>
                      </a:endParaRPr>
                    </a:p>
                  </a:txBody>
                  <a:tcPr marT="91425" marB="91425" marR="91425" marL="91425"/>
                </a:tc>
              </a:tr>
            </a:tbl>
          </a:graphicData>
        </a:graphic>
      </p:graphicFrame>
      <p:sp>
        <p:nvSpPr>
          <p:cNvPr id="806" name="Google Shape;806;p59"/>
          <p:cNvSpPr txBox="1"/>
          <p:nvPr/>
        </p:nvSpPr>
        <p:spPr>
          <a:xfrm>
            <a:off x="6121200" y="3072000"/>
            <a:ext cx="1464300" cy="35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rgbClr val="434343"/>
                </a:solidFill>
                <a:latin typeface="Calibri"/>
                <a:ea typeface="Calibri"/>
                <a:cs typeface="Calibri"/>
                <a:sym typeface="Calibri"/>
              </a:rPr>
              <a:t>ROI Feature Map</a:t>
            </a:r>
            <a:endParaRPr sz="1000">
              <a:solidFill>
                <a:srgbClr val="434343"/>
              </a:solidFill>
              <a:latin typeface="Calibri"/>
              <a:ea typeface="Calibri"/>
              <a:cs typeface="Calibri"/>
              <a:sym typeface="Calibri"/>
            </a:endParaRPr>
          </a:p>
          <a:p>
            <a:pPr indent="0" lvl="0" marL="0" rtl="0" algn="ctr">
              <a:lnSpc>
                <a:spcPct val="100000"/>
              </a:lnSpc>
              <a:spcBef>
                <a:spcPts val="0"/>
              </a:spcBef>
              <a:spcAft>
                <a:spcPts val="0"/>
              </a:spcAft>
              <a:buNone/>
            </a:pPr>
            <a:r>
              <a:rPr lang="en" sz="800">
                <a:solidFill>
                  <a:srgbClr val="434343"/>
                </a:solidFill>
                <a:latin typeface="Calibri"/>
                <a:ea typeface="Calibri"/>
                <a:cs typeface="Calibri"/>
                <a:sym typeface="Calibri"/>
              </a:rPr>
              <a:t>3x1x2048</a:t>
            </a:r>
            <a:endParaRPr sz="800">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par>
                                <p:cTn fill="hold" nodeType="with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1000"/>
                                        <p:tgtEl>
                                          <p:spTgt spid="806"/>
                                        </p:tgtEl>
                                      </p:cBhvr>
                                    </p:animEffect>
                                  </p:childTnLst>
                                </p:cTn>
                              </p:par>
                              <p:par>
                                <p:cTn fill="hold" nodeType="withEffect" presetClass="entr" presetID="10" presetSubtype="0">
                                  <p:stCondLst>
                                    <p:cond delay="0"/>
                                  </p:stCondLst>
                                  <p:childTnLst>
                                    <p:set>
                                      <p:cBhvr>
                                        <p:cTn dur="1" fill="hold">
                                          <p:stCondLst>
                                            <p:cond delay="0"/>
                                          </p:stCondLst>
                                        </p:cTn>
                                        <p:tgtEl>
                                          <p:spTgt spid="805"/>
                                        </p:tgtEl>
                                        <p:attrNameLst>
                                          <p:attrName>style.visibility</p:attrName>
                                        </p:attrNameLst>
                                      </p:cBhvr>
                                      <p:to>
                                        <p:strVal val="visible"/>
                                      </p:to>
                                    </p:set>
                                    <p:animEffect filter="fade" transition="in">
                                      <p:cBhvr>
                                        <p:cTn dur="1000"/>
                                        <p:tgtEl>
                                          <p:spTgt spid="8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60"/>
          <p:cNvSpPr txBox="1"/>
          <p:nvPr/>
        </p:nvSpPr>
        <p:spPr>
          <a:xfrm>
            <a:off x="2587050" y="401675"/>
            <a:ext cx="3969900" cy="54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434343"/>
                </a:solidFill>
                <a:latin typeface="Roboto"/>
                <a:ea typeface="Roboto"/>
                <a:cs typeface="Roboto"/>
                <a:sym typeface="Roboto"/>
              </a:rPr>
              <a:t>Different Feature maps will have different sizes</a:t>
            </a:r>
            <a:endParaRPr b="1">
              <a:solidFill>
                <a:srgbClr val="434343"/>
              </a:solidFill>
              <a:latin typeface="Roboto"/>
              <a:ea typeface="Roboto"/>
              <a:cs typeface="Roboto"/>
              <a:sym typeface="Roboto"/>
            </a:endParaRPr>
          </a:p>
        </p:txBody>
      </p:sp>
      <p:graphicFrame>
        <p:nvGraphicFramePr>
          <p:cNvPr id="812" name="Google Shape;812;p60"/>
          <p:cNvGraphicFramePr/>
          <p:nvPr/>
        </p:nvGraphicFramePr>
        <p:xfrm>
          <a:off x="6085675" y="1960050"/>
          <a:ext cx="3000000" cy="3000000"/>
        </p:xfrm>
        <a:graphic>
          <a:graphicData uri="http://schemas.openxmlformats.org/drawingml/2006/table">
            <a:tbl>
              <a:tblPr>
                <a:noFill/>
                <a:tableStyleId>{74C20E84-B4FB-401E-A0E8-A94B4574E8F7}</a:tableStyleId>
              </a:tblPr>
              <a:tblGrid>
                <a:gridCol w="382850"/>
              </a:tblGrid>
              <a:tr h="262175">
                <a:tc>
                  <a:txBody>
                    <a:bodyPr/>
                    <a:lstStyle/>
                    <a:p>
                      <a:pPr indent="0" lvl="0" marL="0" rtl="0" algn="ctr">
                        <a:spcBef>
                          <a:spcPts val="0"/>
                        </a:spcBef>
                        <a:spcAft>
                          <a:spcPts val="0"/>
                        </a:spcAft>
                        <a:buNone/>
                      </a:pPr>
                      <a:r>
                        <a:rPr lang="en" sz="600">
                          <a:latin typeface="Roboto"/>
                          <a:ea typeface="Roboto"/>
                          <a:cs typeface="Roboto"/>
                          <a:sym typeface="Roboto"/>
                        </a:rPr>
                        <a:t>0.36</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0.92</a:t>
                      </a:r>
                      <a:endParaRPr sz="600">
                        <a:latin typeface="Roboto"/>
                        <a:ea typeface="Roboto"/>
                        <a:cs typeface="Roboto"/>
                        <a:sym typeface="Roboto"/>
                      </a:endParaRPr>
                    </a:p>
                  </a:txBody>
                  <a:tcPr marT="91425" marB="91425" marR="91425" marL="91425"/>
                </a:tc>
              </a:tr>
            </a:tbl>
          </a:graphicData>
        </a:graphic>
      </p:graphicFrame>
      <p:sp>
        <p:nvSpPr>
          <p:cNvPr id="813" name="Google Shape;813;p60"/>
          <p:cNvSpPr txBox="1"/>
          <p:nvPr/>
        </p:nvSpPr>
        <p:spPr>
          <a:xfrm>
            <a:off x="5601650" y="2877450"/>
            <a:ext cx="1464300" cy="35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rgbClr val="434343"/>
                </a:solidFill>
                <a:latin typeface="Roboto"/>
                <a:ea typeface="Roboto"/>
                <a:cs typeface="Roboto"/>
                <a:sym typeface="Roboto"/>
              </a:rPr>
              <a:t>ROI Feature Map for another area</a:t>
            </a:r>
            <a:endParaRPr sz="1000">
              <a:solidFill>
                <a:srgbClr val="434343"/>
              </a:solidFill>
              <a:latin typeface="Roboto"/>
              <a:ea typeface="Roboto"/>
              <a:cs typeface="Roboto"/>
              <a:sym typeface="Roboto"/>
            </a:endParaRPr>
          </a:p>
        </p:txBody>
      </p:sp>
      <p:graphicFrame>
        <p:nvGraphicFramePr>
          <p:cNvPr id="814" name="Google Shape;814;p60"/>
          <p:cNvGraphicFramePr/>
          <p:nvPr/>
        </p:nvGraphicFramePr>
        <p:xfrm>
          <a:off x="2057750" y="1681950"/>
          <a:ext cx="3000000" cy="3000000"/>
        </p:xfrm>
        <a:graphic>
          <a:graphicData uri="http://schemas.openxmlformats.org/drawingml/2006/table">
            <a:tbl>
              <a:tblPr>
                <a:noFill/>
                <a:tableStyleId>{74C20E84-B4FB-401E-A0E8-A94B4574E8F7}</a:tableStyleId>
              </a:tblPr>
              <a:tblGrid>
                <a:gridCol w="382850"/>
                <a:gridCol w="382850"/>
                <a:gridCol w="382850"/>
                <a:gridCol w="382850"/>
                <a:gridCol w="382850"/>
              </a:tblGrid>
              <a:tr h="262175">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0.4</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2175">
                <a:tc>
                  <a:txBody>
                    <a:bodyPr/>
                    <a:lstStyle/>
                    <a:p>
                      <a:pPr indent="0" lvl="0" marL="0" rtl="0" algn="ctr">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0.9</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2175">
                <a:tc>
                  <a:txBody>
                    <a:bodyPr/>
                    <a:lstStyle/>
                    <a:p>
                      <a:pPr indent="0" lvl="0" marL="0" rtl="0" algn="ctr">
                        <a:spcBef>
                          <a:spcPts val="0"/>
                        </a:spcBef>
                        <a:spcAft>
                          <a:spcPts val="0"/>
                        </a:spcAft>
                        <a:buNone/>
                      </a:pPr>
                      <a:r>
                        <a:rPr lang="en" sz="600">
                          <a:latin typeface="Roboto"/>
                          <a:ea typeface="Roboto"/>
                          <a:cs typeface="Roboto"/>
                          <a:sym typeface="Roboto"/>
                        </a:rPr>
                        <a:t>0.66</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0.12</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2175">
                <a:tc>
                  <a:txBody>
                    <a:bodyPr/>
                    <a:lstStyle/>
                    <a:p>
                      <a:pPr indent="0" lvl="0" marL="0" rtl="0" algn="ctr">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0.45</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2175">
                <a:tc>
                  <a:txBody>
                    <a:bodyPr/>
                    <a:lstStyle/>
                    <a:p>
                      <a:pPr indent="0" lvl="0" marL="0" rtl="0" algn="ctr">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815" name="Google Shape;815;p60"/>
          <p:cNvSpPr txBox="1"/>
          <p:nvPr/>
        </p:nvSpPr>
        <p:spPr>
          <a:xfrm>
            <a:off x="1708250" y="3106050"/>
            <a:ext cx="2679900" cy="35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rgbClr val="434343"/>
                </a:solidFill>
                <a:latin typeface="Roboto"/>
                <a:ea typeface="Roboto"/>
                <a:cs typeface="Roboto"/>
                <a:sym typeface="Roboto"/>
              </a:rPr>
              <a:t>ROI Feature Map for One area</a:t>
            </a:r>
            <a:endParaRPr sz="1000">
              <a:solidFill>
                <a:srgbClr val="434343"/>
              </a:solidFill>
              <a:latin typeface="Roboto"/>
              <a:ea typeface="Roboto"/>
              <a:cs typeface="Roboto"/>
              <a:sym typeface="Roboto"/>
            </a:endParaRPr>
          </a:p>
        </p:txBody>
      </p:sp>
      <p:sp>
        <p:nvSpPr>
          <p:cNvPr id="816" name="Google Shape;816;p60"/>
          <p:cNvSpPr txBox="1"/>
          <p:nvPr/>
        </p:nvSpPr>
        <p:spPr>
          <a:xfrm>
            <a:off x="2510850" y="3906875"/>
            <a:ext cx="3969900" cy="54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FF0000"/>
                </a:solidFill>
                <a:latin typeface="Roboto"/>
                <a:ea typeface="Roboto"/>
                <a:cs typeface="Roboto"/>
                <a:sym typeface="Roboto"/>
              </a:rPr>
              <a:t>Next Layer will expect all ROI feature Maps to be of same size</a:t>
            </a:r>
            <a:endParaRPr>
              <a:solidFill>
                <a:srgbClr val="FF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1000"/>
                                        <p:tgtEl>
                                          <p:spTgt spid="8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61"/>
          <p:cNvSpPr txBox="1"/>
          <p:nvPr/>
        </p:nvSpPr>
        <p:spPr>
          <a:xfrm>
            <a:off x="4164875" y="1271000"/>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434343"/>
                </a:solidFill>
                <a:latin typeface="Calibri"/>
                <a:ea typeface="Calibri"/>
                <a:cs typeface="Calibri"/>
                <a:sym typeface="Calibri"/>
              </a:rPr>
              <a:t>How do we make all RoI Feature Maps to be same size?</a:t>
            </a:r>
            <a:endParaRPr sz="1800">
              <a:solidFill>
                <a:srgbClr val="434343"/>
              </a:solidFill>
              <a:latin typeface="Calibri"/>
              <a:ea typeface="Calibri"/>
              <a:cs typeface="Calibri"/>
              <a:sym typeface="Calibri"/>
            </a:endParaRPr>
          </a:p>
        </p:txBody>
      </p:sp>
      <p:pic>
        <p:nvPicPr>
          <p:cNvPr id="822" name="Google Shape;822;p61"/>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823" name="Google Shape;823;p61"/>
          <p:cNvSpPr txBox="1"/>
          <p:nvPr/>
        </p:nvSpPr>
        <p:spPr>
          <a:xfrm>
            <a:off x="4164875" y="2642600"/>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0000FF"/>
                </a:solidFill>
                <a:latin typeface="Calibri"/>
                <a:ea typeface="Calibri"/>
                <a:cs typeface="Calibri"/>
                <a:sym typeface="Calibri"/>
              </a:rPr>
              <a:t>We can use Max Pool or Avg Pool</a:t>
            </a:r>
            <a:endParaRPr sz="18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000"/>
                                        <p:tgtEl>
                                          <p:spTgt spid="8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7"/>
          <p:cNvPicPr preferRelativeResize="0"/>
          <p:nvPr/>
        </p:nvPicPr>
        <p:blipFill>
          <a:blip r:embed="rId3">
            <a:alphaModFix/>
          </a:blip>
          <a:stretch>
            <a:fillRect/>
          </a:stretch>
        </p:blipFill>
        <p:spPr>
          <a:xfrm>
            <a:off x="909412" y="456624"/>
            <a:ext cx="932350" cy="1397426"/>
          </a:xfrm>
          <a:prstGeom prst="rect">
            <a:avLst/>
          </a:prstGeom>
          <a:noFill/>
          <a:ln>
            <a:noFill/>
          </a:ln>
        </p:spPr>
      </p:pic>
      <p:pic>
        <p:nvPicPr>
          <p:cNvPr id="88" name="Google Shape;88;p17"/>
          <p:cNvPicPr preferRelativeResize="0"/>
          <p:nvPr/>
        </p:nvPicPr>
        <p:blipFill>
          <a:blip r:embed="rId4">
            <a:alphaModFix/>
          </a:blip>
          <a:stretch>
            <a:fillRect/>
          </a:stretch>
        </p:blipFill>
        <p:spPr>
          <a:xfrm>
            <a:off x="473675" y="2096025"/>
            <a:ext cx="1803825" cy="1197100"/>
          </a:xfrm>
          <a:prstGeom prst="rect">
            <a:avLst/>
          </a:prstGeom>
          <a:noFill/>
          <a:ln>
            <a:noFill/>
          </a:ln>
        </p:spPr>
      </p:pic>
      <p:pic>
        <p:nvPicPr>
          <p:cNvPr id="89" name="Google Shape;89;p17"/>
          <p:cNvPicPr preferRelativeResize="0"/>
          <p:nvPr/>
        </p:nvPicPr>
        <p:blipFill>
          <a:blip r:embed="rId5">
            <a:alphaModFix/>
          </a:blip>
          <a:stretch>
            <a:fillRect/>
          </a:stretch>
        </p:blipFill>
        <p:spPr>
          <a:xfrm>
            <a:off x="368826" y="3535100"/>
            <a:ext cx="2013526" cy="1138075"/>
          </a:xfrm>
          <a:prstGeom prst="rect">
            <a:avLst/>
          </a:prstGeom>
          <a:noFill/>
          <a:ln>
            <a:noFill/>
          </a:ln>
        </p:spPr>
      </p:pic>
      <p:sp>
        <p:nvSpPr>
          <p:cNvPr id="90" name="Google Shape;90;p17"/>
          <p:cNvSpPr/>
          <p:nvPr/>
        </p:nvSpPr>
        <p:spPr>
          <a:xfrm>
            <a:off x="3080125" y="777500"/>
            <a:ext cx="2472000" cy="6081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sp>
        <p:nvSpPr>
          <p:cNvPr id="91" name="Google Shape;91;p17"/>
          <p:cNvSpPr txBox="1"/>
          <p:nvPr/>
        </p:nvSpPr>
        <p:spPr>
          <a:xfrm>
            <a:off x="5861200" y="922100"/>
            <a:ext cx="15549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Elephant: (x, y, w, h)</a:t>
            </a:r>
            <a:endParaRPr sz="1200">
              <a:latin typeface="Calibri"/>
              <a:ea typeface="Calibri"/>
              <a:cs typeface="Calibri"/>
              <a:sym typeface="Calibri"/>
            </a:endParaRPr>
          </a:p>
        </p:txBody>
      </p:sp>
      <p:sp>
        <p:nvSpPr>
          <p:cNvPr id="92" name="Google Shape;92;p17"/>
          <p:cNvSpPr/>
          <p:nvPr/>
        </p:nvSpPr>
        <p:spPr>
          <a:xfrm>
            <a:off x="3080125" y="2301500"/>
            <a:ext cx="2472000" cy="6081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sp>
        <p:nvSpPr>
          <p:cNvPr id="93" name="Google Shape;93;p17"/>
          <p:cNvSpPr txBox="1"/>
          <p:nvPr/>
        </p:nvSpPr>
        <p:spPr>
          <a:xfrm>
            <a:off x="5861200" y="2340000"/>
            <a:ext cx="15549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Dog</a:t>
            </a:r>
            <a:r>
              <a:rPr lang="en" sz="1200">
                <a:latin typeface="Calibri"/>
                <a:ea typeface="Calibri"/>
                <a:cs typeface="Calibri"/>
                <a:sym typeface="Calibri"/>
              </a:rPr>
              <a:t>: (x, y, w, h)</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Cat : (x, y, w, h)</a:t>
            </a:r>
            <a:endParaRPr sz="1200">
              <a:latin typeface="Calibri"/>
              <a:ea typeface="Calibri"/>
              <a:cs typeface="Calibri"/>
              <a:sym typeface="Calibri"/>
            </a:endParaRPr>
          </a:p>
        </p:txBody>
      </p:sp>
      <p:sp>
        <p:nvSpPr>
          <p:cNvPr id="94" name="Google Shape;94;p17"/>
          <p:cNvSpPr/>
          <p:nvPr/>
        </p:nvSpPr>
        <p:spPr>
          <a:xfrm>
            <a:off x="3080125" y="3596900"/>
            <a:ext cx="2472000" cy="6081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sp>
        <p:nvSpPr>
          <p:cNvPr id="95" name="Google Shape;95;p17"/>
          <p:cNvSpPr txBox="1"/>
          <p:nvPr/>
        </p:nvSpPr>
        <p:spPr>
          <a:xfrm>
            <a:off x="5861200" y="3312275"/>
            <a:ext cx="1554900" cy="12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Person 1</a:t>
            </a:r>
            <a:r>
              <a:rPr lang="en" sz="1200">
                <a:latin typeface="Calibri"/>
                <a:ea typeface="Calibri"/>
                <a:cs typeface="Calibri"/>
                <a:sym typeface="Calibri"/>
              </a:rPr>
              <a:t>: (x, y, w, h)</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Person 2 : (x, y, w, h)</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 . .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Bike 1: (x, y, w, h)</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 . . .</a:t>
            </a:r>
            <a:endParaRPr sz="12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Car 1: (x, y, w, h)</a:t>
            </a:r>
            <a:endParaRPr sz="1200">
              <a:latin typeface="Calibri"/>
              <a:ea typeface="Calibri"/>
              <a:cs typeface="Calibri"/>
              <a:sym typeface="Calibri"/>
            </a:endParaRPr>
          </a:p>
        </p:txBody>
      </p:sp>
      <p:sp>
        <p:nvSpPr>
          <p:cNvPr id="96" name="Google Shape;96;p17"/>
          <p:cNvSpPr txBox="1"/>
          <p:nvPr/>
        </p:nvSpPr>
        <p:spPr>
          <a:xfrm>
            <a:off x="7416100" y="2166875"/>
            <a:ext cx="1554900" cy="105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alibri"/>
                <a:ea typeface="Calibri"/>
                <a:cs typeface="Calibri"/>
                <a:sym typeface="Calibri"/>
              </a:rPr>
              <a:t>Each image may need different number of outputs</a:t>
            </a:r>
            <a:endParaRPr b="1">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62"/>
          <p:cNvSpPr txBox="1"/>
          <p:nvPr/>
        </p:nvSpPr>
        <p:spPr>
          <a:xfrm>
            <a:off x="2587050" y="401675"/>
            <a:ext cx="3969900" cy="54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434343"/>
                </a:solidFill>
                <a:latin typeface="Roboto"/>
                <a:ea typeface="Roboto"/>
                <a:cs typeface="Roboto"/>
                <a:sym typeface="Roboto"/>
              </a:rPr>
              <a:t>Resizing ROI Feature Maps</a:t>
            </a:r>
            <a:endParaRPr b="1">
              <a:solidFill>
                <a:srgbClr val="434343"/>
              </a:solidFill>
              <a:latin typeface="Roboto"/>
              <a:ea typeface="Roboto"/>
              <a:cs typeface="Roboto"/>
              <a:sym typeface="Roboto"/>
            </a:endParaRPr>
          </a:p>
        </p:txBody>
      </p:sp>
      <p:graphicFrame>
        <p:nvGraphicFramePr>
          <p:cNvPr id="829" name="Google Shape;829;p62"/>
          <p:cNvGraphicFramePr/>
          <p:nvPr/>
        </p:nvGraphicFramePr>
        <p:xfrm>
          <a:off x="6085675" y="1960050"/>
          <a:ext cx="3000000" cy="3000000"/>
        </p:xfrm>
        <a:graphic>
          <a:graphicData uri="http://schemas.openxmlformats.org/drawingml/2006/table">
            <a:tbl>
              <a:tblPr>
                <a:noFill/>
                <a:tableStyleId>{74C20E84-B4FB-401E-A0E8-A94B4574E8F7}</a:tableStyleId>
              </a:tblPr>
              <a:tblGrid>
                <a:gridCol w="382850"/>
              </a:tblGrid>
              <a:tr h="262175">
                <a:tc>
                  <a:txBody>
                    <a:bodyPr/>
                    <a:lstStyle/>
                    <a:p>
                      <a:pPr indent="0" lvl="0" marL="0" rtl="0" algn="ctr">
                        <a:spcBef>
                          <a:spcPts val="0"/>
                        </a:spcBef>
                        <a:spcAft>
                          <a:spcPts val="0"/>
                        </a:spcAft>
                        <a:buNone/>
                      </a:pPr>
                      <a:r>
                        <a:rPr lang="en" sz="600">
                          <a:latin typeface="Roboto"/>
                          <a:ea typeface="Roboto"/>
                          <a:cs typeface="Roboto"/>
                          <a:sym typeface="Roboto"/>
                        </a:rPr>
                        <a:t>0.36</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T="91425" marB="91425" marR="91425" marL="91425"/>
                </a:tc>
              </a:tr>
              <a:tr h="262175">
                <a:tc>
                  <a:txBody>
                    <a:bodyPr/>
                    <a:lstStyle/>
                    <a:p>
                      <a:pPr indent="0" lvl="0" marL="0" rtl="0" algn="ctr">
                        <a:spcBef>
                          <a:spcPts val="0"/>
                        </a:spcBef>
                        <a:spcAft>
                          <a:spcPts val="0"/>
                        </a:spcAft>
                        <a:buNone/>
                      </a:pPr>
                      <a:r>
                        <a:rPr lang="en" sz="600">
                          <a:latin typeface="Roboto"/>
                          <a:ea typeface="Roboto"/>
                          <a:cs typeface="Roboto"/>
                          <a:sym typeface="Roboto"/>
                        </a:rPr>
                        <a:t>0.92</a:t>
                      </a:r>
                      <a:endParaRPr sz="600">
                        <a:latin typeface="Roboto"/>
                        <a:ea typeface="Roboto"/>
                        <a:cs typeface="Roboto"/>
                        <a:sym typeface="Roboto"/>
                      </a:endParaRPr>
                    </a:p>
                  </a:txBody>
                  <a:tcPr marT="91425" marB="91425" marR="91425" marL="91425"/>
                </a:tc>
              </a:tr>
            </a:tbl>
          </a:graphicData>
        </a:graphic>
      </p:graphicFrame>
      <p:sp>
        <p:nvSpPr>
          <p:cNvPr id="830" name="Google Shape;830;p62"/>
          <p:cNvSpPr txBox="1"/>
          <p:nvPr/>
        </p:nvSpPr>
        <p:spPr>
          <a:xfrm>
            <a:off x="5601650" y="2877450"/>
            <a:ext cx="1464300" cy="35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rgbClr val="434343"/>
                </a:solidFill>
                <a:latin typeface="Roboto"/>
                <a:ea typeface="Roboto"/>
                <a:cs typeface="Roboto"/>
                <a:sym typeface="Roboto"/>
              </a:rPr>
              <a:t>ROI Feature Map for another area</a:t>
            </a:r>
            <a:endParaRPr sz="1000">
              <a:solidFill>
                <a:srgbClr val="434343"/>
              </a:solidFill>
              <a:latin typeface="Roboto"/>
              <a:ea typeface="Roboto"/>
              <a:cs typeface="Roboto"/>
              <a:sym typeface="Roboto"/>
            </a:endParaRPr>
          </a:p>
        </p:txBody>
      </p:sp>
      <p:graphicFrame>
        <p:nvGraphicFramePr>
          <p:cNvPr id="831" name="Google Shape;831;p62"/>
          <p:cNvGraphicFramePr/>
          <p:nvPr/>
        </p:nvGraphicFramePr>
        <p:xfrm>
          <a:off x="2057750" y="1681950"/>
          <a:ext cx="3000000" cy="3000000"/>
        </p:xfrm>
        <a:graphic>
          <a:graphicData uri="http://schemas.openxmlformats.org/drawingml/2006/table">
            <a:tbl>
              <a:tblPr>
                <a:noFill/>
                <a:tableStyleId>{74C20E84-B4FB-401E-A0E8-A94B4574E8F7}</a:tableStyleId>
              </a:tblPr>
              <a:tblGrid>
                <a:gridCol w="382850"/>
                <a:gridCol w="382850"/>
                <a:gridCol w="382850"/>
                <a:gridCol w="382850"/>
                <a:gridCol w="382850"/>
              </a:tblGrid>
              <a:tr h="262175">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0.4</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2175">
                <a:tc>
                  <a:txBody>
                    <a:bodyPr/>
                    <a:lstStyle/>
                    <a:p>
                      <a:pPr indent="0" lvl="0" marL="0" rtl="0" algn="ctr">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0.9</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2175">
                <a:tc>
                  <a:txBody>
                    <a:bodyPr/>
                    <a:lstStyle/>
                    <a:p>
                      <a:pPr indent="0" lvl="0" marL="0" rtl="0" algn="ctr">
                        <a:spcBef>
                          <a:spcPts val="0"/>
                        </a:spcBef>
                        <a:spcAft>
                          <a:spcPts val="0"/>
                        </a:spcAft>
                        <a:buNone/>
                      </a:pPr>
                      <a:r>
                        <a:rPr lang="en" sz="600">
                          <a:latin typeface="Roboto"/>
                          <a:ea typeface="Roboto"/>
                          <a:cs typeface="Roboto"/>
                          <a:sym typeface="Roboto"/>
                        </a:rPr>
                        <a:t>0.66</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0.12</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2175">
                <a:tc>
                  <a:txBody>
                    <a:bodyPr/>
                    <a:lstStyle/>
                    <a:p>
                      <a:pPr indent="0" lvl="0" marL="0" rtl="0" algn="ctr">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0.45</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2175">
                <a:tc>
                  <a:txBody>
                    <a:bodyPr/>
                    <a:lstStyle/>
                    <a:p>
                      <a:pPr indent="0" lvl="0" marL="0" rtl="0" algn="ctr">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832" name="Google Shape;832;p62"/>
          <p:cNvSpPr txBox="1"/>
          <p:nvPr/>
        </p:nvSpPr>
        <p:spPr>
          <a:xfrm>
            <a:off x="1708250" y="3106050"/>
            <a:ext cx="2679900" cy="35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rgbClr val="434343"/>
                </a:solidFill>
                <a:latin typeface="Roboto"/>
                <a:ea typeface="Roboto"/>
                <a:cs typeface="Roboto"/>
                <a:sym typeface="Roboto"/>
              </a:rPr>
              <a:t>ROI Feature Map for One area</a:t>
            </a:r>
            <a:endParaRPr sz="1000">
              <a:solidFill>
                <a:srgbClr val="434343"/>
              </a:solidFill>
              <a:latin typeface="Roboto"/>
              <a:ea typeface="Roboto"/>
              <a:cs typeface="Roboto"/>
              <a:sym typeface="Roboto"/>
            </a:endParaRPr>
          </a:p>
        </p:txBody>
      </p:sp>
      <p:sp>
        <p:nvSpPr>
          <p:cNvPr id="833" name="Google Shape;833;p62"/>
          <p:cNvSpPr txBox="1"/>
          <p:nvPr/>
        </p:nvSpPr>
        <p:spPr>
          <a:xfrm>
            <a:off x="2057750" y="3906875"/>
            <a:ext cx="5008200" cy="697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FF0000"/>
                </a:solidFill>
                <a:latin typeface="Roboto"/>
                <a:ea typeface="Roboto"/>
                <a:cs typeface="Roboto"/>
                <a:sym typeface="Roboto"/>
              </a:rPr>
              <a:t>Let’s say we want to resize all RoI feature Maps to </a:t>
            </a:r>
            <a:r>
              <a:rPr b="1" lang="en">
                <a:solidFill>
                  <a:srgbClr val="FF0000"/>
                </a:solidFill>
                <a:latin typeface="Roboto"/>
                <a:ea typeface="Roboto"/>
                <a:cs typeface="Roboto"/>
                <a:sym typeface="Roboto"/>
              </a:rPr>
              <a:t>2x2</a:t>
            </a:r>
            <a:r>
              <a:rPr lang="en">
                <a:solidFill>
                  <a:srgbClr val="FF0000"/>
                </a:solidFill>
                <a:latin typeface="Roboto"/>
                <a:ea typeface="Roboto"/>
                <a:cs typeface="Roboto"/>
                <a:sym typeface="Roboto"/>
              </a:rPr>
              <a:t>. </a:t>
            </a:r>
            <a:endParaRPr>
              <a:solidFill>
                <a:srgbClr val="FF0000"/>
              </a:solidFill>
              <a:latin typeface="Roboto"/>
              <a:ea typeface="Roboto"/>
              <a:cs typeface="Roboto"/>
              <a:sym typeface="Roboto"/>
            </a:endParaRPr>
          </a:p>
          <a:p>
            <a:pPr indent="0" lvl="0" marL="0" rtl="0" algn="ctr">
              <a:lnSpc>
                <a:spcPct val="115000"/>
              </a:lnSpc>
              <a:spcBef>
                <a:spcPts val="0"/>
              </a:spcBef>
              <a:spcAft>
                <a:spcPts val="0"/>
              </a:spcAft>
              <a:buNone/>
            </a:pPr>
            <a:r>
              <a:t/>
            </a:r>
            <a:endParaRPr>
              <a:solidFill>
                <a:srgbClr val="FF0000"/>
              </a:solidFill>
              <a:latin typeface="Roboto"/>
              <a:ea typeface="Roboto"/>
              <a:cs typeface="Roboto"/>
              <a:sym typeface="Roboto"/>
            </a:endParaRPr>
          </a:p>
          <a:p>
            <a:pPr indent="0" lvl="0" marL="0" rtl="0" algn="ctr">
              <a:lnSpc>
                <a:spcPct val="115000"/>
              </a:lnSpc>
              <a:spcBef>
                <a:spcPts val="0"/>
              </a:spcBef>
              <a:spcAft>
                <a:spcPts val="0"/>
              </a:spcAft>
              <a:buNone/>
            </a:pPr>
            <a:r>
              <a:rPr lang="en">
                <a:solidFill>
                  <a:srgbClr val="FF0000"/>
                </a:solidFill>
                <a:latin typeface="Roboto"/>
                <a:ea typeface="Roboto"/>
                <a:cs typeface="Roboto"/>
                <a:sym typeface="Roboto"/>
              </a:rPr>
              <a:t>Also let’s say we want to use a </a:t>
            </a:r>
            <a:r>
              <a:rPr b="1" lang="en">
                <a:solidFill>
                  <a:srgbClr val="FF0000"/>
                </a:solidFill>
                <a:latin typeface="Roboto"/>
                <a:ea typeface="Roboto"/>
                <a:cs typeface="Roboto"/>
                <a:sym typeface="Roboto"/>
              </a:rPr>
              <a:t>3x3 pool size</a:t>
            </a:r>
            <a:r>
              <a:rPr lang="en">
                <a:solidFill>
                  <a:srgbClr val="FF0000"/>
                </a:solidFill>
                <a:latin typeface="Roboto"/>
                <a:ea typeface="Roboto"/>
                <a:cs typeface="Roboto"/>
                <a:sym typeface="Roboto"/>
              </a:rPr>
              <a:t> with </a:t>
            </a:r>
            <a:r>
              <a:rPr b="1" lang="en">
                <a:solidFill>
                  <a:srgbClr val="FF0000"/>
                </a:solidFill>
                <a:latin typeface="Roboto"/>
                <a:ea typeface="Roboto"/>
                <a:cs typeface="Roboto"/>
                <a:sym typeface="Roboto"/>
              </a:rPr>
              <a:t>stride 3</a:t>
            </a:r>
            <a:r>
              <a:rPr lang="en">
                <a:solidFill>
                  <a:srgbClr val="FF0000"/>
                </a:solidFill>
                <a:latin typeface="Roboto"/>
                <a:ea typeface="Roboto"/>
                <a:cs typeface="Roboto"/>
                <a:sym typeface="Roboto"/>
              </a:rPr>
              <a:t>.</a:t>
            </a:r>
            <a:endParaRPr>
              <a:solidFill>
                <a:srgbClr val="FF0000"/>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63"/>
          <p:cNvSpPr txBox="1"/>
          <p:nvPr/>
        </p:nvSpPr>
        <p:spPr>
          <a:xfrm>
            <a:off x="2587050" y="401675"/>
            <a:ext cx="3969900" cy="54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434343"/>
                </a:solidFill>
                <a:latin typeface="Roboto"/>
                <a:ea typeface="Roboto"/>
                <a:cs typeface="Roboto"/>
                <a:sym typeface="Roboto"/>
              </a:rPr>
              <a:t>Resizing ROI Feature Maps</a:t>
            </a:r>
            <a:endParaRPr b="1">
              <a:solidFill>
                <a:srgbClr val="434343"/>
              </a:solidFill>
              <a:latin typeface="Roboto"/>
              <a:ea typeface="Roboto"/>
              <a:cs typeface="Roboto"/>
              <a:sym typeface="Roboto"/>
            </a:endParaRPr>
          </a:p>
        </p:txBody>
      </p:sp>
      <p:graphicFrame>
        <p:nvGraphicFramePr>
          <p:cNvPr id="839" name="Google Shape;839;p63"/>
          <p:cNvGraphicFramePr/>
          <p:nvPr/>
        </p:nvGraphicFramePr>
        <p:xfrm>
          <a:off x="2744575" y="1681950"/>
          <a:ext cx="3000000" cy="3000000"/>
        </p:xfrm>
        <a:graphic>
          <a:graphicData uri="http://schemas.openxmlformats.org/drawingml/2006/table">
            <a:tbl>
              <a:tblPr>
                <a:noFill/>
                <a:tableStyleId>{74C20E84-B4FB-401E-A0E8-A94B4574E8F7}</a:tableStyleId>
              </a:tblPr>
              <a:tblGrid>
                <a:gridCol w="382850"/>
                <a:gridCol w="382850"/>
                <a:gridCol w="382850"/>
                <a:gridCol w="382850"/>
                <a:gridCol w="382850"/>
              </a:tblGrid>
              <a:tr h="262175">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600">
                          <a:latin typeface="Roboto"/>
                          <a:ea typeface="Roboto"/>
                          <a:cs typeface="Roboto"/>
                          <a:sym typeface="Roboto"/>
                        </a:rPr>
                        <a:t>0.4</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262175">
                <a:tc>
                  <a:txBody>
                    <a:bodyPr/>
                    <a:lstStyle/>
                    <a:p>
                      <a:pPr indent="0" lvl="0" marL="0" rtl="0" algn="ctr">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600">
                          <a:latin typeface="Roboto"/>
                          <a:ea typeface="Roboto"/>
                          <a:cs typeface="Roboto"/>
                          <a:sym typeface="Roboto"/>
                        </a:rPr>
                        <a:t>0.9</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262175">
                <a:tc>
                  <a:txBody>
                    <a:bodyPr/>
                    <a:lstStyle/>
                    <a:p>
                      <a:pPr indent="0" lvl="0" marL="0" rtl="0" algn="ctr">
                        <a:spcBef>
                          <a:spcPts val="0"/>
                        </a:spcBef>
                        <a:spcAft>
                          <a:spcPts val="0"/>
                        </a:spcAft>
                        <a:buNone/>
                      </a:pPr>
                      <a:r>
                        <a:rPr lang="en" sz="600">
                          <a:latin typeface="Roboto"/>
                          <a:ea typeface="Roboto"/>
                          <a:cs typeface="Roboto"/>
                          <a:sym typeface="Roboto"/>
                        </a:rPr>
                        <a:t>0.66</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 sz="600">
                          <a:latin typeface="Roboto"/>
                          <a:ea typeface="Roboto"/>
                          <a:cs typeface="Roboto"/>
                          <a:sym typeface="Roboto"/>
                        </a:rPr>
                        <a:t>0.12</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262175">
                <a:tc>
                  <a:txBody>
                    <a:bodyPr/>
                    <a:lstStyle/>
                    <a:p>
                      <a:pPr indent="0" lvl="0" marL="0" rtl="0" algn="ctr">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600">
                          <a:latin typeface="Roboto"/>
                          <a:ea typeface="Roboto"/>
                          <a:cs typeface="Roboto"/>
                          <a:sym typeface="Roboto"/>
                        </a:rPr>
                        <a:t>0.45</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262175">
                <a:tc>
                  <a:txBody>
                    <a:bodyPr/>
                    <a:lstStyle/>
                    <a:p>
                      <a:pPr indent="0" lvl="0" marL="0" rtl="0" algn="ctr">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bl>
          </a:graphicData>
        </a:graphic>
      </p:graphicFrame>
      <p:sp>
        <p:nvSpPr>
          <p:cNvPr id="840" name="Google Shape;840;p63"/>
          <p:cNvSpPr txBox="1"/>
          <p:nvPr/>
        </p:nvSpPr>
        <p:spPr>
          <a:xfrm>
            <a:off x="2395075" y="3106050"/>
            <a:ext cx="2679900" cy="35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rgbClr val="434343"/>
                </a:solidFill>
                <a:latin typeface="Roboto"/>
                <a:ea typeface="Roboto"/>
                <a:cs typeface="Roboto"/>
                <a:sym typeface="Roboto"/>
              </a:rPr>
              <a:t>ROI Feature Map for 1st area</a:t>
            </a:r>
            <a:endParaRPr sz="1000">
              <a:solidFill>
                <a:srgbClr val="434343"/>
              </a:solidFill>
              <a:latin typeface="Roboto"/>
              <a:ea typeface="Roboto"/>
              <a:cs typeface="Roboto"/>
              <a:sym typeface="Roboto"/>
            </a:endParaRPr>
          </a:p>
        </p:txBody>
      </p:sp>
      <p:sp>
        <p:nvSpPr>
          <p:cNvPr id="841" name="Google Shape;841;p63"/>
          <p:cNvSpPr txBox="1"/>
          <p:nvPr/>
        </p:nvSpPr>
        <p:spPr>
          <a:xfrm>
            <a:off x="2510850" y="3906875"/>
            <a:ext cx="3969900" cy="697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0000"/>
                </a:solidFill>
                <a:latin typeface="Roboto"/>
                <a:ea typeface="Roboto"/>
                <a:cs typeface="Roboto"/>
                <a:sym typeface="Roboto"/>
              </a:rPr>
              <a:t>In RoI Pooling, you can have uneven size parts</a:t>
            </a:r>
            <a:endParaRPr sz="1000">
              <a:solidFill>
                <a:srgbClr val="FF0000"/>
              </a:solidFill>
              <a:latin typeface="Roboto"/>
              <a:ea typeface="Roboto"/>
              <a:cs typeface="Roboto"/>
              <a:sym typeface="Roboto"/>
            </a:endParaRPr>
          </a:p>
        </p:txBody>
      </p:sp>
      <p:graphicFrame>
        <p:nvGraphicFramePr>
          <p:cNvPr id="842" name="Google Shape;842;p63"/>
          <p:cNvGraphicFramePr/>
          <p:nvPr/>
        </p:nvGraphicFramePr>
        <p:xfrm>
          <a:off x="5983225" y="2147225"/>
          <a:ext cx="3000000" cy="3000000"/>
        </p:xfrm>
        <a:graphic>
          <a:graphicData uri="http://schemas.openxmlformats.org/drawingml/2006/table">
            <a:tbl>
              <a:tblPr>
                <a:noFill/>
                <a:tableStyleId>{74C20E84-B4FB-401E-A0E8-A94B4574E8F7}</a:tableStyleId>
              </a:tblPr>
              <a:tblGrid>
                <a:gridCol w="382850"/>
                <a:gridCol w="382850"/>
              </a:tblGrid>
              <a:tr h="262175">
                <a:tc>
                  <a:txBody>
                    <a:bodyPr/>
                    <a:lstStyle/>
                    <a:p>
                      <a:pPr indent="0" lvl="0" marL="0" rtl="0" algn="ctr">
                        <a:spcBef>
                          <a:spcPts val="0"/>
                        </a:spcBef>
                        <a:spcAft>
                          <a:spcPts val="0"/>
                        </a:spcAft>
                        <a:buNone/>
                      </a:pPr>
                      <a:r>
                        <a:rPr lang="en" sz="600">
                          <a:latin typeface="Roboto"/>
                          <a:ea typeface="Roboto"/>
                          <a:cs typeface="Roboto"/>
                          <a:sym typeface="Roboto"/>
                        </a:rPr>
                        <a:t>0.9</a:t>
                      </a:r>
                      <a:endParaRPr sz="600">
                        <a:latin typeface="Roboto"/>
                        <a:ea typeface="Roboto"/>
                        <a:cs typeface="Roboto"/>
                        <a:sym typeface="Roboto"/>
                      </a:endParaRPr>
                    </a:p>
                  </a:txBody>
                  <a:tcPr marT="91425" marB="91425" marR="91425" marL="91425">
                    <a:solidFill>
                      <a:srgbClr val="CFE2F3"/>
                    </a:solidFill>
                  </a:tcPr>
                </a:tc>
                <a:tc>
                  <a:txBody>
                    <a:bodyPr/>
                    <a:lstStyle/>
                    <a:p>
                      <a:pPr indent="0" lvl="0" marL="0" rtl="0" algn="ctr">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T="91425" marB="91425" marR="91425" marL="91425">
                    <a:solidFill>
                      <a:srgbClr val="D9EAD3"/>
                    </a:solidFill>
                  </a:tcPr>
                </a:tc>
              </a:tr>
              <a:tr h="262175">
                <a:tc>
                  <a:txBody>
                    <a:bodyPr/>
                    <a:lstStyle/>
                    <a:p>
                      <a:pPr indent="0" lvl="0" marL="0" rtl="0" algn="ctr">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T="91425" marB="91425" marR="91425" marL="91425">
                    <a:solidFill>
                      <a:srgbClr val="FFF2CC"/>
                    </a:solidFill>
                  </a:tcPr>
                </a:tc>
                <a:tc>
                  <a:txBody>
                    <a:bodyPr/>
                    <a:lstStyle/>
                    <a:p>
                      <a:pPr indent="0" lvl="0" marL="0" rtl="0" algn="ctr">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T="91425" marB="91425" marR="91425" marL="91425">
                    <a:solidFill>
                      <a:srgbClr val="F4CCCC"/>
                    </a:solidFill>
                  </a:tcPr>
                </a:tc>
              </a:tr>
            </a:tbl>
          </a:graphicData>
        </a:graphic>
      </p:graphicFrame>
      <p:cxnSp>
        <p:nvCxnSpPr>
          <p:cNvPr id="843" name="Google Shape;843;p63"/>
          <p:cNvCxnSpPr/>
          <p:nvPr/>
        </p:nvCxnSpPr>
        <p:spPr>
          <a:xfrm flipH="1" rot="10800000">
            <a:off x="4845800" y="2405450"/>
            <a:ext cx="957000" cy="9300"/>
          </a:xfrm>
          <a:prstGeom prst="straightConnector1">
            <a:avLst/>
          </a:prstGeom>
          <a:noFill/>
          <a:ln cap="flat" cmpd="sng" w="9525">
            <a:solidFill>
              <a:schemeClr val="dk2"/>
            </a:solidFill>
            <a:prstDash val="solid"/>
            <a:round/>
            <a:headEnd len="med" w="med" type="none"/>
            <a:tailEnd len="med" w="med" type="triangle"/>
          </a:ln>
        </p:spPr>
      </p:cxnSp>
      <p:sp>
        <p:nvSpPr>
          <p:cNvPr id="844" name="Google Shape;844;p63"/>
          <p:cNvSpPr txBox="1"/>
          <p:nvPr/>
        </p:nvSpPr>
        <p:spPr>
          <a:xfrm>
            <a:off x="5802800" y="2725050"/>
            <a:ext cx="1225200" cy="35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rgbClr val="434343"/>
                </a:solidFill>
                <a:latin typeface="Roboto"/>
                <a:ea typeface="Roboto"/>
                <a:cs typeface="Roboto"/>
                <a:sym typeface="Roboto"/>
              </a:rPr>
              <a:t>2x2 </a:t>
            </a:r>
            <a:r>
              <a:rPr lang="en" sz="800">
                <a:solidFill>
                  <a:srgbClr val="434343"/>
                </a:solidFill>
                <a:latin typeface="Roboto"/>
                <a:ea typeface="Roboto"/>
                <a:cs typeface="Roboto"/>
                <a:sym typeface="Roboto"/>
              </a:rPr>
              <a:t>ROI Feature Map for 1st area</a:t>
            </a:r>
            <a:endParaRPr sz="800">
              <a:solidFill>
                <a:srgbClr val="43434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1000"/>
                                        <p:tgtEl>
                                          <p:spTgt spid="842"/>
                                        </p:tgtEl>
                                      </p:cBhvr>
                                    </p:animEffect>
                                  </p:childTnLst>
                                </p:cTn>
                              </p:par>
                              <p:par>
                                <p:cTn fill="hold" nodeType="with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1000"/>
                                        <p:tgtEl>
                                          <p:spTgt spid="843"/>
                                        </p:tgtEl>
                                      </p:cBhvr>
                                    </p:animEffect>
                                  </p:childTnLst>
                                </p:cTn>
                              </p:par>
                              <p:par>
                                <p:cTn fill="hold" nodeType="with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64"/>
          <p:cNvSpPr txBox="1"/>
          <p:nvPr/>
        </p:nvSpPr>
        <p:spPr>
          <a:xfrm>
            <a:off x="2587050" y="401675"/>
            <a:ext cx="3969900" cy="54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434343"/>
                </a:solidFill>
                <a:latin typeface="Roboto"/>
                <a:ea typeface="Roboto"/>
                <a:cs typeface="Roboto"/>
                <a:sym typeface="Roboto"/>
              </a:rPr>
              <a:t>Resizing ROI Feature Maps</a:t>
            </a:r>
            <a:endParaRPr b="1">
              <a:solidFill>
                <a:srgbClr val="434343"/>
              </a:solidFill>
              <a:latin typeface="Roboto"/>
              <a:ea typeface="Roboto"/>
              <a:cs typeface="Roboto"/>
              <a:sym typeface="Roboto"/>
            </a:endParaRPr>
          </a:p>
        </p:txBody>
      </p:sp>
      <p:sp>
        <p:nvSpPr>
          <p:cNvPr id="850" name="Google Shape;850;p64"/>
          <p:cNvSpPr txBox="1"/>
          <p:nvPr/>
        </p:nvSpPr>
        <p:spPr>
          <a:xfrm>
            <a:off x="2395075" y="3106050"/>
            <a:ext cx="2679900" cy="35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rgbClr val="434343"/>
                </a:solidFill>
                <a:latin typeface="Roboto"/>
                <a:ea typeface="Roboto"/>
                <a:cs typeface="Roboto"/>
                <a:sym typeface="Roboto"/>
              </a:rPr>
              <a:t>ROI Feature Map for 2nd area</a:t>
            </a:r>
            <a:endParaRPr sz="1000">
              <a:solidFill>
                <a:srgbClr val="434343"/>
              </a:solidFill>
              <a:latin typeface="Roboto"/>
              <a:ea typeface="Roboto"/>
              <a:cs typeface="Roboto"/>
              <a:sym typeface="Roboto"/>
            </a:endParaRPr>
          </a:p>
        </p:txBody>
      </p:sp>
      <p:sp>
        <p:nvSpPr>
          <p:cNvPr id="851" name="Google Shape;851;p64"/>
          <p:cNvSpPr txBox="1"/>
          <p:nvPr/>
        </p:nvSpPr>
        <p:spPr>
          <a:xfrm>
            <a:off x="2510850" y="3906875"/>
            <a:ext cx="3969900" cy="697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0000"/>
                </a:solidFill>
                <a:latin typeface="Roboto"/>
                <a:ea typeface="Roboto"/>
                <a:cs typeface="Roboto"/>
                <a:sym typeface="Roboto"/>
              </a:rPr>
              <a:t>In RoI Pooling, you can have uneven size parts</a:t>
            </a:r>
            <a:endParaRPr sz="1000">
              <a:solidFill>
                <a:srgbClr val="FF0000"/>
              </a:solidFill>
              <a:latin typeface="Roboto"/>
              <a:ea typeface="Roboto"/>
              <a:cs typeface="Roboto"/>
              <a:sym typeface="Roboto"/>
            </a:endParaRPr>
          </a:p>
        </p:txBody>
      </p:sp>
      <p:graphicFrame>
        <p:nvGraphicFramePr>
          <p:cNvPr id="852" name="Google Shape;852;p64"/>
          <p:cNvGraphicFramePr/>
          <p:nvPr/>
        </p:nvGraphicFramePr>
        <p:xfrm>
          <a:off x="5983225" y="2147225"/>
          <a:ext cx="3000000" cy="3000000"/>
        </p:xfrm>
        <a:graphic>
          <a:graphicData uri="http://schemas.openxmlformats.org/drawingml/2006/table">
            <a:tbl>
              <a:tblPr>
                <a:noFill/>
                <a:tableStyleId>{74C20E84-B4FB-401E-A0E8-A94B4574E8F7}</a:tableStyleId>
              </a:tblPr>
              <a:tblGrid>
                <a:gridCol w="382850"/>
                <a:gridCol w="382850"/>
              </a:tblGrid>
              <a:tr h="262175">
                <a:tc>
                  <a:txBody>
                    <a:bodyPr/>
                    <a:lstStyle/>
                    <a:p>
                      <a:pPr indent="0" lvl="0" marL="0" rtl="0" algn="ctr">
                        <a:spcBef>
                          <a:spcPts val="0"/>
                        </a:spcBef>
                        <a:spcAft>
                          <a:spcPts val="0"/>
                        </a:spcAft>
                        <a:buNone/>
                      </a:pPr>
                      <a:r>
                        <a:rPr lang="en" sz="600">
                          <a:latin typeface="Roboto"/>
                          <a:ea typeface="Roboto"/>
                          <a:cs typeface="Roboto"/>
                          <a:sym typeface="Roboto"/>
                        </a:rPr>
                        <a:t>0.92</a:t>
                      </a:r>
                      <a:endParaRPr sz="600">
                        <a:latin typeface="Roboto"/>
                        <a:ea typeface="Roboto"/>
                        <a:cs typeface="Roboto"/>
                        <a:sym typeface="Roboto"/>
                      </a:endParaRPr>
                    </a:p>
                  </a:txBody>
                  <a:tcPr marT="91425" marB="91425" marR="91425" marL="91425">
                    <a:solidFill>
                      <a:srgbClr val="CFE2F3"/>
                    </a:solidFill>
                  </a:tcPr>
                </a:tc>
                <a:tc>
                  <a:txBody>
                    <a:bodyPr/>
                    <a:lstStyle/>
                    <a:p>
                      <a:pPr indent="0" lvl="0" marL="0" rtl="0" algn="ctr">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T="91425" marB="91425" marR="91425" marL="91425">
                    <a:solidFill>
                      <a:srgbClr val="D9EAD3"/>
                    </a:solidFill>
                  </a:tcPr>
                </a:tc>
              </a:tr>
              <a:tr h="262175">
                <a:tc>
                  <a:txBody>
                    <a:bodyPr/>
                    <a:lstStyle/>
                    <a:p>
                      <a:pPr indent="0" lvl="0" marL="0" rtl="0" algn="ctr">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T="91425" marB="91425" marR="91425" marL="91425">
                    <a:solidFill>
                      <a:srgbClr val="FFF2CC"/>
                    </a:solidFill>
                  </a:tcPr>
                </a:tc>
                <a:tc>
                  <a:txBody>
                    <a:bodyPr/>
                    <a:lstStyle/>
                    <a:p>
                      <a:pPr indent="0" lvl="0" marL="0" rtl="0" algn="ctr">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T="91425" marB="91425" marR="91425" marL="91425">
                    <a:solidFill>
                      <a:srgbClr val="F4CCCC"/>
                    </a:solidFill>
                  </a:tcPr>
                </a:tc>
              </a:tr>
            </a:tbl>
          </a:graphicData>
        </a:graphic>
      </p:graphicFrame>
      <p:cxnSp>
        <p:nvCxnSpPr>
          <p:cNvPr id="853" name="Google Shape;853;p64"/>
          <p:cNvCxnSpPr/>
          <p:nvPr/>
        </p:nvCxnSpPr>
        <p:spPr>
          <a:xfrm flipH="1" rot="10800000">
            <a:off x="4845800" y="2405450"/>
            <a:ext cx="957000" cy="9300"/>
          </a:xfrm>
          <a:prstGeom prst="straightConnector1">
            <a:avLst/>
          </a:prstGeom>
          <a:noFill/>
          <a:ln cap="flat" cmpd="sng" w="9525">
            <a:solidFill>
              <a:schemeClr val="dk2"/>
            </a:solidFill>
            <a:prstDash val="solid"/>
            <a:round/>
            <a:headEnd len="med" w="med" type="none"/>
            <a:tailEnd len="med" w="med" type="triangle"/>
          </a:ln>
        </p:spPr>
      </p:cxnSp>
      <p:sp>
        <p:nvSpPr>
          <p:cNvPr id="854" name="Google Shape;854;p64"/>
          <p:cNvSpPr txBox="1"/>
          <p:nvPr/>
        </p:nvSpPr>
        <p:spPr>
          <a:xfrm>
            <a:off x="5802800" y="2725050"/>
            <a:ext cx="1225200" cy="355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rgbClr val="434343"/>
                </a:solidFill>
                <a:latin typeface="Roboto"/>
                <a:ea typeface="Roboto"/>
                <a:cs typeface="Roboto"/>
                <a:sym typeface="Roboto"/>
              </a:rPr>
              <a:t>2x2 ROI Feature Map for 2nd area</a:t>
            </a:r>
            <a:endParaRPr sz="800">
              <a:solidFill>
                <a:srgbClr val="434343"/>
              </a:solidFill>
              <a:latin typeface="Roboto"/>
              <a:ea typeface="Roboto"/>
              <a:cs typeface="Roboto"/>
              <a:sym typeface="Roboto"/>
            </a:endParaRPr>
          </a:p>
        </p:txBody>
      </p:sp>
      <p:graphicFrame>
        <p:nvGraphicFramePr>
          <p:cNvPr id="855" name="Google Shape;855;p64"/>
          <p:cNvGraphicFramePr/>
          <p:nvPr/>
        </p:nvGraphicFramePr>
        <p:xfrm>
          <a:off x="3571075" y="1960050"/>
          <a:ext cx="3000000" cy="3000000"/>
        </p:xfrm>
        <a:graphic>
          <a:graphicData uri="http://schemas.openxmlformats.org/drawingml/2006/table">
            <a:tbl>
              <a:tblPr>
                <a:noFill/>
                <a:tableStyleId>{74C20E84-B4FB-401E-A0E8-A94B4574E8F7}</a:tableStyleId>
              </a:tblPr>
              <a:tblGrid>
                <a:gridCol w="382850"/>
              </a:tblGrid>
              <a:tr h="262175">
                <a:tc>
                  <a:txBody>
                    <a:bodyPr/>
                    <a:lstStyle/>
                    <a:p>
                      <a:pPr indent="0" lvl="0" marL="0" rtl="0" algn="ctr">
                        <a:spcBef>
                          <a:spcPts val="0"/>
                        </a:spcBef>
                        <a:spcAft>
                          <a:spcPts val="0"/>
                        </a:spcAft>
                        <a:buNone/>
                      </a:pPr>
                      <a:r>
                        <a:rPr lang="en" sz="600">
                          <a:latin typeface="Roboto"/>
                          <a:ea typeface="Roboto"/>
                          <a:cs typeface="Roboto"/>
                          <a:sym typeface="Roboto"/>
                        </a:rPr>
                        <a:t>0.36</a:t>
                      </a:r>
                      <a:endParaRPr sz="600">
                        <a:latin typeface="Roboto"/>
                        <a:ea typeface="Roboto"/>
                        <a:cs typeface="Roboto"/>
                        <a:sym typeface="Roboto"/>
                      </a:endParaRPr>
                    </a:p>
                  </a:txBody>
                  <a:tcPr marT="91425" marB="91425" marR="91425" marL="91425">
                    <a:solidFill>
                      <a:srgbClr val="C9DAF8"/>
                    </a:solidFill>
                  </a:tcPr>
                </a:tc>
              </a:tr>
              <a:tr h="262175">
                <a:tc>
                  <a:txBody>
                    <a:bodyPr/>
                    <a:lstStyle/>
                    <a:p>
                      <a:pPr indent="0" lvl="0" marL="0" rtl="0" algn="ctr">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T="91425" marB="91425" marR="91425" marL="91425">
                    <a:solidFill>
                      <a:srgbClr val="C9DAF8"/>
                    </a:solidFill>
                  </a:tcPr>
                </a:tc>
              </a:tr>
              <a:tr h="262175">
                <a:tc>
                  <a:txBody>
                    <a:bodyPr/>
                    <a:lstStyle/>
                    <a:p>
                      <a:pPr indent="0" lvl="0" marL="0" rtl="0" algn="ctr">
                        <a:spcBef>
                          <a:spcPts val="0"/>
                        </a:spcBef>
                        <a:spcAft>
                          <a:spcPts val="0"/>
                        </a:spcAft>
                        <a:buNone/>
                      </a:pPr>
                      <a:r>
                        <a:rPr lang="en" sz="600">
                          <a:latin typeface="Roboto"/>
                          <a:ea typeface="Roboto"/>
                          <a:cs typeface="Roboto"/>
                          <a:sym typeface="Roboto"/>
                        </a:rPr>
                        <a:t>0.92</a:t>
                      </a:r>
                      <a:endParaRPr sz="600">
                        <a:latin typeface="Roboto"/>
                        <a:ea typeface="Roboto"/>
                        <a:cs typeface="Roboto"/>
                        <a:sym typeface="Roboto"/>
                      </a:endParaRPr>
                    </a:p>
                  </a:txBody>
                  <a:tcPr marT="91425" marB="91425" marR="91425" marL="91425">
                    <a:solidFill>
                      <a:srgbClr val="C9DAF8"/>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1000"/>
                                        <p:tgtEl>
                                          <p:spTgt spid="852"/>
                                        </p:tgtEl>
                                      </p:cBhvr>
                                    </p:animEffect>
                                  </p:childTnLst>
                                </p:cTn>
                              </p:par>
                              <p:par>
                                <p:cTn fill="hold" nodeType="with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par>
                                <p:cTn fill="hold" nodeType="with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000"/>
                                        <p:tgtEl>
                                          <p:spTgt spid="8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65"/>
          <p:cNvSpPr/>
          <p:nvPr/>
        </p:nvSpPr>
        <p:spPr>
          <a:xfrm>
            <a:off x="1282288" y="1569900"/>
            <a:ext cx="1430100" cy="12753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8761D"/>
                </a:solidFill>
                <a:latin typeface="Calibri"/>
                <a:ea typeface="Calibri"/>
                <a:cs typeface="Calibri"/>
                <a:sym typeface="Calibri"/>
              </a:rPr>
              <a:t>Reduced</a:t>
            </a:r>
            <a:r>
              <a:rPr lang="en">
                <a:solidFill>
                  <a:srgbClr val="38761D"/>
                </a:solidFill>
                <a:latin typeface="Calibri"/>
                <a:ea typeface="Calibri"/>
                <a:cs typeface="Calibri"/>
                <a:sym typeface="Calibri"/>
              </a:rPr>
              <a:t> CNN Computations</a:t>
            </a:r>
            <a:endParaRPr>
              <a:solidFill>
                <a:srgbClr val="38761D"/>
              </a:solidFill>
              <a:latin typeface="Calibri"/>
              <a:ea typeface="Calibri"/>
              <a:cs typeface="Calibri"/>
              <a:sym typeface="Calibri"/>
            </a:endParaRPr>
          </a:p>
        </p:txBody>
      </p:sp>
      <p:sp>
        <p:nvSpPr>
          <p:cNvPr id="861" name="Google Shape;861;p65"/>
          <p:cNvSpPr/>
          <p:nvPr/>
        </p:nvSpPr>
        <p:spPr>
          <a:xfrm>
            <a:off x="3993213" y="1569900"/>
            <a:ext cx="1430100" cy="12753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8761D"/>
                </a:solidFill>
                <a:latin typeface="Calibri"/>
                <a:ea typeface="Calibri"/>
                <a:cs typeface="Calibri"/>
                <a:sym typeface="Calibri"/>
              </a:rPr>
              <a:t>2.3</a:t>
            </a:r>
            <a:r>
              <a:rPr lang="en">
                <a:solidFill>
                  <a:srgbClr val="38761D"/>
                </a:solidFill>
                <a:latin typeface="Calibri"/>
                <a:ea typeface="Calibri"/>
                <a:cs typeface="Calibri"/>
                <a:sym typeface="Calibri"/>
              </a:rPr>
              <a:t> Secs to predict on One Image</a:t>
            </a:r>
            <a:endParaRPr>
              <a:solidFill>
                <a:srgbClr val="38761D"/>
              </a:solidFill>
              <a:latin typeface="Calibri"/>
              <a:ea typeface="Calibri"/>
              <a:cs typeface="Calibri"/>
              <a:sym typeface="Calibri"/>
            </a:endParaRPr>
          </a:p>
          <a:p>
            <a:pPr indent="0" lvl="0" marL="0" rtl="0" algn="ctr">
              <a:spcBef>
                <a:spcPts val="0"/>
              </a:spcBef>
              <a:spcAft>
                <a:spcPts val="0"/>
              </a:spcAft>
              <a:buNone/>
            </a:pPr>
            <a:r>
              <a:t/>
            </a:r>
            <a:endParaRPr>
              <a:solidFill>
                <a:srgbClr val="38761D"/>
              </a:solidFill>
              <a:latin typeface="Calibri"/>
              <a:ea typeface="Calibri"/>
              <a:cs typeface="Calibri"/>
              <a:sym typeface="Calibri"/>
            </a:endParaRPr>
          </a:p>
          <a:p>
            <a:pPr indent="0" lvl="0" marL="0" rtl="0" algn="ctr">
              <a:spcBef>
                <a:spcPts val="0"/>
              </a:spcBef>
              <a:spcAft>
                <a:spcPts val="0"/>
              </a:spcAft>
              <a:buNone/>
            </a:pPr>
            <a:r>
              <a:rPr b="1" lang="en">
                <a:solidFill>
                  <a:srgbClr val="38761D"/>
                </a:solidFill>
                <a:latin typeface="Calibri"/>
                <a:ea typeface="Calibri"/>
                <a:cs typeface="Calibri"/>
                <a:sym typeface="Calibri"/>
              </a:rPr>
              <a:t>0.5</a:t>
            </a:r>
            <a:r>
              <a:rPr b="1" lang="en">
                <a:solidFill>
                  <a:srgbClr val="38761D"/>
                </a:solidFill>
                <a:latin typeface="Calibri"/>
                <a:ea typeface="Calibri"/>
                <a:cs typeface="Calibri"/>
                <a:sym typeface="Calibri"/>
              </a:rPr>
              <a:t> fps</a:t>
            </a:r>
            <a:endParaRPr b="1">
              <a:solidFill>
                <a:srgbClr val="38761D"/>
              </a:solidFill>
              <a:latin typeface="Calibri"/>
              <a:ea typeface="Calibri"/>
              <a:cs typeface="Calibri"/>
              <a:sym typeface="Calibri"/>
            </a:endParaRPr>
          </a:p>
        </p:txBody>
      </p:sp>
      <p:sp>
        <p:nvSpPr>
          <p:cNvPr id="862" name="Google Shape;862;p65"/>
          <p:cNvSpPr txBox="1"/>
          <p:nvPr/>
        </p:nvSpPr>
        <p:spPr>
          <a:xfrm>
            <a:off x="1282300" y="3604700"/>
            <a:ext cx="6655500" cy="8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Calibri"/>
                <a:ea typeface="Calibri"/>
                <a:cs typeface="Calibri"/>
                <a:sym typeface="Calibri"/>
              </a:rPr>
              <a:t>It’s much faster …. but slow for real time detection (require &gt;20 fps)</a:t>
            </a:r>
            <a:endParaRPr b="1" sz="1800">
              <a:solidFill>
                <a:srgbClr val="FF0000"/>
              </a:solidFill>
              <a:latin typeface="Calibri"/>
              <a:ea typeface="Calibri"/>
              <a:cs typeface="Calibri"/>
              <a:sym typeface="Calibri"/>
            </a:endParaRPr>
          </a:p>
        </p:txBody>
      </p:sp>
      <p:sp>
        <p:nvSpPr>
          <p:cNvPr id="863" name="Google Shape;863;p65"/>
          <p:cNvSpPr/>
          <p:nvPr/>
        </p:nvSpPr>
        <p:spPr>
          <a:xfrm>
            <a:off x="6507813" y="1569900"/>
            <a:ext cx="1430100" cy="12753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Calibri"/>
                <a:ea typeface="Calibri"/>
                <a:cs typeface="Calibri"/>
                <a:sym typeface="Calibri"/>
              </a:rPr>
              <a:t>Still uses Selective Search</a:t>
            </a:r>
            <a:endParaRPr>
              <a:solidFill>
                <a:srgbClr val="FF0000"/>
              </a:solidFill>
              <a:latin typeface="Calibri"/>
              <a:ea typeface="Calibri"/>
              <a:cs typeface="Calibri"/>
              <a:sym typeface="Calibri"/>
            </a:endParaRPr>
          </a:p>
        </p:txBody>
      </p:sp>
      <p:sp>
        <p:nvSpPr>
          <p:cNvPr id="864" name="Google Shape;864;p65"/>
          <p:cNvSpPr txBox="1"/>
          <p:nvPr/>
        </p:nvSpPr>
        <p:spPr>
          <a:xfrm>
            <a:off x="2723328" y="395275"/>
            <a:ext cx="3969900" cy="4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700">
                <a:solidFill>
                  <a:srgbClr val="434343"/>
                </a:solidFill>
                <a:latin typeface="Calibri"/>
                <a:ea typeface="Calibri"/>
                <a:cs typeface="Calibri"/>
                <a:sym typeface="Calibri"/>
              </a:rPr>
              <a:t>FAST R-CNN</a:t>
            </a:r>
            <a:endParaRPr b="1" sz="2700">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000"/>
                                        <p:tgtEl>
                                          <p:spTgt spid="8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1000"/>
                                        <p:tgtEl>
                                          <p:spTgt spid="8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3"/>
                                        </p:tgtEl>
                                        <p:attrNameLst>
                                          <p:attrName>style.visibility</p:attrName>
                                        </p:attrNameLst>
                                      </p:cBhvr>
                                      <p:to>
                                        <p:strVal val="visible"/>
                                      </p:to>
                                    </p:set>
                                    <p:animEffect filter="fade" transition="in">
                                      <p:cBhvr>
                                        <p:cTn dur="1000"/>
                                        <p:tgtEl>
                                          <p:spTgt spid="8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1000"/>
                                        <p:tgtEl>
                                          <p:spTgt spid="8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66"/>
          <p:cNvSpPr txBox="1"/>
          <p:nvPr/>
        </p:nvSpPr>
        <p:spPr>
          <a:xfrm>
            <a:off x="5641875" y="2027375"/>
            <a:ext cx="3502200" cy="1289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rgbClr val="BF9000"/>
                </a:solidFill>
                <a:latin typeface="Calibri"/>
                <a:ea typeface="Calibri"/>
                <a:cs typeface="Calibri"/>
                <a:sym typeface="Calibri"/>
              </a:rPr>
              <a:t>Fast</a:t>
            </a:r>
            <a:r>
              <a:rPr b="1" lang="en" sz="3000" u="sng">
                <a:solidFill>
                  <a:srgbClr val="BF9000"/>
                </a:solidFill>
                <a:latin typeface="Calibri"/>
                <a:ea typeface="Calibri"/>
                <a:cs typeface="Calibri"/>
                <a:sym typeface="Calibri"/>
              </a:rPr>
              <a:t>er</a:t>
            </a:r>
            <a:r>
              <a:rPr b="1" lang="en" sz="3000">
                <a:solidFill>
                  <a:srgbClr val="BF9000"/>
                </a:solidFill>
                <a:latin typeface="Calibri"/>
                <a:ea typeface="Calibri"/>
                <a:cs typeface="Calibri"/>
                <a:sym typeface="Calibri"/>
              </a:rPr>
              <a:t> RCNN</a:t>
            </a:r>
            <a:endParaRPr b="1" sz="3000">
              <a:solidFill>
                <a:srgbClr val="BF9000"/>
              </a:solidFill>
              <a:latin typeface="Calibri"/>
              <a:ea typeface="Calibri"/>
              <a:cs typeface="Calibri"/>
              <a:sym typeface="Calibri"/>
            </a:endParaRPr>
          </a:p>
          <a:p>
            <a:pPr indent="0" lvl="0" marL="0" rtl="0" algn="ctr">
              <a:lnSpc>
                <a:spcPct val="100000"/>
              </a:lnSpc>
              <a:spcBef>
                <a:spcPts val="1600"/>
              </a:spcBef>
              <a:spcAft>
                <a:spcPts val="1600"/>
              </a:spcAft>
              <a:buNone/>
            </a:pPr>
            <a:r>
              <a:rPr lang="en">
                <a:solidFill>
                  <a:srgbClr val="434343"/>
                </a:solidFill>
                <a:latin typeface="Calibri"/>
                <a:ea typeface="Calibri"/>
                <a:cs typeface="Calibri"/>
                <a:sym typeface="Calibri"/>
              </a:rPr>
              <a:t>Bringing RoI in the network</a:t>
            </a:r>
            <a:endParaRPr>
              <a:solidFill>
                <a:srgbClr val="434343"/>
              </a:solidFill>
              <a:latin typeface="Calibri"/>
              <a:ea typeface="Calibri"/>
              <a:cs typeface="Calibri"/>
              <a:sym typeface="Calibri"/>
            </a:endParaRPr>
          </a:p>
        </p:txBody>
      </p:sp>
      <p:pic>
        <p:nvPicPr>
          <p:cNvPr id="870" name="Google Shape;870;p66"/>
          <p:cNvPicPr preferRelativeResize="0"/>
          <p:nvPr/>
        </p:nvPicPr>
        <p:blipFill>
          <a:blip r:embed="rId3">
            <a:alphaModFix/>
          </a:blip>
          <a:stretch>
            <a:fillRect/>
          </a:stretch>
        </p:blipFill>
        <p:spPr>
          <a:xfrm>
            <a:off x="252525" y="828638"/>
            <a:ext cx="5389349" cy="348623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67"/>
          <p:cNvSpPr/>
          <p:nvPr/>
        </p:nvSpPr>
        <p:spPr>
          <a:xfrm>
            <a:off x="2440872" y="369125"/>
            <a:ext cx="1104900" cy="8748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Selective Search</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(Non-DL)</a:t>
            </a:r>
            <a:endParaRPr>
              <a:latin typeface="Calibri"/>
              <a:ea typeface="Calibri"/>
              <a:cs typeface="Calibri"/>
              <a:sym typeface="Calibri"/>
            </a:endParaRPr>
          </a:p>
        </p:txBody>
      </p:sp>
      <p:sp>
        <p:nvSpPr>
          <p:cNvPr id="876" name="Google Shape;876;p67"/>
          <p:cNvSpPr/>
          <p:nvPr/>
        </p:nvSpPr>
        <p:spPr>
          <a:xfrm>
            <a:off x="452722" y="2074500"/>
            <a:ext cx="1104900" cy="8748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sp>
        <p:nvSpPr>
          <p:cNvPr id="877" name="Google Shape;877;p67"/>
          <p:cNvSpPr/>
          <p:nvPr/>
        </p:nvSpPr>
        <p:spPr>
          <a:xfrm>
            <a:off x="6975185" y="1524921"/>
            <a:ext cx="609000" cy="754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FC Softmax</a:t>
            </a:r>
            <a:endParaRPr sz="1000">
              <a:latin typeface="Calibri"/>
              <a:ea typeface="Calibri"/>
              <a:cs typeface="Calibri"/>
              <a:sym typeface="Calibri"/>
            </a:endParaRPr>
          </a:p>
        </p:txBody>
      </p:sp>
      <p:cxnSp>
        <p:nvCxnSpPr>
          <p:cNvPr id="878" name="Google Shape;878;p67"/>
          <p:cNvCxnSpPr>
            <a:stCxn id="879" idx="5"/>
            <a:endCxn id="877" idx="1"/>
          </p:cNvCxnSpPr>
          <p:nvPr/>
        </p:nvCxnSpPr>
        <p:spPr>
          <a:xfrm flipH="1" rot="10800000">
            <a:off x="6510485" y="1902021"/>
            <a:ext cx="464700" cy="537300"/>
          </a:xfrm>
          <a:prstGeom prst="straightConnector1">
            <a:avLst/>
          </a:prstGeom>
          <a:noFill/>
          <a:ln cap="flat" cmpd="sng" w="9525">
            <a:solidFill>
              <a:schemeClr val="dk2"/>
            </a:solidFill>
            <a:prstDash val="solid"/>
            <a:round/>
            <a:headEnd len="med" w="med" type="none"/>
            <a:tailEnd len="med" w="med" type="triangle"/>
          </a:ln>
        </p:spPr>
      </p:cxnSp>
      <p:sp>
        <p:nvSpPr>
          <p:cNvPr id="880" name="Google Shape;880;p67"/>
          <p:cNvSpPr txBox="1"/>
          <p:nvPr/>
        </p:nvSpPr>
        <p:spPr>
          <a:xfrm>
            <a:off x="8095121" y="1524921"/>
            <a:ext cx="6090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881" name="Google Shape;881;p67"/>
          <p:cNvSpPr txBox="1"/>
          <p:nvPr/>
        </p:nvSpPr>
        <p:spPr>
          <a:xfrm>
            <a:off x="8095121" y="2015406"/>
            <a:ext cx="6090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882" name="Google Shape;882;p67"/>
          <p:cNvCxnSpPr>
            <a:stCxn id="877" idx="3"/>
            <a:endCxn id="880" idx="1"/>
          </p:cNvCxnSpPr>
          <p:nvPr/>
        </p:nvCxnSpPr>
        <p:spPr>
          <a:xfrm flipH="1" rot="10800000">
            <a:off x="7584185" y="1656921"/>
            <a:ext cx="510900" cy="245100"/>
          </a:xfrm>
          <a:prstGeom prst="straightConnector1">
            <a:avLst/>
          </a:prstGeom>
          <a:noFill/>
          <a:ln cap="flat" cmpd="sng" w="9525">
            <a:solidFill>
              <a:schemeClr val="dk2"/>
            </a:solidFill>
            <a:prstDash val="solid"/>
            <a:round/>
            <a:headEnd len="med" w="med" type="none"/>
            <a:tailEnd len="med" w="med" type="triangle"/>
          </a:ln>
        </p:spPr>
      </p:cxnSp>
      <p:cxnSp>
        <p:nvCxnSpPr>
          <p:cNvPr id="883" name="Google Shape;883;p67"/>
          <p:cNvCxnSpPr>
            <a:stCxn id="877" idx="3"/>
            <a:endCxn id="881" idx="1"/>
          </p:cNvCxnSpPr>
          <p:nvPr/>
        </p:nvCxnSpPr>
        <p:spPr>
          <a:xfrm>
            <a:off x="7584185" y="1902021"/>
            <a:ext cx="510900" cy="245100"/>
          </a:xfrm>
          <a:prstGeom prst="straightConnector1">
            <a:avLst/>
          </a:prstGeom>
          <a:noFill/>
          <a:ln cap="flat" cmpd="sng" w="9525">
            <a:solidFill>
              <a:schemeClr val="dk2"/>
            </a:solidFill>
            <a:prstDash val="solid"/>
            <a:round/>
            <a:headEnd len="med" w="med" type="none"/>
            <a:tailEnd len="med" w="med" type="triangle"/>
          </a:ln>
        </p:spPr>
      </p:cxnSp>
      <p:sp>
        <p:nvSpPr>
          <p:cNvPr id="884" name="Google Shape;884;p67"/>
          <p:cNvSpPr/>
          <p:nvPr/>
        </p:nvSpPr>
        <p:spPr>
          <a:xfrm>
            <a:off x="6975185" y="2984596"/>
            <a:ext cx="609000" cy="754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885" name="Google Shape;885;p67"/>
          <p:cNvSpPr txBox="1"/>
          <p:nvPr/>
        </p:nvSpPr>
        <p:spPr>
          <a:xfrm>
            <a:off x="8095121" y="3229838"/>
            <a:ext cx="777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886" name="Google Shape;886;p67"/>
          <p:cNvCxnSpPr>
            <a:stCxn id="884" idx="3"/>
            <a:endCxn id="885" idx="1"/>
          </p:cNvCxnSpPr>
          <p:nvPr/>
        </p:nvCxnSpPr>
        <p:spPr>
          <a:xfrm>
            <a:off x="7584185" y="3361696"/>
            <a:ext cx="510900" cy="0"/>
          </a:xfrm>
          <a:prstGeom prst="straightConnector1">
            <a:avLst/>
          </a:prstGeom>
          <a:noFill/>
          <a:ln cap="flat" cmpd="sng" w="9525">
            <a:solidFill>
              <a:schemeClr val="dk2"/>
            </a:solidFill>
            <a:prstDash val="solid"/>
            <a:round/>
            <a:headEnd len="med" w="med" type="none"/>
            <a:tailEnd len="med" w="med" type="triangle"/>
          </a:ln>
        </p:spPr>
      </p:cxnSp>
      <p:cxnSp>
        <p:nvCxnSpPr>
          <p:cNvPr id="887" name="Google Shape;887;p67"/>
          <p:cNvCxnSpPr>
            <a:stCxn id="879" idx="5"/>
            <a:endCxn id="884" idx="1"/>
          </p:cNvCxnSpPr>
          <p:nvPr/>
        </p:nvCxnSpPr>
        <p:spPr>
          <a:xfrm>
            <a:off x="6510485" y="2439196"/>
            <a:ext cx="464700" cy="922500"/>
          </a:xfrm>
          <a:prstGeom prst="straightConnector1">
            <a:avLst/>
          </a:prstGeom>
          <a:noFill/>
          <a:ln cap="flat" cmpd="sng" w="9525">
            <a:solidFill>
              <a:schemeClr val="dk2"/>
            </a:solidFill>
            <a:prstDash val="solid"/>
            <a:round/>
            <a:headEnd len="med" w="med" type="none"/>
            <a:tailEnd len="med" w="med" type="triangle"/>
          </a:ln>
        </p:spPr>
      </p:cxnSp>
      <p:sp>
        <p:nvSpPr>
          <p:cNvPr id="888" name="Google Shape;888;p67"/>
          <p:cNvSpPr txBox="1"/>
          <p:nvPr/>
        </p:nvSpPr>
        <p:spPr>
          <a:xfrm>
            <a:off x="7093993" y="980225"/>
            <a:ext cx="1152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Classification</a:t>
            </a:r>
            <a:endParaRPr b="1" sz="1200">
              <a:latin typeface="Calibri"/>
              <a:ea typeface="Calibri"/>
              <a:cs typeface="Calibri"/>
              <a:sym typeface="Calibri"/>
            </a:endParaRPr>
          </a:p>
        </p:txBody>
      </p:sp>
      <p:sp>
        <p:nvSpPr>
          <p:cNvPr id="889" name="Google Shape;889;p67"/>
          <p:cNvSpPr txBox="1"/>
          <p:nvPr/>
        </p:nvSpPr>
        <p:spPr>
          <a:xfrm>
            <a:off x="7022960" y="3899574"/>
            <a:ext cx="1152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Regression</a:t>
            </a:r>
            <a:endParaRPr b="1" sz="1200">
              <a:latin typeface="Calibri"/>
              <a:ea typeface="Calibri"/>
              <a:cs typeface="Calibri"/>
              <a:sym typeface="Calibri"/>
            </a:endParaRPr>
          </a:p>
        </p:txBody>
      </p:sp>
      <p:cxnSp>
        <p:nvCxnSpPr>
          <p:cNvPr id="890" name="Google Shape;890;p67"/>
          <p:cNvCxnSpPr>
            <a:stCxn id="876" idx="3"/>
            <a:endCxn id="875" idx="1"/>
          </p:cNvCxnSpPr>
          <p:nvPr/>
        </p:nvCxnSpPr>
        <p:spPr>
          <a:xfrm flipH="1" rot="10800000">
            <a:off x="1557622" y="806400"/>
            <a:ext cx="883200" cy="1705500"/>
          </a:xfrm>
          <a:prstGeom prst="straightConnector1">
            <a:avLst/>
          </a:prstGeom>
          <a:noFill/>
          <a:ln cap="flat" cmpd="sng" w="9525">
            <a:solidFill>
              <a:schemeClr val="dk2"/>
            </a:solidFill>
            <a:prstDash val="solid"/>
            <a:round/>
            <a:headEnd len="med" w="med" type="none"/>
            <a:tailEnd len="med" w="med" type="triangle"/>
          </a:ln>
        </p:spPr>
      </p:cxnSp>
      <p:sp>
        <p:nvSpPr>
          <p:cNvPr id="891" name="Google Shape;891;p67"/>
          <p:cNvSpPr txBox="1"/>
          <p:nvPr/>
        </p:nvSpPr>
        <p:spPr>
          <a:xfrm>
            <a:off x="440928" y="3786725"/>
            <a:ext cx="3969900" cy="4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434343"/>
                </a:solidFill>
                <a:latin typeface="Calibri"/>
                <a:ea typeface="Calibri"/>
                <a:cs typeface="Calibri"/>
                <a:sym typeface="Calibri"/>
              </a:rPr>
              <a:t>Fast R-CNN</a:t>
            </a:r>
            <a:endParaRPr b="1" sz="2400">
              <a:solidFill>
                <a:srgbClr val="434343"/>
              </a:solidFill>
              <a:latin typeface="Calibri"/>
              <a:ea typeface="Calibri"/>
              <a:cs typeface="Calibri"/>
              <a:sym typeface="Calibri"/>
            </a:endParaRPr>
          </a:p>
        </p:txBody>
      </p:sp>
      <p:sp>
        <p:nvSpPr>
          <p:cNvPr id="892" name="Google Shape;892;p67"/>
          <p:cNvSpPr/>
          <p:nvPr/>
        </p:nvSpPr>
        <p:spPr>
          <a:xfrm>
            <a:off x="2351825" y="2124825"/>
            <a:ext cx="1687800" cy="581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cxnSp>
        <p:nvCxnSpPr>
          <p:cNvPr id="893" name="Google Shape;893;p67"/>
          <p:cNvCxnSpPr>
            <a:stCxn id="876" idx="3"/>
            <a:endCxn id="892" idx="2"/>
          </p:cNvCxnSpPr>
          <p:nvPr/>
        </p:nvCxnSpPr>
        <p:spPr>
          <a:xfrm flipH="1" rot="10800000">
            <a:off x="1557622" y="2488200"/>
            <a:ext cx="794100" cy="23700"/>
          </a:xfrm>
          <a:prstGeom prst="straightConnector1">
            <a:avLst/>
          </a:prstGeom>
          <a:noFill/>
          <a:ln cap="flat" cmpd="sng" w="9525">
            <a:solidFill>
              <a:schemeClr val="dk2"/>
            </a:solidFill>
            <a:prstDash val="solid"/>
            <a:round/>
            <a:headEnd len="med" w="med" type="none"/>
            <a:tailEnd len="med" w="med" type="triangle"/>
          </a:ln>
        </p:spPr>
      </p:cxnSp>
      <p:sp>
        <p:nvSpPr>
          <p:cNvPr id="894" name="Google Shape;894;p67"/>
          <p:cNvSpPr txBox="1"/>
          <p:nvPr/>
        </p:nvSpPr>
        <p:spPr>
          <a:xfrm>
            <a:off x="4308850" y="0"/>
            <a:ext cx="1540200" cy="6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Calibri"/>
                <a:ea typeface="Calibri"/>
                <a:cs typeface="Calibri"/>
                <a:sym typeface="Calibri"/>
              </a:rPr>
              <a:t>Regions of Interest (ROIs)</a:t>
            </a:r>
            <a:endParaRPr>
              <a:solidFill>
                <a:srgbClr val="FF0000"/>
              </a:solidFill>
              <a:latin typeface="Calibri"/>
              <a:ea typeface="Calibri"/>
              <a:cs typeface="Calibri"/>
              <a:sym typeface="Calibri"/>
            </a:endParaRPr>
          </a:p>
        </p:txBody>
      </p:sp>
      <p:sp>
        <p:nvSpPr>
          <p:cNvPr id="895" name="Google Shape;895;p67"/>
          <p:cNvSpPr/>
          <p:nvPr/>
        </p:nvSpPr>
        <p:spPr>
          <a:xfrm>
            <a:off x="4680550" y="1373250"/>
            <a:ext cx="777600" cy="7542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896" name="Google Shape;896;p67"/>
          <p:cNvSpPr/>
          <p:nvPr/>
        </p:nvSpPr>
        <p:spPr>
          <a:xfrm>
            <a:off x="4774450" y="2434950"/>
            <a:ext cx="396000" cy="4275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897" name="Google Shape;897;p67"/>
          <p:cNvSpPr/>
          <p:nvPr/>
        </p:nvSpPr>
        <p:spPr>
          <a:xfrm>
            <a:off x="4774449" y="3119250"/>
            <a:ext cx="609000" cy="5814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898" name="Google Shape;898;p67"/>
          <p:cNvSpPr/>
          <p:nvPr/>
        </p:nvSpPr>
        <p:spPr>
          <a:xfrm>
            <a:off x="4774450" y="3957450"/>
            <a:ext cx="839100" cy="9225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899" name="Google Shape;899;p67"/>
          <p:cNvSpPr/>
          <p:nvPr/>
        </p:nvSpPr>
        <p:spPr>
          <a:xfrm>
            <a:off x="4774450" y="604650"/>
            <a:ext cx="626100" cy="6510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cxnSp>
        <p:nvCxnSpPr>
          <p:cNvPr id="900" name="Google Shape;900;p67"/>
          <p:cNvCxnSpPr>
            <a:stCxn id="892" idx="5"/>
            <a:endCxn id="899" idx="1"/>
          </p:cNvCxnSpPr>
          <p:nvPr/>
        </p:nvCxnSpPr>
        <p:spPr>
          <a:xfrm flipH="1" rot="10800000">
            <a:off x="4039625" y="930150"/>
            <a:ext cx="734700" cy="1412700"/>
          </a:xfrm>
          <a:prstGeom prst="straightConnector1">
            <a:avLst/>
          </a:prstGeom>
          <a:noFill/>
          <a:ln cap="flat" cmpd="sng" w="9525">
            <a:solidFill>
              <a:schemeClr val="dk2"/>
            </a:solidFill>
            <a:prstDash val="solid"/>
            <a:round/>
            <a:headEnd len="med" w="med" type="none"/>
            <a:tailEnd len="med" w="med" type="triangle"/>
          </a:ln>
        </p:spPr>
      </p:cxnSp>
      <p:cxnSp>
        <p:nvCxnSpPr>
          <p:cNvPr id="901" name="Google Shape;901;p67"/>
          <p:cNvCxnSpPr>
            <a:stCxn id="892" idx="5"/>
            <a:endCxn id="895" idx="1"/>
          </p:cNvCxnSpPr>
          <p:nvPr/>
        </p:nvCxnSpPr>
        <p:spPr>
          <a:xfrm flipH="1" rot="10800000">
            <a:off x="4039625" y="1750350"/>
            <a:ext cx="640800" cy="592500"/>
          </a:xfrm>
          <a:prstGeom prst="straightConnector1">
            <a:avLst/>
          </a:prstGeom>
          <a:noFill/>
          <a:ln cap="flat" cmpd="sng" w="9525">
            <a:solidFill>
              <a:schemeClr val="dk2"/>
            </a:solidFill>
            <a:prstDash val="solid"/>
            <a:round/>
            <a:headEnd len="med" w="med" type="none"/>
            <a:tailEnd len="med" w="med" type="triangle"/>
          </a:ln>
        </p:spPr>
      </p:cxnSp>
      <p:cxnSp>
        <p:nvCxnSpPr>
          <p:cNvPr id="902" name="Google Shape;902;p67"/>
          <p:cNvCxnSpPr>
            <a:stCxn id="892" idx="5"/>
            <a:endCxn id="896" idx="1"/>
          </p:cNvCxnSpPr>
          <p:nvPr/>
        </p:nvCxnSpPr>
        <p:spPr>
          <a:xfrm>
            <a:off x="4039625" y="2342850"/>
            <a:ext cx="734700" cy="306000"/>
          </a:xfrm>
          <a:prstGeom prst="straightConnector1">
            <a:avLst/>
          </a:prstGeom>
          <a:noFill/>
          <a:ln cap="flat" cmpd="sng" w="9525">
            <a:solidFill>
              <a:schemeClr val="dk2"/>
            </a:solidFill>
            <a:prstDash val="solid"/>
            <a:round/>
            <a:headEnd len="med" w="med" type="none"/>
            <a:tailEnd len="med" w="med" type="triangle"/>
          </a:ln>
        </p:spPr>
      </p:cxnSp>
      <p:cxnSp>
        <p:nvCxnSpPr>
          <p:cNvPr id="903" name="Google Shape;903;p67"/>
          <p:cNvCxnSpPr>
            <a:stCxn id="892" idx="5"/>
            <a:endCxn id="897" idx="1"/>
          </p:cNvCxnSpPr>
          <p:nvPr/>
        </p:nvCxnSpPr>
        <p:spPr>
          <a:xfrm>
            <a:off x="4039625" y="2342850"/>
            <a:ext cx="734700" cy="1067100"/>
          </a:xfrm>
          <a:prstGeom prst="straightConnector1">
            <a:avLst/>
          </a:prstGeom>
          <a:noFill/>
          <a:ln cap="flat" cmpd="sng" w="9525">
            <a:solidFill>
              <a:schemeClr val="dk2"/>
            </a:solidFill>
            <a:prstDash val="solid"/>
            <a:round/>
            <a:headEnd len="med" w="med" type="none"/>
            <a:tailEnd len="med" w="med" type="triangle"/>
          </a:ln>
        </p:spPr>
      </p:cxnSp>
      <p:cxnSp>
        <p:nvCxnSpPr>
          <p:cNvPr id="904" name="Google Shape;904;p67"/>
          <p:cNvCxnSpPr>
            <a:stCxn id="892" idx="5"/>
            <a:endCxn id="898" idx="1"/>
          </p:cNvCxnSpPr>
          <p:nvPr/>
        </p:nvCxnSpPr>
        <p:spPr>
          <a:xfrm>
            <a:off x="4039625" y="2342850"/>
            <a:ext cx="734700" cy="2076000"/>
          </a:xfrm>
          <a:prstGeom prst="straightConnector1">
            <a:avLst/>
          </a:prstGeom>
          <a:noFill/>
          <a:ln cap="flat" cmpd="sng" w="9525">
            <a:solidFill>
              <a:schemeClr val="dk2"/>
            </a:solidFill>
            <a:prstDash val="solid"/>
            <a:round/>
            <a:headEnd len="med" w="med" type="none"/>
            <a:tailEnd len="med" w="med" type="triangle"/>
          </a:ln>
        </p:spPr>
      </p:cxnSp>
      <p:sp>
        <p:nvSpPr>
          <p:cNvPr id="905" name="Google Shape;905;p67"/>
          <p:cNvSpPr/>
          <p:nvPr/>
        </p:nvSpPr>
        <p:spPr>
          <a:xfrm>
            <a:off x="5912175" y="1524923"/>
            <a:ext cx="609000" cy="2261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ROI</a:t>
            </a:r>
            <a:endParaRPr sz="1000">
              <a:latin typeface="Calibri"/>
              <a:ea typeface="Calibri"/>
              <a:cs typeface="Calibri"/>
              <a:sym typeface="Calibri"/>
            </a:endParaRPr>
          </a:p>
          <a:p>
            <a:pPr indent="0" lvl="0" marL="0" rtl="0" algn="ctr">
              <a:spcBef>
                <a:spcPts val="0"/>
              </a:spcBef>
              <a:spcAft>
                <a:spcPts val="0"/>
              </a:spcAft>
              <a:buNone/>
            </a:pPr>
            <a:r>
              <a:rPr lang="en" sz="1000">
                <a:latin typeface="Calibri"/>
                <a:ea typeface="Calibri"/>
                <a:cs typeface="Calibri"/>
                <a:sym typeface="Calibri"/>
              </a:rPr>
              <a:t>Pooling</a:t>
            </a:r>
            <a:endParaRPr sz="1000">
              <a:latin typeface="Calibri"/>
              <a:ea typeface="Calibri"/>
              <a:cs typeface="Calibri"/>
              <a:sym typeface="Calibri"/>
            </a:endParaRPr>
          </a:p>
          <a:p>
            <a:pPr indent="0" lvl="0" marL="0" rtl="0" algn="ctr">
              <a:spcBef>
                <a:spcPts val="0"/>
              </a:spcBef>
              <a:spcAft>
                <a:spcPts val="0"/>
              </a:spcAft>
              <a:buNone/>
            </a:pPr>
            <a:r>
              <a:rPr lang="en" sz="1000">
                <a:latin typeface="Calibri"/>
                <a:ea typeface="Calibri"/>
                <a:cs typeface="Calibri"/>
                <a:sym typeface="Calibri"/>
              </a:rPr>
              <a:t>Layer</a:t>
            </a:r>
            <a:endParaRPr sz="1000">
              <a:latin typeface="Calibri"/>
              <a:ea typeface="Calibri"/>
              <a:cs typeface="Calibri"/>
              <a:sym typeface="Calibri"/>
            </a:endParaRPr>
          </a:p>
        </p:txBody>
      </p:sp>
      <p:cxnSp>
        <p:nvCxnSpPr>
          <p:cNvPr id="906" name="Google Shape;906;p67"/>
          <p:cNvCxnSpPr>
            <a:stCxn id="899" idx="3"/>
            <a:endCxn id="905" idx="0"/>
          </p:cNvCxnSpPr>
          <p:nvPr/>
        </p:nvCxnSpPr>
        <p:spPr>
          <a:xfrm>
            <a:off x="5400550" y="930150"/>
            <a:ext cx="816000" cy="594900"/>
          </a:xfrm>
          <a:prstGeom prst="straightConnector1">
            <a:avLst/>
          </a:prstGeom>
          <a:noFill/>
          <a:ln cap="flat" cmpd="sng" w="9525">
            <a:solidFill>
              <a:schemeClr val="dk2"/>
            </a:solidFill>
            <a:prstDash val="solid"/>
            <a:round/>
            <a:headEnd len="med" w="med" type="none"/>
            <a:tailEnd len="med" w="med" type="triangle"/>
          </a:ln>
        </p:spPr>
      </p:cxnSp>
      <p:cxnSp>
        <p:nvCxnSpPr>
          <p:cNvPr id="907" name="Google Shape;907;p67"/>
          <p:cNvCxnSpPr>
            <a:stCxn id="895" idx="3"/>
            <a:endCxn id="905" idx="1"/>
          </p:cNvCxnSpPr>
          <p:nvPr/>
        </p:nvCxnSpPr>
        <p:spPr>
          <a:xfrm>
            <a:off x="5458150" y="1750350"/>
            <a:ext cx="453900" cy="905400"/>
          </a:xfrm>
          <a:prstGeom prst="straightConnector1">
            <a:avLst/>
          </a:prstGeom>
          <a:noFill/>
          <a:ln cap="flat" cmpd="sng" w="9525">
            <a:solidFill>
              <a:schemeClr val="dk2"/>
            </a:solidFill>
            <a:prstDash val="solid"/>
            <a:round/>
            <a:headEnd len="med" w="med" type="none"/>
            <a:tailEnd len="med" w="med" type="triangle"/>
          </a:ln>
        </p:spPr>
      </p:cxnSp>
      <p:cxnSp>
        <p:nvCxnSpPr>
          <p:cNvPr id="908" name="Google Shape;908;p67"/>
          <p:cNvCxnSpPr>
            <a:stCxn id="896" idx="3"/>
            <a:endCxn id="905" idx="1"/>
          </p:cNvCxnSpPr>
          <p:nvPr/>
        </p:nvCxnSpPr>
        <p:spPr>
          <a:xfrm>
            <a:off x="5170450" y="2648700"/>
            <a:ext cx="741600" cy="7200"/>
          </a:xfrm>
          <a:prstGeom prst="straightConnector1">
            <a:avLst/>
          </a:prstGeom>
          <a:noFill/>
          <a:ln cap="flat" cmpd="sng" w="9525">
            <a:solidFill>
              <a:schemeClr val="dk2"/>
            </a:solidFill>
            <a:prstDash val="solid"/>
            <a:round/>
            <a:headEnd len="med" w="med" type="none"/>
            <a:tailEnd len="med" w="med" type="triangle"/>
          </a:ln>
        </p:spPr>
      </p:cxnSp>
      <p:cxnSp>
        <p:nvCxnSpPr>
          <p:cNvPr id="909" name="Google Shape;909;p67"/>
          <p:cNvCxnSpPr>
            <a:stCxn id="897" idx="3"/>
            <a:endCxn id="905" idx="1"/>
          </p:cNvCxnSpPr>
          <p:nvPr/>
        </p:nvCxnSpPr>
        <p:spPr>
          <a:xfrm flipH="1" rot="10800000">
            <a:off x="5383449" y="2655750"/>
            <a:ext cx="528600" cy="754200"/>
          </a:xfrm>
          <a:prstGeom prst="straightConnector1">
            <a:avLst/>
          </a:prstGeom>
          <a:noFill/>
          <a:ln cap="flat" cmpd="sng" w="9525">
            <a:solidFill>
              <a:schemeClr val="dk2"/>
            </a:solidFill>
            <a:prstDash val="solid"/>
            <a:round/>
            <a:headEnd len="med" w="med" type="none"/>
            <a:tailEnd len="med" w="med" type="triangle"/>
          </a:ln>
        </p:spPr>
      </p:cxnSp>
      <p:cxnSp>
        <p:nvCxnSpPr>
          <p:cNvPr id="910" name="Google Shape;910;p67"/>
          <p:cNvCxnSpPr>
            <a:stCxn id="898" idx="3"/>
            <a:endCxn id="905" idx="2"/>
          </p:cNvCxnSpPr>
          <p:nvPr/>
        </p:nvCxnSpPr>
        <p:spPr>
          <a:xfrm flipH="1" rot="10800000">
            <a:off x="5613550" y="3786600"/>
            <a:ext cx="603000" cy="632100"/>
          </a:xfrm>
          <a:prstGeom prst="straightConnector1">
            <a:avLst/>
          </a:prstGeom>
          <a:noFill/>
          <a:ln cap="flat" cmpd="sng" w="9525">
            <a:solidFill>
              <a:schemeClr val="dk2"/>
            </a:solidFill>
            <a:prstDash val="solid"/>
            <a:round/>
            <a:headEnd len="med" w="med" type="none"/>
            <a:tailEnd len="med" w="med" type="triangle"/>
          </a:ln>
        </p:spPr>
      </p:cxnSp>
      <p:cxnSp>
        <p:nvCxnSpPr>
          <p:cNvPr id="911" name="Google Shape;911;p67"/>
          <p:cNvCxnSpPr>
            <a:stCxn id="875" idx="3"/>
          </p:cNvCxnSpPr>
          <p:nvPr/>
        </p:nvCxnSpPr>
        <p:spPr>
          <a:xfrm>
            <a:off x="3545772" y="806525"/>
            <a:ext cx="684300" cy="369900"/>
          </a:xfrm>
          <a:prstGeom prst="straightConnector1">
            <a:avLst/>
          </a:prstGeom>
          <a:noFill/>
          <a:ln cap="flat" cmpd="sng" w="38100">
            <a:solidFill>
              <a:srgbClr val="999999"/>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68"/>
          <p:cNvSpPr/>
          <p:nvPr/>
        </p:nvSpPr>
        <p:spPr>
          <a:xfrm>
            <a:off x="452722" y="2074500"/>
            <a:ext cx="1104900" cy="8748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sp>
        <p:nvSpPr>
          <p:cNvPr id="917" name="Google Shape;917;p68"/>
          <p:cNvSpPr/>
          <p:nvPr/>
        </p:nvSpPr>
        <p:spPr>
          <a:xfrm>
            <a:off x="2440872" y="369125"/>
            <a:ext cx="1104900" cy="8748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Selective Search</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(Non-DL)</a:t>
            </a:r>
            <a:endParaRPr>
              <a:latin typeface="Calibri"/>
              <a:ea typeface="Calibri"/>
              <a:cs typeface="Calibri"/>
              <a:sym typeface="Calibri"/>
            </a:endParaRPr>
          </a:p>
        </p:txBody>
      </p:sp>
      <p:sp>
        <p:nvSpPr>
          <p:cNvPr id="918" name="Google Shape;918;p68"/>
          <p:cNvSpPr/>
          <p:nvPr/>
        </p:nvSpPr>
        <p:spPr>
          <a:xfrm>
            <a:off x="6975185" y="1524921"/>
            <a:ext cx="609000" cy="754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FC Softmax</a:t>
            </a:r>
            <a:endParaRPr sz="1000">
              <a:latin typeface="Calibri"/>
              <a:ea typeface="Calibri"/>
              <a:cs typeface="Calibri"/>
              <a:sym typeface="Calibri"/>
            </a:endParaRPr>
          </a:p>
        </p:txBody>
      </p:sp>
      <p:cxnSp>
        <p:nvCxnSpPr>
          <p:cNvPr id="919" name="Google Shape;919;p68"/>
          <p:cNvCxnSpPr>
            <a:stCxn id="920" idx="5"/>
            <a:endCxn id="918" idx="1"/>
          </p:cNvCxnSpPr>
          <p:nvPr/>
        </p:nvCxnSpPr>
        <p:spPr>
          <a:xfrm flipH="1" rot="10800000">
            <a:off x="6510485" y="1902021"/>
            <a:ext cx="464700" cy="537300"/>
          </a:xfrm>
          <a:prstGeom prst="straightConnector1">
            <a:avLst/>
          </a:prstGeom>
          <a:noFill/>
          <a:ln cap="flat" cmpd="sng" w="9525">
            <a:solidFill>
              <a:schemeClr val="dk2"/>
            </a:solidFill>
            <a:prstDash val="solid"/>
            <a:round/>
            <a:headEnd len="med" w="med" type="none"/>
            <a:tailEnd len="med" w="med" type="triangle"/>
          </a:ln>
        </p:spPr>
      </p:cxnSp>
      <p:sp>
        <p:nvSpPr>
          <p:cNvPr id="921" name="Google Shape;921;p68"/>
          <p:cNvSpPr txBox="1"/>
          <p:nvPr/>
        </p:nvSpPr>
        <p:spPr>
          <a:xfrm>
            <a:off x="8095121" y="1524921"/>
            <a:ext cx="6090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922" name="Google Shape;922;p68"/>
          <p:cNvSpPr txBox="1"/>
          <p:nvPr/>
        </p:nvSpPr>
        <p:spPr>
          <a:xfrm>
            <a:off x="8095121" y="2015406"/>
            <a:ext cx="6090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923" name="Google Shape;923;p68"/>
          <p:cNvCxnSpPr>
            <a:stCxn id="918" idx="3"/>
            <a:endCxn id="921" idx="1"/>
          </p:cNvCxnSpPr>
          <p:nvPr/>
        </p:nvCxnSpPr>
        <p:spPr>
          <a:xfrm flipH="1" rot="10800000">
            <a:off x="7584185" y="1656921"/>
            <a:ext cx="510900" cy="245100"/>
          </a:xfrm>
          <a:prstGeom prst="straightConnector1">
            <a:avLst/>
          </a:prstGeom>
          <a:noFill/>
          <a:ln cap="flat" cmpd="sng" w="9525">
            <a:solidFill>
              <a:schemeClr val="dk2"/>
            </a:solidFill>
            <a:prstDash val="solid"/>
            <a:round/>
            <a:headEnd len="med" w="med" type="none"/>
            <a:tailEnd len="med" w="med" type="triangle"/>
          </a:ln>
        </p:spPr>
      </p:cxnSp>
      <p:cxnSp>
        <p:nvCxnSpPr>
          <p:cNvPr id="924" name="Google Shape;924;p68"/>
          <p:cNvCxnSpPr>
            <a:stCxn id="918" idx="3"/>
            <a:endCxn id="922" idx="1"/>
          </p:cNvCxnSpPr>
          <p:nvPr/>
        </p:nvCxnSpPr>
        <p:spPr>
          <a:xfrm>
            <a:off x="7584185" y="1902021"/>
            <a:ext cx="510900" cy="245100"/>
          </a:xfrm>
          <a:prstGeom prst="straightConnector1">
            <a:avLst/>
          </a:prstGeom>
          <a:noFill/>
          <a:ln cap="flat" cmpd="sng" w="9525">
            <a:solidFill>
              <a:schemeClr val="dk2"/>
            </a:solidFill>
            <a:prstDash val="solid"/>
            <a:round/>
            <a:headEnd len="med" w="med" type="none"/>
            <a:tailEnd len="med" w="med" type="triangle"/>
          </a:ln>
        </p:spPr>
      </p:cxnSp>
      <p:sp>
        <p:nvSpPr>
          <p:cNvPr id="925" name="Google Shape;925;p68"/>
          <p:cNvSpPr/>
          <p:nvPr/>
        </p:nvSpPr>
        <p:spPr>
          <a:xfrm>
            <a:off x="6975185" y="2984596"/>
            <a:ext cx="609000" cy="754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926" name="Google Shape;926;p68"/>
          <p:cNvSpPr txBox="1"/>
          <p:nvPr/>
        </p:nvSpPr>
        <p:spPr>
          <a:xfrm>
            <a:off x="8095121" y="3229838"/>
            <a:ext cx="777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927" name="Google Shape;927;p68"/>
          <p:cNvCxnSpPr>
            <a:stCxn id="925" idx="3"/>
            <a:endCxn id="926" idx="1"/>
          </p:cNvCxnSpPr>
          <p:nvPr/>
        </p:nvCxnSpPr>
        <p:spPr>
          <a:xfrm>
            <a:off x="7584185" y="3361696"/>
            <a:ext cx="510900" cy="0"/>
          </a:xfrm>
          <a:prstGeom prst="straightConnector1">
            <a:avLst/>
          </a:prstGeom>
          <a:noFill/>
          <a:ln cap="flat" cmpd="sng" w="9525">
            <a:solidFill>
              <a:schemeClr val="dk2"/>
            </a:solidFill>
            <a:prstDash val="solid"/>
            <a:round/>
            <a:headEnd len="med" w="med" type="none"/>
            <a:tailEnd len="med" w="med" type="triangle"/>
          </a:ln>
        </p:spPr>
      </p:cxnSp>
      <p:cxnSp>
        <p:nvCxnSpPr>
          <p:cNvPr id="928" name="Google Shape;928;p68"/>
          <p:cNvCxnSpPr>
            <a:stCxn id="920" idx="5"/>
            <a:endCxn id="925" idx="1"/>
          </p:cNvCxnSpPr>
          <p:nvPr/>
        </p:nvCxnSpPr>
        <p:spPr>
          <a:xfrm>
            <a:off x="6510485" y="2439196"/>
            <a:ext cx="464700" cy="922500"/>
          </a:xfrm>
          <a:prstGeom prst="straightConnector1">
            <a:avLst/>
          </a:prstGeom>
          <a:noFill/>
          <a:ln cap="flat" cmpd="sng" w="9525">
            <a:solidFill>
              <a:schemeClr val="dk2"/>
            </a:solidFill>
            <a:prstDash val="solid"/>
            <a:round/>
            <a:headEnd len="med" w="med" type="none"/>
            <a:tailEnd len="med" w="med" type="triangle"/>
          </a:ln>
        </p:spPr>
      </p:cxnSp>
      <p:sp>
        <p:nvSpPr>
          <p:cNvPr id="929" name="Google Shape;929;p68"/>
          <p:cNvSpPr txBox="1"/>
          <p:nvPr/>
        </p:nvSpPr>
        <p:spPr>
          <a:xfrm>
            <a:off x="7093993" y="980225"/>
            <a:ext cx="1152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Classification</a:t>
            </a:r>
            <a:endParaRPr b="1" sz="1200">
              <a:latin typeface="Calibri"/>
              <a:ea typeface="Calibri"/>
              <a:cs typeface="Calibri"/>
              <a:sym typeface="Calibri"/>
            </a:endParaRPr>
          </a:p>
        </p:txBody>
      </p:sp>
      <p:sp>
        <p:nvSpPr>
          <p:cNvPr id="930" name="Google Shape;930;p68"/>
          <p:cNvSpPr txBox="1"/>
          <p:nvPr/>
        </p:nvSpPr>
        <p:spPr>
          <a:xfrm>
            <a:off x="7022960" y="3899574"/>
            <a:ext cx="1152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Regression</a:t>
            </a:r>
            <a:endParaRPr b="1" sz="1200">
              <a:latin typeface="Calibri"/>
              <a:ea typeface="Calibri"/>
              <a:cs typeface="Calibri"/>
              <a:sym typeface="Calibri"/>
            </a:endParaRPr>
          </a:p>
        </p:txBody>
      </p:sp>
      <p:cxnSp>
        <p:nvCxnSpPr>
          <p:cNvPr id="931" name="Google Shape;931;p68"/>
          <p:cNvCxnSpPr>
            <a:stCxn id="916" idx="3"/>
            <a:endCxn id="917" idx="1"/>
          </p:cNvCxnSpPr>
          <p:nvPr/>
        </p:nvCxnSpPr>
        <p:spPr>
          <a:xfrm flipH="1" rot="10800000">
            <a:off x="1557622" y="806400"/>
            <a:ext cx="883200" cy="1705500"/>
          </a:xfrm>
          <a:prstGeom prst="straightConnector1">
            <a:avLst/>
          </a:prstGeom>
          <a:noFill/>
          <a:ln cap="flat" cmpd="sng" w="9525">
            <a:solidFill>
              <a:schemeClr val="dk2"/>
            </a:solidFill>
            <a:prstDash val="solid"/>
            <a:round/>
            <a:headEnd len="med" w="med" type="none"/>
            <a:tailEnd len="med" w="med" type="triangle"/>
          </a:ln>
        </p:spPr>
      </p:cxnSp>
      <p:sp>
        <p:nvSpPr>
          <p:cNvPr id="932" name="Google Shape;932;p68"/>
          <p:cNvSpPr txBox="1"/>
          <p:nvPr/>
        </p:nvSpPr>
        <p:spPr>
          <a:xfrm>
            <a:off x="440928" y="3786725"/>
            <a:ext cx="3969900" cy="4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434343"/>
                </a:solidFill>
                <a:latin typeface="Calibri"/>
                <a:ea typeface="Calibri"/>
                <a:cs typeface="Calibri"/>
                <a:sym typeface="Calibri"/>
              </a:rPr>
              <a:t>Fast</a:t>
            </a:r>
            <a:r>
              <a:rPr b="1" lang="en" sz="2400" u="sng">
                <a:solidFill>
                  <a:srgbClr val="434343"/>
                </a:solidFill>
                <a:latin typeface="Calibri"/>
                <a:ea typeface="Calibri"/>
                <a:cs typeface="Calibri"/>
                <a:sym typeface="Calibri"/>
              </a:rPr>
              <a:t>er</a:t>
            </a:r>
            <a:r>
              <a:rPr b="1" lang="en" sz="2400">
                <a:solidFill>
                  <a:srgbClr val="434343"/>
                </a:solidFill>
                <a:latin typeface="Calibri"/>
                <a:ea typeface="Calibri"/>
                <a:cs typeface="Calibri"/>
                <a:sym typeface="Calibri"/>
              </a:rPr>
              <a:t> R-CNN</a:t>
            </a:r>
            <a:endParaRPr b="1" sz="2400">
              <a:solidFill>
                <a:srgbClr val="434343"/>
              </a:solidFill>
              <a:latin typeface="Calibri"/>
              <a:ea typeface="Calibri"/>
              <a:cs typeface="Calibri"/>
              <a:sym typeface="Calibri"/>
            </a:endParaRPr>
          </a:p>
        </p:txBody>
      </p:sp>
      <p:sp>
        <p:nvSpPr>
          <p:cNvPr id="933" name="Google Shape;933;p68"/>
          <p:cNvSpPr/>
          <p:nvPr/>
        </p:nvSpPr>
        <p:spPr>
          <a:xfrm>
            <a:off x="2351825" y="2124825"/>
            <a:ext cx="1687800" cy="581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cxnSp>
        <p:nvCxnSpPr>
          <p:cNvPr id="934" name="Google Shape;934;p68"/>
          <p:cNvCxnSpPr>
            <a:stCxn id="916" idx="3"/>
            <a:endCxn id="933" idx="2"/>
          </p:cNvCxnSpPr>
          <p:nvPr/>
        </p:nvCxnSpPr>
        <p:spPr>
          <a:xfrm flipH="1" rot="10800000">
            <a:off x="1557622" y="2488200"/>
            <a:ext cx="794100" cy="23700"/>
          </a:xfrm>
          <a:prstGeom prst="straightConnector1">
            <a:avLst/>
          </a:prstGeom>
          <a:noFill/>
          <a:ln cap="flat" cmpd="sng" w="9525">
            <a:solidFill>
              <a:schemeClr val="dk2"/>
            </a:solidFill>
            <a:prstDash val="solid"/>
            <a:round/>
            <a:headEnd len="med" w="med" type="none"/>
            <a:tailEnd len="med" w="med" type="triangle"/>
          </a:ln>
        </p:spPr>
      </p:cxnSp>
      <p:sp>
        <p:nvSpPr>
          <p:cNvPr id="935" name="Google Shape;935;p68"/>
          <p:cNvSpPr txBox="1"/>
          <p:nvPr/>
        </p:nvSpPr>
        <p:spPr>
          <a:xfrm>
            <a:off x="4308850" y="0"/>
            <a:ext cx="1540200" cy="6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Calibri"/>
                <a:ea typeface="Calibri"/>
                <a:cs typeface="Calibri"/>
                <a:sym typeface="Calibri"/>
              </a:rPr>
              <a:t>Regions of Interest (ROI)</a:t>
            </a:r>
            <a:endParaRPr>
              <a:solidFill>
                <a:srgbClr val="FF0000"/>
              </a:solidFill>
              <a:latin typeface="Calibri"/>
              <a:ea typeface="Calibri"/>
              <a:cs typeface="Calibri"/>
              <a:sym typeface="Calibri"/>
            </a:endParaRPr>
          </a:p>
        </p:txBody>
      </p:sp>
      <p:sp>
        <p:nvSpPr>
          <p:cNvPr id="936" name="Google Shape;936;p68"/>
          <p:cNvSpPr/>
          <p:nvPr/>
        </p:nvSpPr>
        <p:spPr>
          <a:xfrm>
            <a:off x="4680550" y="1373250"/>
            <a:ext cx="777600" cy="7542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937" name="Google Shape;937;p68"/>
          <p:cNvSpPr/>
          <p:nvPr/>
        </p:nvSpPr>
        <p:spPr>
          <a:xfrm>
            <a:off x="4774450" y="2434950"/>
            <a:ext cx="396000" cy="4275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938" name="Google Shape;938;p68"/>
          <p:cNvSpPr/>
          <p:nvPr/>
        </p:nvSpPr>
        <p:spPr>
          <a:xfrm>
            <a:off x="4774449" y="3119250"/>
            <a:ext cx="609000" cy="5814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939" name="Google Shape;939;p68"/>
          <p:cNvSpPr/>
          <p:nvPr/>
        </p:nvSpPr>
        <p:spPr>
          <a:xfrm>
            <a:off x="4774450" y="3957450"/>
            <a:ext cx="839100" cy="9225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940" name="Google Shape;940;p68"/>
          <p:cNvSpPr/>
          <p:nvPr/>
        </p:nvSpPr>
        <p:spPr>
          <a:xfrm>
            <a:off x="4774450" y="604650"/>
            <a:ext cx="626100" cy="6510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cxnSp>
        <p:nvCxnSpPr>
          <p:cNvPr id="941" name="Google Shape;941;p68"/>
          <p:cNvCxnSpPr>
            <a:stCxn id="933" idx="5"/>
            <a:endCxn id="940" idx="1"/>
          </p:cNvCxnSpPr>
          <p:nvPr/>
        </p:nvCxnSpPr>
        <p:spPr>
          <a:xfrm flipH="1" rot="10800000">
            <a:off x="4039625" y="930150"/>
            <a:ext cx="734700" cy="1412700"/>
          </a:xfrm>
          <a:prstGeom prst="straightConnector1">
            <a:avLst/>
          </a:prstGeom>
          <a:noFill/>
          <a:ln cap="flat" cmpd="sng" w="9525">
            <a:solidFill>
              <a:schemeClr val="dk2"/>
            </a:solidFill>
            <a:prstDash val="solid"/>
            <a:round/>
            <a:headEnd len="med" w="med" type="none"/>
            <a:tailEnd len="med" w="med" type="triangle"/>
          </a:ln>
        </p:spPr>
      </p:cxnSp>
      <p:cxnSp>
        <p:nvCxnSpPr>
          <p:cNvPr id="942" name="Google Shape;942;p68"/>
          <p:cNvCxnSpPr>
            <a:stCxn id="933" idx="5"/>
            <a:endCxn id="936" idx="1"/>
          </p:cNvCxnSpPr>
          <p:nvPr/>
        </p:nvCxnSpPr>
        <p:spPr>
          <a:xfrm flipH="1" rot="10800000">
            <a:off x="4039625" y="1750350"/>
            <a:ext cx="640800" cy="592500"/>
          </a:xfrm>
          <a:prstGeom prst="straightConnector1">
            <a:avLst/>
          </a:prstGeom>
          <a:noFill/>
          <a:ln cap="flat" cmpd="sng" w="9525">
            <a:solidFill>
              <a:schemeClr val="dk2"/>
            </a:solidFill>
            <a:prstDash val="solid"/>
            <a:round/>
            <a:headEnd len="med" w="med" type="none"/>
            <a:tailEnd len="med" w="med" type="triangle"/>
          </a:ln>
        </p:spPr>
      </p:cxnSp>
      <p:cxnSp>
        <p:nvCxnSpPr>
          <p:cNvPr id="943" name="Google Shape;943;p68"/>
          <p:cNvCxnSpPr>
            <a:stCxn id="933" idx="5"/>
            <a:endCxn id="937" idx="1"/>
          </p:cNvCxnSpPr>
          <p:nvPr/>
        </p:nvCxnSpPr>
        <p:spPr>
          <a:xfrm>
            <a:off x="4039625" y="2342850"/>
            <a:ext cx="734700" cy="306000"/>
          </a:xfrm>
          <a:prstGeom prst="straightConnector1">
            <a:avLst/>
          </a:prstGeom>
          <a:noFill/>
          <a:ln cap="flat" cmpd="sng" w="9525">
            <a:solidFill>
              <a:schemeClr val="dk2"/>
            </a:solidFill>
            <a:prstDash val="solid"/>
            <a:round/>
            <a:headEnd len="med" w="med" type="none"/>
            <a:tailEnd len="med" w="med" type="triangle"/>
          </a:ln>
        </p:spPr>
      </p:cxnSp>
      <p:cxnSp>
        <p:nvCxnSpPr>
          <p:cNvPr id="944" name="Google Shape;944;p68"/>
          <p:cNvCxnSpPr>
            <a:stCxn id="933" idx="5"/>
            <a:endCxn id="938" idx="1"/>
          </p:cNvCxnSpPr>
          <p:nvPr/>
        </p:nvCxnSpPr>
        <p:spPr>
          <a:xfrm>
            <a:off x="4039625" y="2342850"/>
            <a:ext cx="734700" cy="1067100"/>
          </a:xfrm>
          <a:prstGeom prst="straightConnector1">
            <a:avLst/>
          </a:prstGeom>
          <a:noFill/>
          <a:ln cap="flat" cmpd="sng" w="9525">
            <a:solidFill>
              <a:schemeClr val="dk2"/>
            </a:solidFill>
            <a:prstDash val="solid"/>
            <a:round/>
            <a:headEnd len="med" w="med" type="none"/>
            <a:tailEnd len="med" w="med" type="triangle"/>
          </a:ln>
        </p:spPr>
      </p:cxnSp>
      <p:cxnSp>
        <p:nvCxnSpPr>
          <p:cNvPr id="945" name="Google Shape;945;p68"/>
          <p:cNvCxnSpPr>
            <a:stCxn id="933" idx="5"/>
            <a:endCxn id="939" idx="1"/>
          </p:cNvCxnSpPr>
          <p:nvPr/>
        </p:nvCxnSpPr>
        <p:spPr>
          <a:xfrm>
            <a:off x="4039625" y="2342850"/>
            <a:ext cx="734700" cy="2076000"/>
          </a:xfrm>
          <a:prstGeom prst="straightConnector1">
            <a:avLst/>
          </a:prstGeom>
          <a:noFill/>
          <a:ln cap="flat" cmpd="sng" w="9525">
            <a:solidFill>
              <a:schemeClr val="dk2"/>
            </a:solidFill>
            <a:prstDash val="solid"/>
            <a:round/>
            <a:headEnd len="med" w="med" type="none"/>
            <a:tailEnd len="med" w="med" type="triangle"/>
          </a:ln>
        </p:spPr>
      </p:cxnSp>
      <p:sp>
        <p:nvSpPr>
          <p:cNvPr id="946" name="Google Shape;946;p68"/>
          <p:cNvSpPr/>
          <p:nvPr/>
        </p:nvSpPr>
        <p:spPr>
          <a:xfrm>
            <a:off x="5912175" y="1524923"/>
            <a:ext cx="609000" cy="2261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ROI</a:t>
            </a:r>
            <a:endParaRPr sz="1000">
              <a:latin typeface="Calibri"/>
              <a:ea typeface="Calibri"/>
              <a:cs typeface="Calibri"/>
              <a:sym typeface="Calibri"/>
            </a:endParaRPr>
          </a:p>
          <a:p>
            <a:pPr indent="0" lvl="0" marL="0" rtl="0" algn="ctr">
              <a:spcBef>
                <a:spcPts val="0"/>
              </a:spcBef>
              <a:spcAft>
                <a:spcPts val="0"/>
              </a:spcAft>
              <a:buNone/>
            </a:pPr>
            <a:r>
              <a:rPr lang="en" sz="1000">
                <a:latin typeface="Calibri"/>
                <a:ea typeface="Calibri"/>
                <a:cs typeface="Calibri"/>
                <a:sym typeface="Calibri"/>
              </a:rPr>
              <a:t>Pooling</a:t>
            </a:r>
            <a:endParaRPr sz="1000">
              <a:latin typeface="Calibri"/>
              <a:ea typeface="Calibri"/>
              <a:cs typeface="Calibri"/>
              <a:sym typeface="Calibri"/>
            </a:endParaRPr>
          </a:p>
          <a:p>
            <a:pPr indent="0" lvl="0" marL="0" rtl="0" algn="ctr">
              <a:spcBef>
                <a:spcPts val="0"/>
              </a:spcBef>
              <a:spcAft>
                <a:spcPts val="0"/>
              </a:spcAft>
              <a:buNone/>
            </a:pPr>
            <a:r>
              <a:rPr lang="en" sz="1000">
                <a:latin typeface="Calibri"/>
                <a:ea typeface="Calibri"/>
                <a:cs typeface="Calibri"/>
                <a:sym typeface="Calibri"/>
              </a:rPr>
              <a:t>Layer</a:t>
            </a:r>
            <a:endParaRPr sz="1000">
              <a:latin typeface="Calibri"/>
              <a:ea typeface="Calibri"/>
              <a:cs typeface="Calibri"/>
              <a:sym typeface="Calibri"/>
            </a:endParaRPr>
          </a:p>
        </p:txBody>
      </p:sp>
      <p:cxnSp>
        <p:nvCxnSpPr>
          <p:cNvPr id="947" name="Google Shape;947;p68"/>
          <p:cNvCxnSpPr>
            <a:stCxn id="940" idx="3"/>
            <a:endCxn id="946" idx="0"/>
          </p:cNvCxnSpPr>
          <p:nvPr/>
        </p:nvCxnSpPr>
        <p:spPr>
          <a:xfrm>
            <a:off x="5400550" y="930150"/>
            <a:ext cx="816000" cy="594900"/>
          </a:xfrm>
          <a:prstGeom prst="straightConnector1">
            <a:avLst/>
          </a:prstGeom>
          <a:noFill/>
          <a:ln cap="flat" cmpd="sng" w="9525">
            <a:solidFill>
              <a:schemeClr val="dk2"/>
            </a:solidFill>
            <a:prstDash val="solid"/>
            <a:round/>
            <a:headEnd len="med" w="med" type="none"/>
            <a:tailEnd len="med" w="med" type="triangle"/>
          </a:ln>
        </p:spPr>
      </p:cxnSp>
      <p:cxnSp>
        <p:nvCxnSpPr>
          <p:cNvPr id="948" name="Google Shape;948;p68"/>
          <p:cNvCxnSpPr>
            <a:stCxn id="936" idx="3"/>
            <a:endCxn id="946" idx="1"/>
          </p:cNvCxnSpPr>
          <p:nvPr/>
        </p:nvCxnSpPr>
        <p:spPr>
          <a:xfrm>
            <a:off x="5458150" y="1750350"/>
            <a:ext cx="453900" cy="905400"/>
          </a:xfrm>
          <a:prstGeom prst="straightConnector1">
            <a:avLst/>
          </a:prstGeom>
          <a:noFill/>
          <a:ln cap="flat" cmpd="sng" w="9525">
            <a:solidFill>
              <a:schemeClr val="dk2"/>
            </a:solidFill>
            <a:prstDash val="solid"/>
            <a:round/>
            <a:headEnd len="med" w="med" type="none"/>
            <a:tailEnd len="med" w="med" type="triangle"/>
          </a:ln>
        </p:spPr>
      </p:cxnSp>
      <p:cxnSp>
        <p:nvCxnSpPr>
          <p:cNvPr id="949" name="Google Shape;949;p68"/>
          <p:cNvCxnSpPr>
            <a:stCxn id="937" idx="3"/>
            <a:endCxn id="946" idx="1"/>
          </p:cNvCxnSpPr>
          <p:nvPr/>
        </p:nvCxnSpPr>
        <p:spPr>
          <a:xfrm>
            <a:off x="5170450" y="2648700"/>
            <a:ext cx="741600" cy="7200"/>
          </a:xfrm>
          <a:prstGeom prst="straightConnector1">
            <a:avLst/>
          </a:prstGeom>
          <a:noFill/>
          <a:ln cap="flat" cmpd="sng" w="9525">
            <a:solidFill>
              <a:schemeClr val="dk2"/>
            </a:solidFill>
            <a:prstDash val="solid"/>
            <a:round/>
            <a:headEnd len="med" w="med" type="none"/>
            <a:tailEnd len="med" w="med" type="triangle"/>
          </a:ln>
        </p:spPr>
      </p:cxnSp>
      <p:cxnSp>
        <p:nvCxnSpPr>
          <p:cNvPr id="950" name="Google Shape;950;p68"/>
          <p:cNvCxnSpPr>
            <a:stCxn id="938" idx="3"/>
            <a:endCxn id="946" idx="1"/>
          </p:cNvCxnSpPr>
          <p:nvPr/>
        </p:nvCxnSpPr>
        <p:spPr>
          <a:xfrm flipH="1" rot="10800000">
            <a:off x="5383449" y="2655750"/>
            <a:ext cx="528600" cy="754200"/>
          </a:xfrm>
          <a:prstGeom prst="straightConnector1">
            <a:avLst/>
          </a:prstGeom>
          <a:noFill/>
          <a:ln cap="flat" cmpd="sng" w="9525">
            <a:solidFill>
              <a:schemeClr val="dk2"/>
            </a:solidFill>
            <a:prstDash val="solid"/>
            <a:round/>
            <a:headEnd len="med" w="med" type="none"/>
            <a:tailEnd len="med" w="med" type="triangle"/>
          </a:ln>
        </p:spPr>
      </p:cxnSp>
      <p:cxnSp>
        <p:nvCxnSpPr>
          <p:cNvPr id="951" name="Google Shape;951;p68"/>
          <p:cNvCxnSpPr>
            <a:stCxn id="939" idx="3"/>
            <a:endCxn id="946" idx="2"/>
          </p:cNvCxnSpPr>
          <p:nvPr/>
        </p:nvCxnSpPr>
        <p:spPr>
          <a:xfrm flipH="1" rot="10800000">
            <a:off x="5613550" y="3786600"/>
            <a:ext cx="603000" cy="632100"/>
          </a:xfrm>
          <a:prstGeom prst="straightConnector1">
            <a:avLst/>
          </a:prstGeom>
          <a:noFill/>
          <a:ln cap="flat" cmpd="sng" w="9525">
            <a:solidFill>
              <a:schemeClr val="dk2"/>
            </a:solidFill>
            <a:prstDash val="solid"/>
            <a:round/>
            <a:headEnd len="med" w="med" type="none"/>
            <a:tailEnd len="med" w="med" type="triangle"/>
          </a:ln>
        </p:spPr>
      </p:cxnSp>
      <p:cxnSp>
        <p:nvCxnSpPr>
          <p:cNvPr id="952" name="Google Shape;952;p68"/>
          <p:cNvCxnSpPr>
            <a:stCxn id="917" idx="3"/>
          </p:cNvCxnSpPr>
          <p:nvPr/>
        </p:nvCxnSpPr>
        <p:spPr>
          <a:xfrm>
            <a:off x="3545772" y="806525"/>
            <a:ext cx="684300" cy="369900"/>
          </a:xfrm>
          <a:prstGeom prst="straightConnector1">
            <a:avLst/>
          </a:prstGeom>
          <a:noFill/>
          <a:ln cap="flat" cmpd="sng" w="38100">
            <a:solidFill>
              <a:srgbClr val="999999"/>
            </a:solidFill>
            <a:prstDash val="solid"/>
            <a:round/>
            <a:headEnd len="med" w="med" type="none"/>
            <a:tailEnd len="med" w="med" type="triangle"/>
          </a:ln>
        </p:spPr>
      </p:cxnSp>
      <p:sp>
        <p:nvSpPr>
          <p:cNvPr id="953" name="Google Shape;953;p68"/>
          <p:cNvSpPr/>
          <p:nvPr/>
        </p:nvSpPr>
        <p:spPr>
          <a:xfrm>
            <a:off x="2351825" y="-188425"/>
            <a:ext cx="1335900" cy="1989900"/>
          </a:xfrm>
          <a:prstGeom prst="mathMultiply">
            <a:avLst>
              <a:gd fmla="val 23520" name="adj1"/>
            </a:avLst>
          </a:prstGeom>
          <a:solidFill>
            <a:srgbClr val="E06666">
              <a:alpha val="46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1000"/>
                                        <p:tgtEl>
                                          <p:spTgt spid="9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69"/>
          <p:cNvSpPr txBox="1"/>
          <p:nvPr/>
        </p:nvSpPr>
        <p:spPr>
          <a:xfrm>
            <a:off x="4164875" y="1271000"/>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434343"/>
                </a:solidFill>
                <a:latin typeface="Calibri"/>
                <a:ea typeface="Calibri"/>
                <a:cs typeface="Calibri"/>
                <a:sym typeface="Calibri"/>
              </a:rPr>
              <a:t>How do we get RoIs then?</a:t>
            </a:r>
            <a:endParaRPr sz="1800">
              <a:solidFill>
                <a:srgbClr val="434343"/>
              </a:solidFill>
              <a:latin typeface="Calibri"/>
              <a:ea typeface="Calibri"/>
              <a:cs typeface="Calibri"/>
              <a:sym typeface="Calibri"/>
            </a:endParaRPr>
          </a:p>
        </p:txBody>
      </p:sp>
      <p:pic>
        <p:nvPicPr>
          <p:cNvPr id="959" name="Google Shape;959;p69"/>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960" name="Google Shape;960;p69"/>
          <p:cNvSpPr txBox="1"/>
          <p:nvPr/>
        </p:nvSpPr>
        <p:spPr>
          <a:xfrm>
            <a:off x="4164875" y="2642600"/>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0000FF"/>
                </a:solidFill>
                <a:latin typeface="Calibri"/>
                <a:ea typeface="Calibri"/>
                <a:cs typeface="Calibri"/>
                <a:sym typeface="Calibri"/>
              </a:rPr>
              <a:t>We use a Neural Network!</a:t>
            </a:r>
            <a:endParaRPr sz="18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70"/>
          <p:cNvSpPr/>
          <p:nvPr/>
        </p:nvSpPr>
        <p:spPr>
          <a:xfrm>
            <a:off x="452747" y="2106900"/>
            <a:ext cx="1104900" cy="8748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sp>
        <p:nvSpPr>
          <p:cNvPr id="966" name="Google Shape;966;p70"/>
          <p:cNvSpPr/>
          <p:nvPr/>
        </p:nvSpPr>
        <p:spPr>
          <a:xfrm>
            <a:off x="7141613" y="2398230"/>
            <a:ext cx="449400" cy="7521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FC Softmax</a:t>
            </a:r>
            <a:endParaRPr sz="600">
              <a:latin typeface="Calibri"/>
              <a:ea typeface="Calibri"/>
              <a:cs typeface="Calibri"/>
              <a:sym typeface="Calibri"/>
            </a:endParaRPr>
          </a:p>
        </p:txBody>
      </p:sp>
      <p:cxnSp>
        <p:nvCxnSpPr>
          <p:cNvPr id="967" name="Google Shape;967;p70"/>
          <p:cNvCxnSpPr>
            <a:stCxn id="968" idx="5"/>
            <a:endCxn id="966" idx="1"/>
          </p:cNvCxnSpPr>
          <p:nvPr/>
        </p:nvCxnSpPr>
        <p:spPr>
          <a:xfrm flipH="1" rot="10800000">
            <a:off x="6798713" y="2774280"/>
            <a:ext cx="342900" cy="535800"/>
          </a:xfrm>
          <a:prstGeom prst="straightConnector1">
            <a:avLst/>
          </a:prstGeom>
          <a:noFill/>
          <a:ln cap="flat" cmpd="sng" w="9525">
            <a:solidFill>
              <a:schemeClr val="dk2"/>
            </a:solidFill>
            <a:prstDash val="solid"/>
            <a:round/>
            <a:headEnd len="med" w="med" type="none"/>
            <a:tailEnd len="med" w="med" type="triangle"/>
          </a:ln>
        </p:spPr>
      </p:cxnSp>
      <p:sp>
        <p:nvSpPr>
          <p:cNvPr id="969" name="Google Shape;969;p70"/>
          <p:cNvSpPr txBox="1"/>
          <p:nvPr/>
        </p:nvSpPr>
        <p:spPr>
          <a:xfrm>
            <a:off x="7968085" y="2398230"/>
            <a:ext cx="4494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970" name="Google Shape;970;p70"/>
          <p:cNvSpPr txBox="1"/>
          <p:nvPr/>
        </p:nvSpPr>
        <p:spPr>
          <a:xfrm>
            <a:off x="7968085" y="2887417"/>
            <a:ext cx="4494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971" name="Google Shape;971;p70"/>
          <p:cNvCxnSpPr>
            <a:stCxn id="966" idx="3"/>
            <a:endCxn id="969" idx="1"/>
          </p:cNvCxnSpPr>
          <p:nvPr/>
        </p:nvCxnSpPr>
        <p:spPr>
          <a:xfrm flipH="1" rot="10800000">
            <a:off x="7591013" y="2529780"/>
            <a:ext cx="377100" cy="244500"/>
          </a:xfrm>
          <a:prstGeom prst="straightConnector1">
            <a:avLst/>
          </a:prstGeom>
          <a:noFill/>
          <a:ln cap="flat" cmpd="sng" w="9525">
            <a:solidFill>
              <a:schemeClr val="dk2"/>
            </a:solidFill>
            <a:prstDash val="solid"/>
            <a:round/>
            <a:headEnd len="med" w="med" type="none"/>
            <a:tailEnd len="med" w="med" type="triangle"/>
          </a:ln>
        </p:spPr>
      </p:cxnSp>
      <p:cxnSp>
        <p:nvCxnSpPr>
          <p:cNvPr id="972" name="Google Shape;972;p70"/>
          <p:cNvCxnSpPr>
            <a:stCxn id="966" idx="3"/>
            <a:endCxn id="970" idx="1"/>
          </p:cNvCxnSpPr>
          <p:nvPr/>
        </p:nvCxnSpPr>
        <p:spPr>
          <a:xfrm>
            <a:off x="7591013" y="2774280"/>
            <a:ext cx="377100" cy="244800"/>
          </a:xfrm>
          <a:prstGeom prst="straightConnector1">
            <a:avLst/>
          </a:prstGeom>
          <a:noFill/>
          <a:ln cap="flat" cmpd="sng" w="9525">
            <a:solidFill>
              <a:schemeClr val="dk2"/>
            </a:solidFill>
            <a:prstDash val="solid"/>
            <a:round/>
            <a:headEnd len="med" w="med" type="none"/>
            <a:tailEnd len="med" w="med" type="triangle"/>
          </a:ln>
        </p:spPr>
      </p:cxnSp>
      <p:sp>
        <p:nvSpPr>
          <p:cNvPr id="973" name="Google Shape;973;p70"/>
          <p:cNvSpPr/>
          <p:nvPr/>
        </p:nvSpPr>
        <p:spPr>
          <a:xfrm>
            <a:off x="7141613" y="3854041"/>
            <a:ext cx="449400" cy="7521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974" name="Google Shape;974;p70"/>
          <p:cNvSpPr txBox="1"/>
          <p:nvPr/>
        </p:nvSpPr>
        <p:spPr>
          <a:xfrm>
            <a:off x="7968085" y="4098635"/>
            <a:ext cx="5739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975" name="Google Shape;975;p70"/>
          <p:cNvCxnSpPr>
            <a:stCxn id="973" idx="3"/>
            <a:endCxn id="974" idx="1"/>
          </p:cNvCxnSpPr>
          <p:nvPr/>
        </p:nvCxnSpPr>
        <p:spPr>
          <a:xfrm>
            <a:off x="7591013" y="4230091"/>
            <a:ext cx="377100" cy="0"/>
          </a:xfrm>
          <a:prstGeom prst="straightConnector1">
            <a:avLst/>
          </a:prstGeom>
          <a:noFill/>
          <a:ln cap="flat" cmpd="sng" w="9525">
            <a:solidFill>
              <a:schemeClr val="dk2"/>
            </a:solidFill>
            <a:prstDash val="solid"/>
            <a:round/>
            <a:headEnd len="med" w="med" type="none"/>
            <a:tailEnd len="med" w="med" type="triangle"/>
          </a:ln>
        </p:spPr>
      </p:cxnSp>
      <p:cxnSp>
        <p:nvCxnSpPr>
          <p:cNvPr id="976" name="Google Shape;976;p70"/>
          <p:cNvCxnSpPr>
            <a:stCxn id="968" idx="5"/>
            <a:endCxn id="973" idx="1"/>
          </p:cNvCxnSpPr>
          <p:nvPr/>
        </p:nvCxnSpPr>
        <p:spPr>
          <a:xfrm>
            <a:off x="6798713" y="3309991"/>
            <a:ext cx="342900" cy="920100"/>
          </a:xfrm>
          <a:prstGeom prst="straightConnector1">
            <a:avLst/>
          </a:prstGeom>
          <a:noFill/>
          <a:ln cap="flat" cmpd="sng" w="9525">
            <a:solidFill>
              <a:schemeClr val="dk2"/>
            </a:solidFill>
            <a:prstDash val="solid"/>
            <a:round/>
            <a:headEnd len="med" w="med" type="none"/>
            <a:tailEnd len="med" w="med" type="triangle"/>
          </a:ln>
        </p:spPr>
      </p:cxnSp>
      <p:sp>
        <p:nvSpPr>
          <p:cNvPr id="977" name="Google Shape;977;p70"/>
          <p:cNvSpPr txBox="1"/>
          <p:nvPr/>
        </p:nvSpPr>
        <p:spPr>
          <a:xfrm>
            <a:off x="521400" y="3486925"/>
            <a:ext cx="3969900" cy="129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434343"/>
                </a:solidFill>
                <a:latin typeface="Calibri"/>
                <a:ea typeface="Calibri"/>
                <a:cs typeface="Calibri"/>
                <a:sym typeface="Calibri"/>
              </a:rPr>
              <a:t>Faster R-CNN</a:t>
            </a:r>
            <a:endParaRPr b="1" sz="1800">
              <a:solidFill>
                <a:srgbClr val="434343"/>
              </a:solidFill>
              <a:latin typeface="Calibri"/>
              <a:ea typeface="Calibri"/>
              <a:cs typeface="Calibri"/>
              <a:sym typeface="Calibri"/>
            </a:endParaRPr>
          </a:p>
          <a:p>
            <a:pPr indent="0" lvl="0" marL="0" rtl="0" algn="ctr">
              <a:spcBef>
                <a:spcPts val="1000"/>
              </a:spcBef>
              <a:spcAft>
                <a:spcPts val="0"/>
              </a:spcAft>
              <a:buNone/>
            </a:pPr>
            <a:r>
              <a:rPr lang="en" sz="1200">
                <a:solidFill>
                  <a:srgbClr val="666666"/>
                </a:solidFill>
                <a:latin typeface="Calibri"/>
                <a:ea typeface="Calibri"/>
                <a:cs typeface="Calibri"/>
                <a:sym typeface="Calibri"/>
              </a:rPr>
              <a:t>RoI identification is done by a neural network called Region Proposal Network (RPN)</a:t>
            </a:r>
            <a:endParaRPr sz="2400">
              <a:solidFill>
                <a:srgbClr val="666666"/>
              </a:solidFill>
              <a:latin typeface="Calibri"/>
              <a:ea typeface="Calibri"/>
              <a:cs typeface="Calibri"/>
              <a:sym typeface="Calibri"/>
            </a:endParaRPr>
          </a:p>
        </p:txBody>
      </p:sp>
      <p:sp>
        <p:nvSpPr>
          <p:cNvPr id="978" name="Google Shape;978;p70"/>
          <p:cNvSpPr/>
          <p:nvPr/>
        </p:nvSpPr>
        <p:spPr>
          <a:xfrm>
            <a:off x="2012388" y="1788625"/>
            <a:ext cx="1687800" cy="1181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cxnSp>
        <p:nvCxnSpPr>
          <p:cNvPr id="979" name="Google Shape;979;p70"/>
          <p:cNvCxnSpPr>
            <a:stCxn id="965" idx="3"/>
            <a:endCxn id="978" idx="2"/>
          </p:cNvCxnSpPr>
          <p:nvPr/>
        </p:nvCxnSpPr>
        <p:spPr>
          <a:xfrm flipH="1" rot="10800000">
            <a:off x="1557647" y="2526900"/>
            <a:ext cx="454800" cy="17400"/>
          </a:xfrm>
          <a:prstGeom prst="straightConnector1">
            <a:avLst/>
          </a:prstGeom>
          <a:noFill/>
          <a:ln cap="flat" cmpd="sng" w="9525">
            <a:solidFill>
              <a:schemeClr val="dk2"/>
            </a:solidFill>
            <a:prstDash val="solid"/>
            <a:round/>
            <a:headEnd len="med" w="med" type="none"/>
            <a:tailEnd len="med" w="med" type="triangle"/>
          </a:ln>
        </p:spPr>
      </p:cxnSp>
      <p:sp>
        <p:nvSpPr>
          <p:cNvPr id="980" name="Google Shape;980;p70"/>
          <p:cNvSpPr txBox="1"/>
          <p:nvPr/>
        </p:nvSpPr>
        <p:spPr>
          <a:xfrm>
            <a:off x="2769800" y="343500"/>
            <a:ext cx="1540200" cy="6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Calibri"/>
                <a:ea typeface="Calibri"/>
                <a:cs typeface="Calibri"/>
                <a:sym typeface="Calibri"/>
              </a:rPr>
              <a:t>Region Proposal network (RPN)</a:t>
            </a:r>
            <a:endParaRPr>
              <a:solidFill>
                <a:srgbClr val="FF0000"/>
              </a:solidFill>
              <a:latin typeface="Calibri"/>
              <a:ea typeface="Calibri"/>
              <a:cs typeface="Calibri"/>
              <a:sym typeface="Calibri"/>
            </a:endParaRPr>
          </a:p>
        </p:txBody>
      </p:sp>
      <p:sp>
        <p:nvSpPr>
          <p:cNvPr id="981" name="Google Shape;981;p70"/>
          <p:cNvSpPr/>
          <p:nvPr/>
        </p:nvSpPr>
        <p:spPr>
          <a:xfrm>
            <a:off x="6357150" y="2398231"/>
            <a:ext cx="449400" cy="2255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ROI</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Pooling</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Layer</a:t>
            </a:r>
            <a:endParaRPr sz="600">
              <a:latin typeface="Calibri"/>
              <a:ea typeface="Calibri"/>
              <a:cs typeface="Calibri"/>
              <a:sym typeface="Calibri"/>
            </a:endParaRPr>
          </a:p>
        </p:txBody>
      </p:sp>
      <p:sp>
        <p:nvSpPr>
          <p:cNvPr id="982" name="Google Shape;982;p70"/>
          <p:cNvSpPr/>
          <p:nvPr/>
        </p:nvSpPr>
        <p:spPr>
          <a:xfrm>
            <a:off x="4491353" y="278100"/>
            <a:ext cx="2078700" cy="1686600"/>
          </a:xfrm>
          <a:prstGeom prst="rect">
            <a:avLst/>
          </a:prstGeom>
          <a:solidFill>
            <a:srgbClr val="FFFFFF"/>
          </a:solid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83" name="Google Shape;983;p70"/>
          <p:cNvSpPr/>
          <p:nvPr/>
        </p:nvSpPr>
        <p:spPr>
          <a:xfrm>
            <a:off x="4694900" y="455250"/>
            <a:ext cx="377100" cy="4275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84" name="Google Shape;984;p70"/>
          <p:cNvSpPr/>
          <p:nvPr/>
        </p:nvSpPr>
        <p:spPr>
          <a:xfrm>
            <a:off x="5228300" y="1217250"/>
            <a:ext cx="573900" cy="5358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85" name="Google Shape;985;p70"/>
          <p:cNvSpPr/>
          <p:nvPr/>
        </p:nvSpPr>
        <p:spPr>
          <a:xfrm>
            <a:off x="4999700" y="683850"/>
            <a:ext cx="377100" cy="4275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86" name="Google Shape;986;p70"/>
          <p:cNvSpPr/>
          <p:nvPr/>
        </p:nvSpPr>
        <p:spPr>
          <a:xfrm>
            <a:off x="6140500" y="379050"/>
            <a:ext cx="303000" cy="2631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87" name="Google Shape;987;p70"/>
          <p:cNvSpPr/>
          <p:nvPr/>
        </p:nvSpPr>
        <p:spPr>
          <a:xfrm>
            <a:off x="6142700" y="1445850"/>
            <a:ext cx="377100" cy="4275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88" name="Google Shape;988;p70"/>
          <p:cNvSpPr/>
          <p:nvPr/>
        </p:nvSpPr>
        <p:spPr>
          <a:xfrm>
            <a:off x="4618700" y="1293450"/>
            <a:ext cx="377100" cy="4275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89" name="Google Shape;989;p70"/>
          <p:cNvSpPr/>
          <p:nvPr/>
        </p:nvSpPr>
        <p:spPr>
          <a:xfrm>
            <a:off x="5609300" y="683850"/>
            <a:ext cx="377100" cy="4275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90" name="Google Shape;990;p70"/>
          <p:cNvSpPr/>
          <p:nvPr/>
        </p:nvSpPr>
        <p:spPr>
          <a:xfrm>
            <a:off x="6066500" y="912450"/>
            <a:ext cx="377100" cy="4275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991" name="Google Shape;991;p70"/>
          <p:cNvCxnSpPr>
            <a:stCxn id="978" idx="5"/>
            <a:endCxn id="982" idx="1"/>
          </p:cNvCxnSpPr>
          <p:nvPr/>
        </p:nvCxnSpPr>
        <p:spPr>
          <a:xfrm flipH="1" rot="10800000">
            <a:off x="3700188" y="1121350"/>
            <a:ext cx="791100" cy="1110300"/>
          </a:xfrm>
          <a:prstGeom prst="straightConnector1">
            <a:avLst/>
          </a:prstGeom>
          <a:noFill/>
          <a:ln cap="flat" cmpd="sng" w="9525">
            <a:solidFill>
              <a:schemeClr val="dk2"/>
            </a:solidFill>
            <a:prstDash val="solid"/>
            <a:round/>
            <a:headEnd len="med" w="med" type="none"/>
            <a:tailEnd len="med" w="med" type="triangle"/>
          </a:ln>
        </p:spPr>
      </p:cxnSp>
      <p:cxnSp>
        <p:nvCxnSpPr>
          <p:cNvPr id="992" name="Google Shape;992;p70"/>
          <p:cNvCxnSpPr>
            <a:stCxn id="978" idx="5"/>
            <a:endCxn id="981" idx="1"/>
          </p:cNvCxnSpPr>
          <p:nvPr/>
        </p:nvCxnSpPr>
        <p:spPr>
          <a:xfrm>
            <a:off x="3700188" y="2231650"/>
            <a:ext cx="2657100" cy="1294500"/>
          </a:xfrm>
          <a:prstGeom prst="straightConnector1">
            <a:avLst/>
          </a:prstGeom>
          <a:noFill/>
          <a:ln cap="flat" cmpd="sng" w="9525">
            <a:solidFill>
              <a:schemeClr val="dk2"/>
            </a:solidFill>
            <a:prstDash val="solid"/>
            <a:round/>
            <a:headEnd len="med" w="med" type="none"/>
            <a:tailEnd len="med" w="med" type="triangle"/>
          </a:ln>
        </p:spPr>
      </p:cxnSp>
      <p:cxnSp>
        <p:nvCxnSpPr>
          <p:cNvPr id="993" name="Google Shape;993;p70"/>
          <p:cNvCxnSpPr>
            <a:stCxn id="982" idx="2"/>
            <a:endCxn id="981" idx="1"/>
          </p:cNvCxnSpPr>
          <p:nvPr/>
        </p:nvCxnSpPr>
        <p:spPr>
          <a:xfrm>
            <a:off x="5530703" y="1964700"/>
            <a:ext cx="826500" cy="1561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par>
                                <p:cTn fill="hold" nodeType="with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par>
                                <p:cTn fill="hold" nodeType="with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par>
                                <p:cTn fill="hold" nodeType="with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000"/>
                                        <p:tgtEl>
                                          <p:spTgt spid="985"/>
                                        </p:tgtEl>
                                      </p:cBhvr>
                                    </p:animEffect>
                                  </p:childTnLst>
                                </p:cTn>
                              </p:par>
                              <p:par>
                                <p:cTn fill="hold" nodeType="with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1000"/>
                                        <p:tgtEl>
                                          <p:spTgt spid="986"/>
                                        </p:tgtEl>
                                      </p:cBhvr>
                                    </p:animEffect>
                                  </p:childTnLst>
                                </p:cTn>
                              </p:par>
                              <p:par>
                                <p:cTn fill="hold" nodeType="with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1000"/>
                                        <p:tgtEl>
                                          <p:spTgt spid="987"/>
                                        </p:tgtEl>
                                      </p:cBhvr>
                                    </p:animEffect>
                                  </p:childTnLst>
                                </p:cTn>
                              </p:par>
                              <p:par>
                                <p:cTn fill="hold" nodeType="with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1000"/>
                                        <p:tgtEl>
                                          <p:spTgt spid="988"/>
                                        </p:tgtEl>
                                      </p:cBhvr>
                                    </p:animEffect>
                                  </p:childTnLst>
                                </p:cTn>
                              </p:par>
                              <p:par>
                                <p:cTn fill="hold" nodeType="with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1000"/>
                                        <p:tgtEl>
                                          <p:spTgt spid="989"/>
                                        </p:tgtEl>
                                      </p:cBhvr>
                                    </p:animEffect>
                                  </p:childTnLst>
                                </p:cTn>
                              </p:par>
                              <p:par>
                                <p:cTn fill="hold" nodeType="with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1000"/>
                                        <p:tgtEl>
                                          <p:spTgt spid="990"/>
                                        </p:tgtEl>
                                      </p:cBhvr>
                                    </p:animEffect>
                                  </p:childTnLst>
                                </p:cTn>
                              </p:par>
                              <p:par>
                                <p:cTn fill="hold" nodeType="with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1000"/>
                                        <p:tgtEl>
                                          <p:spTgt spid="9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1000"/>
                                        <p:tgtEl>
                                          <p:spTgt spid="966"/>
                                        </p:tgtEl>
                                      </p:cBhvr>
                                    </p:animEffect>
                                  </p:childTnLst>
                                </p:cTn>
                              </p:par>
                              <p:par>
                                <p:cTn fill="hold" nodeType="with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1000"/>
                                        <p:tgtEl>
                                          <p:spTgt spid="967"/>
                                        </p:tgtEl>
                                      </p:cBhvr>
                                    </p:animEffect>
                                  </p:childTnLst>
                                </p:cTn>
                              </p:par>
                              <p:par>
                                <p:cTn fill="hold" nodeType="with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1000"/>
                                        <p:tgtEl>
                                          <p:spTgt spid="969"/>
                                        </p:tgtEl>
                                      </p:cBhvr>
                                    </p:animEffect>
                                  </p:childTnLst>
                                </p:cTn>
                              </p:par>
                              <p:par>
                                <p:cTn fill="hold" nodeType="with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1000"/>
                                        <p:tgtEl>
                                          <p:spTgt spid="970"/>
                                        </p:tgtEl>
                                      </p:cBhvr>
                                    </p:animEffect>
                                  </p:childTnLst>
                                </p:cTn>
                              </p:par>
                              <p:par>
                                <p:cTn fill="hold" nodeType="with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1000"/>
                                        <p:tgtEl>
                                          <p:spTgt spid="971"/>
                                        </p:tgtEl>
                                      </p:cBhvr>
                                    </p:animEffect>
                                  </p:childTnLst>
                                </p:cTn>
                              </p:par>
                              <p:par>
                                <p:cTn fill="hold" nodeType="with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1000"/>
                                        <p:tgtEl>
                                          <p:spTgt spid="972"/>
                                        </p:tgtEl>
                                      </p:cBhvr>
                                    </p:animEffect>
                                  </p:childTnLst>
                                </p:cTn>
                              </p:par>
                              <p:par>
                                <p:cTn fill="hold" nodeType="with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000"/>
                                        <p:tgtEl>
                                          <p:spTgt spid="973"/>
                                        </p:tgtEl>
                                      </p:cBhvr>
                                    </p:animEffect>
                                  </p:childTnLst>
                                </p:cTn>
                              </p:par>
                              <p:par>
                                <p:cTn fill="hold" nodeType="with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1000"/>
                                        <p:tgtEl>
                                          <p:spTgt spid="974"/>
                                        </p:tgtEl>
                                      </p:cBhvr>
                                    </p:animEffect>
                                  </p:childTnLst>
                                </p:cTn>
                              </p:par>
                              <p:par>
                                <p:cTn fill="hold" nodeType="withEffect" presetClass="entr" presetID="10" presetSubtype="0">
                                  <p:stCondLst>
                                    <p:cond delay="0"/>
                                  </p:stCondLst>
                                  <p:childTnLst>
                                    <p:set>
                                      <p:cBhvr>
                                        <p:cTn dur="1" fill="hold">
                                          <p:stCondLst>
                                            <p:cond delay="0"/>
                                          </p:stCondLst>
                                        </p:cTn>
                                        <p:tgtEl>
                                          <p:spTgt spid="975"/>
                                        </p:tgtEl>
                                        <p:attrNameLst>
                                          <p:attrName>style.visibility</p:attrName>
                                        </p:attrNameLst>
                                      </p:cBhvr>
                                      <p:to>
                                        <p:strVal val="visible"/>
                                      </p:to>
                                    </p:set>
                                    <p:animEffect filter="fade" transition="in">
                                      <p:cBhvr>
                                        <p:cTn dur="1000"/>
                                        <p:tgtEl>
                                          <p:spTgt spid="975"/>
                                        </p:tgtEl>
                                      </p:cBhvr>
                                    </p:animEffect>
                                  </p:childTnLst>
                                </p:cTn>
                              </p:par>
                              <p:par>
                                <p:cTn fill="hold" nodeType="with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1000"/>
                                        <p:tgtEl>
                                          <p:spTgt spid="976"/>
                                        </p:tgtEl>
                                      </p:cBhvr>
                                    </p:animEffect>
                                  </p:childTnLst>
                                </p:cTn>
                              </p:par>
                              <p:par>
                                <p:cTn fill="hold" nodeType="with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000"/>
                                        <p:tgtEl>
                                          <p:spTgt spid="981"/>
                                        </p:tgtEl>
                                      </p:cBhvr>
                                    </p:animEffect>
                                  </p:childTnLst>
                                </p:cTn>
                              </p:par>
                              <p:par>
                                <p:cTn fill="hold" nodeType="with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1000"/>
                                        <p:tgtEl>
                                          <p:spTgt spid="992"/>
                                        </p:tgtEl>
                                      </p:cBhvr>
                                    </p:animEffect>
                                  </p:childTnLst>
                                </p:cTn>
                              </p:par>
                              <p:par>
                                <p:cTn fill="hold" nodeType="with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1000"/>
                                        <p:tgtEl>
                                          <p:spTgt spid="9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1000"/>
                                        <p:tgtEl>
                                          <p:spTgt spid="9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71"/>
          <p:cNvSpPr txBox="1"/>
          <p:nvPr/>
        </p:nvSpPr>
        <p:spPr>
          <a:xfrm>
            <a:off x="4118950" y="2032500"/>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434343"/>
                </a:solidFill>
                <a:latin typeface="Calibri"/>
                <a:ea typeface="Calibri"/>
                <a:cs typeface="Calibri"/>
                <a:sym typeface="Calibri"/>
              </a:rPr>
              <a:t>How does Regional Proposal Network (RPN) work?</a:t>
            </a:r>
            <a:endParaRPr sz="1800">
              <a:solidFill>
                <a:srgbClr val="434343"/>
              </a:solidFill>
              <a:latin typeface="Calibri"/>
              <a:ea typeface="Calibri"/>
              <a:cs typeface="Calibri"/>
              <a:sym typeface="Calibri"/>
            </a:endParaRPr>
          </a:p>
        </p:txBody>
      </p:sp>
      <p:pic>
        <p:nvPicPr>
          <p:cNvPr id="999" name="Google Shape;999;p71"/>
          <p:cNvPicPr preferRelativeResize="0"/>
          <p:nvPr/>
        </p:nvPicPr>
        <p:blipFill>
          <a:blip r:embed="rId3">
            <a:alphaModFix/>
          </a:blip>
          <a:stretch>
            <a:fillRect/>
          </a:stretch>
        </p:blipFill>
        <p:spPr>
          <a:xfrm>
            <a:off x="1459675" y="1313850"/>
            <a:ext cx="2515801" cy="2515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nvSpPr>
        <p:spPr>
          <a:xfrm>
            <a:off x="4228075" y="1516275"/>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434343"/>
                </a:solidFill>
                <a:latin typeface="Calibri"/>
                <a:ea typeface="Calibri"/>
                <a:cs typeface="Calibri"/>
                <a:sym typeface="Calibri"/>
              </a:rPr>
              <a:t>How do we build an Object Detector?</a:t>
            </a:r>
            <a:endParaRPr sz="1800">
              <a:solidFill>
                <a:srgbClr val="434343"/>
              </a:solidFill>
              <a:latin typeface="Calibri"/>
              <a:ea typeface="Calibri"/>
              <a:cs typeface="Calibri"/>
              <a:sym typeface="Calibri"/>
            </a:endParaRPr>
          </a:p>
        </p:txBody>
      </p:sp>
      <p:pic>
        <p:nvPicPr>
          <p:cNvPr id="102" name="Google Shape;102;p18"/>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103" name="Google Shape;103;p18"/>
          <p:cNvSpPr txBox="1"/>
          <p:nvPr/>
        </p:nvSpPr>
        <p:spPr>
          <a:xfrm>
            <a:off x="4041325" y="2672275"/>
            <a:ext cx="4509600" cy="132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9900FF"/>
                </a:solidFill>
                <a:latin typeface="Calibri"/>
                <a:ea typeface="Calibri"/>
                <a:cs typeface="Calibri"/>
                <a:sym typeface="Calibri"/>
              </a:rPr>
              <a:t>O</a:t>
            </a:r>
            <a:r>
              <a:rPr b="1" lang="en" sz="1800">
                <a:solidFill>
                  <a:srgbClr val="9900FF"/>
                </a:solidFill>
                <a:latin typeface="Calibri"/>
                <a:ea typeface="Calibri"/>
                <a:cs typeface="Calibri"/>
                <a:sym typeface="Calibri"/>
              </a:rPr>
              <a:t>bject detection = Lots of Object localization</a:t>
            </a:r>
            <a:endParaRPr sz="1800">
              <a:solidFill>
                <a:srgbClr val="99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72"/>
          <p:cNvSpPr txBox="1"/>
          <p:nvPr/>
        </p:nvSpPr>
        <p:spPr>
          <a:xfrm>
            <a:off x="2668200" y="3671000"/>
            <a:ext cx="3969900" cy="1294500"/>
          </a:xfrm>
          <a:prstGeom prst="rect">
            <a:avLst/>
          </a:prstGeom>
          <a:noFill/>
          <a:ln>
            <a:noFill/>
          </a:ln>
        </p:spPr>
        <p:txBody>
          <a:bodyPr anchorCtr="0" anchor="ctr" bIns="91425" lIns="91425" spcFirstLastPara="1" rIns="91425" wrap="square" tIns="91425">
            <a:noAutofit/>
          </a:bodyPr>
          <a:lstStyle/>
          <a:p>
            <a:pPr indent="0" lvl="0" marL="0" rtl="0" algn="ctr">
              <a:spcBef>
                <a:spcPts val="1000"/>
              </a:spcBef>
              <a:spcAft>
                <a:spcPts val="0"/>
              </a:spcAft>
              <a:buNone/>
            </a:pPr>
            <a:r>
              <a:rPr b="1" lang="en" sz="1800">
                <a:solidFill>
                  <a:schemeClr val="accent2"/>
                </a:solidFill>
                <a:latin typeface="Calibri"/>
                <a:ea typeface="Calibri"/>
                <a:cs typeface="Calibri"/>
                <a:sym typeface="Calibri"/>
              </a:rPr>
              <a:t>Selective Search provides RoI Coordinates for 2000 RoIs</a:t>
            </a:r>
            <a:endParaRPr sz="1000">
              <a:solidFill>
                <a:schemeClr val="accent2"/>
              </a:solidFill>
              <a:latin typeface="Calibri"/>
              <a:ea typeface="Calibri"/>
              <a:cs typeface="Calibri"/>
              <a:sym typeface="Calibri"/>
            </a:endParaRPr>
          </a:p>
        </p:txBody>
      </p:sp>
      <p:sp>
        <p:nvSpPr>
          <p:cNvPr id="1005" name="Google Shape;1005;p72"/>
          <p:cNvSpPr/>
          <p:nvPr/>
        </p:nvSpPr>
        <p:spPr>
          <a:xfrm>
            <a:off x="3666875" y="1671650"/>
            <a:ext cx="1880700" cy="1432800"/>
          </a:xfrm>
          <a:prstGeom prst="rect">
            <a:avLst/>
          </a:prstGeom>
          <a:solidFill>
            <a:srgbClr val="EFEFE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Selective Search</a:t>
            </a:r>
            <a:endParaRPr>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Non ML Algorithm</a:t>
            </a:r>
            <a:endParaRPr sz="600">
              <a:latin typeface="Calibri"/>
              <a:ea typeface="Calibri"/>
              <a:cs typeface="Calibri"/>
              <a:sym typeface="Calibri"/>
            </a:endParaRPr>
          </a:p>
        </p:txBody>
      </p:sp>
      <p:sp>
        <p:nvSpPr>
          <p:cNvPr id="1006" name="Google Shape;1006;p72"/>
          <p:cNvSpPr txBox="1"/>
          <p:nvPr/>
        </p:nvSpPr>
        <p:spPr>
          <a:xfrm>
            <a:off x="6492350" y="1105100"/>
            <a:ext cx="1838400" cy="2565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434343"/>
                </a:solidFill>
                <a:latin typeface="Calibri"/>
                <a:ea typeface="Calibri"/>
                <a:cs typeface="Calibri"/>
                <a:sym typeface="Calibri"/>
              </a:rPr>
              <a:t>RoI Coordinates</a:t>
            </a:r>
            <a:endParaRPr b="1"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t/>
            </a:r>
            <a:endParaRPr b="1"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[20, 7, 92, 120]</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[17, 32, 66, 54]</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[35, 43, 78, 99]</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t/>
            </a:r>
            <a:endParaRPr b="1"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b="1" lang="en" sz="1200">
                <a:solidFill>
                  <a:srgbClr val="434343"/>
                </a:solidFill>
                <a:latin typeface="Calibri"/>
                <a:ea typeface="Calibri"/>
                <a:cs typeface="Calibri"/>
                <a:sym typeface="Calibri"/>
              </a:rPr>
              <a:t>Arranged by confidence score of objectiness</a:t>
            </a:r>
            <a:endParaRPr b="1"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t/>
            </a:r>
            <a:endParaRPr b="1" sz="1200">
              <a:solidFill>
                <a:srgbClr val="434343"/>
              </a:solidFill>
              <a:latin typeface="Calibri"/>
              <a:ea typeface="Calibri"/>
              <a:cs typeface="Calibri"/>
              <a:sym typeface="Calibri"/>
            </a:endParaRPr>
          </a:p>
        </p:txBody>
      </p:sp>
      <p:pic>
        <p:nvPicPr>
          <p:cNvPr id="1007" name="Google Shape;1007;p72"/>
          <p:cNvPicPr preferRelativeResize="0"/>
          <p:nvPr/>
        </p:nvPicPr>
        <p:blipFill>
          <a:blip r:embed="rId3">
            <a:alphaModFix/>
          </a:blip>
          <a:stretch>
            <a:fillRect/>
          </a:stretch>
        </p:blipFill>
        <p:spPr>
          <a:xfrm>
            <a:off x="822338" y="1493763"/>
            <a:ext cx="2194675" cy="1769275"/>
          </a:xfrm>
          <a:prstGeom prst="rect">
            <a:avLst/>
          </a:prstGeom>
          <a:noFill/>
          <a:ln>
            <a:noFill/>
          </a:ln>
        </p:spPr>
      </p:pic>
      <p:cxnSp>
        <p:nvCxnSpPr>
          <p:cNvPr id="1008" name="Google Shape;1008;p72"/>
          <p:cNvCxnSpPr>
            <a:stCxn id="1005" idx="3"/>
            <a:endCxn id="1006" idx="1"/>
          </p:cNvCxnSpPr>
          <p:nvPr/>
        </p:nvCxnSpPr>
        <p:spPr>
          <a:xfrm>
            <a:off x="5547575" y="2388050"/>
            <a:ext cx="944700" cy="0"/>
          </a:xfrm>
          <a:prstGeom prst="straightConnector1">
            <a:avLst/>
          </a:prstGeom>
          <a:noFill/>
          <a:ln cap="flat" cmpd="sng" w="9525">
            <a:solidFill>
              <a:schemeClr val="dk2"/>
            </a:solidFill>
            <a:prstDash val="solid"/>
            <a:round/>
            <a:headEnd len="med" w="med" type="none"/>
            <a:tailEnd len="med" w="med" type="triangle"/>
          </a:ln>
        </p:spPr>
      </p:cxnSp>
      <p:cxnSp>
        <p:nvCxnSpPr>
          <p:cNvPr id="1009" name="Google Shape;1009;p72"/>
          <p:cNvCxnSpPr>
            <a:stCxn id="1007" idx="3"/>
            <a:endCxn id="1005" idx="1"/>
          </p:cNvCxnSpPr>
          <p:nvPr/>
        </p:nvCxnSpPr>
        <p:spPr>
          <a:xfrm>
            <a:off x="3017012" y="2378400"/>
            <a:ext cx="649800" cy="9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000"/>
                                        <p:tgtEl>
                                          <p:spTgt spid="10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73"/>
          <p:cNvSpPr txBox="1"/>
          <p:nvPr/>
        </p:nvSpPr>
        <p:spPr>
          <a:xfrm>
            <a:off x="2587050" y="3524950"/>
            <a:ext cx="3969900" cy="1294500"/>
          </a:xfrm>
          <a:prstGeom prst="rect">
            <a:avLst/>
          </a:prstGeom>
          <a:noFill/>
          <a:ln>
            <a:noFill/>
          </a:ln>
        </p:spPr>
        <p:txBody>
          <a:bodyPr anchorCtr="0" anchor="ctr" bIns="91425" lIns="91425" spcFirstLastPara="1" rIns="91425" wrap="square" tIns="91425">
            <a:noAutofit/>
          </a:bodyPr>
          <a:lstStyle/>
          <a:p>
            <a:pPr indent="0" lvl="0" marL="0" rtl="0" algn="ctr">
              <a:spcBef>
                <a:spcPts val="1000"/>
              </a:spcBef>
              <a:spcAft>
                <a:spcPts val="0"/>
              </a:spcAft>
              <a:buNone/>
            </a:pPr>
            <a:r>
              <a:rPr b="1" lang="en" sz="1800">
                <a:solidFill>
                  <a:schemeClr val="accent2"/>
                </a:solidFill>
                <a:latin typeface="Calibri"/>
                <a:ea typeface="Calibri"/>
                <a:cs typeface="Calibri"/>
                <a:sym typeface="Calibri"/>
              </a:rPr>
              <a:t>RPN also provides very similar output as Selective Search</a:t>
            </a:r>
            <a:endParaRPr sz="1000">
              <a:solidFill>
                <a:schemeClr val="accent2"/>
              </a:solidFill>
              <a:latin typeface="Calibri"/>
              <a:ea typeface="Calibri"/>
              <a:cs typeface="Calibri"/>
              <a:sym typeface="Calibri"/>
            </a:endParaRPr>
          </a:p>
        </p:txBody>
      </p:sp>
      <p:sp>
        <p:nvSpPr>
          <p:cNvPr id="1015" name="Google Shape;1015;p73"/>
          <p:cNvSpPr/>
          <p:nvPr/>
        </p:nvSpPr>
        <p:spPr>
          <a:xfrm>
            <a:off x="3362075" y="1671650"/>
            <a:ext cx="1880700" cy="1432800"/>
          </a:xfrm>
          <a:prstGeom prst="rect">
            <a:avLst/>
          </a:prstGeom>
          <a:solidFill>
            <a:srgbClr val="FFF2CC"/>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Region Proposal Network</a:t>
            </a:r>
            <a:endParaRPr sz="600">
              <a:latin typeface="Calibri"/>
              <a:ea typeface="Calibri"/>
              <a:cs typeface="Calibri"/>
              <a:sym typeface="Calibri"/>
            </a:endParaRPr>
          </a:p>
        </p:txBody>
      </p:sp>
      <p:sp>
        <p:nvSpPr>
          <p:cNvPr id="1016" name="Google Shape;1016;p73"/>
          <p:cNvSpPr txBox="1"/>
          <p:nvPr/>
        </p:nvSpPr>
        <p:spPr>
          <a:xfrm>
            <a:off x="6187550" y="1105100"/>
            <a:ext cx="1508700" cy="2565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434343"/>
                </a:solidFill>
                <a:latin typeface="Calibri"/>
                <a:ea typeface="Calibri"/>
                <a:cs typeface="Calibri"/>
                <a:sym typeface="Calibri"/>
              </a:rPr>
              <a:t>RoI Coordinates</a:t>
            </a:r>
            <a:endParaRPr b="1"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t/>
            </a:r>
            <a:endParaRPr b="1"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[20, 7, 92, 120]</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[17, 32, 66, 54]</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[35, 43, 78, 99]</a:t>
            </a:r>
            <a:endParaRPr sz="1200">
              <a:solidFill>
                <a:srgbClr val="434343"/>
              </a:solidFill>
              <a:latin typeface="Calibri"/>
              <a:ea typeface="Calibri"/>
              <a:cs typeface="Calibri"/>
              <a:sym typeface="Calibri"/>
            </a:endParaRPr>
          </a:p>
          <a:p>
            <a:pPr indent="0" lvl="0" marL="0" rtl="0" algn="l">
              <a:lnSpc>
                <a:spcPct val="115000"/>
              </a:lnSpc>
              <a:spcBef>
                <a:spcPts val="0"/>
              </a:spcBef>
              <a:spcAft>
                <a:spcPts val="0"/>
              </a:spcAft>
              <a:buNone/>
            </a:pPr>
            <a:r>
              <a:t/>
            </a:r>
            <a:endParaRPr b="1" sz="1200">
              <a:solidFill>
                <a:srgbClr val="434343"/>
              </a:solidFill>
              <a:latin typeface="Calibri"/>
              <a:ea typeface="Calibri"/>
              <a:cs typeface="Calibri"/>
              <a:sym typeface="Calibri"/>
            </a:endParaRPr>
          </a:p>
        </p:txBody>
      </p:sp>
      <p:pic>
        <p:nvPicPr>
          <p:cNvPr id="1017" name="Google Shape;1017;p73"/>
          <p:cNvPicPr preferRelativeResize="0"/>
          <p:nvPr/>
        </p:nvPicPr>
        <p:blipFill>
          <a:blip r:embed="rId3">
            <a:alphaModFix/>
          </a:blip>
          <a:stretch>
            <a:fillRect/>
          </a:stretch>
        </p:blipFill>
        <p:spPr>
          <a:xfrm>
            <a:off x="517538" y="1493763"/>
            <a:ext cx="2194675" cy="1769275"/>
          </a:xfrm>
          <a:prstGeom prst="rect">
            <a:avLst/>
          </a:prstGeom>
          <a:noFill/>
          <a:ln>
            <a:noFill/>
          </a:ln>
        </p:spPr>
      </p:pic>
      <p:cxnSp>
        <p:nvCxnSpPr>
          <p:cNvPr id="1018" name="Google Shape;1018;p73"/>
          <p:cNvCxnSpPr>
            <a:stCxn id="1015" idx="3"/>
            <a:endCxn id="1016" idx="1"/>
          </p:cNvCxnSpPr>
          <p:nvPr/>
        </p:nvCxnSpPr>
        <p:spPr>
          <a:xfrm>
            <a:off x="5242775" y="2388050"/>
            <a:ext cx="944700" cy="0"/>
          </a:xfrm>
          <a:prstGeom prst="straightConnector1">
            <a:avLst/>
          </a:prstGeom>
          <a:noFill/>
          <a:ln cap="flat" cmpd="sng" w="9525">
            <a:solidFill>
              <a:schemeClr val="dk2"/>
            </a:solidFill>
            <a:prstDash val="solid"/>
            <a:round/>
            <a:headEnd len="med" w="med" type="none"/>
            <a:tailEnd len="med" w="med" type="triangle"/>
          </a:ln>
        </p:spPr>
      </p:cxnSp>
      <p:cxnSp>
        <p:nvCxnSpPr>
          <p:cNvPr id="1019" name="Google Shape;1019;p73"/>
          <p:cNvCxnSpPr>
            <a:stCxn id="1017" idx="3"/>
            <a:endCxn id="1015" idx="1"/>
          </p:cNvCxnSpPr>
          <p:nvPr/>
        </p:nvCxnSpPr>
        <p:spPr>
          <a:xfrm>
            <a:off x="2712212" y="2378400"/>
            <a:ext cx="649800" cy="9600"/>
          </a:xfrm>
          <a:prstGeom prst="straightConnector1">
            <a:avLst/>
          </a:prstGeom>
          <a:noFill/>
          <a:ln cap="flat" cmpd="sng" w="9525">
            <a:solidFill>
              <a:schemeClr val="dk2"/>
            </a:solidFill>
            <a:prstDash val="solid"/>
            <a:round/>
            <a:headEnd len="med" w="med" type="none"/>
            <a:tailEnd len="med" w="med" type="triangle"/>
          </a:ln>
        </p:spPr>
      </p:cxnSp>
      <p:sp>
        <p:nvSpPr>
          <p:cNvPr id="1020" name="Google Shape;1020;p73"/>
          <p:cNvSpPr txBox="1"/>
          <p:nvPr/>
        </p:nvSpPr>
        <p:spPr>
          <a:xfrm>
            <a:off x="7441150" y="1105100"/>
            <a:ext cx="1398000" cy="2565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434343"/>
                </a:solidFill>
                <a:latin typeface="Calibri"/>
                <a:ea typeface="Calibri"/>
                <a:cs typeface="Calibri"/>
                <a:sym typeface="Calibri"/>
              </a:rPr>
              <a:t>Objectiness Score</a:t>
            </a:r>
            <a:endParaRPr b="1"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t/>
            </a:r>
            <a:endParaRPr b="1"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0.72</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0.84</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0.05</a:t>
            </a:r>
            <a:endParaRPr sz="1200">
              <a:solidFill>
                <a:srgbClr val="434343"/>
              </a:solidFill>
              <a:latin typeface="Calibri"/>
              <a:ea typeface="Calibri"/>
              <a:cs typeface="Calibri"/>
              <a:sym typeface="Calibri"/>
            </a:endParaRPr>
          </a:p>
          <a:p>
            <a:pPr indent="0" lvl="0" marL="0" rtl="0" algn="l">
              <a:lnSpc>
                <a:spcPct val="115000"/>
              </a:lnSpc>
              <a:spcBef>
                <a:spcPts val="0"/>
              </a:spcBef>
              <a:spcAft>
                <a:spcPts val="0"/>
              </a:spcAft>
              <a:buNone/>
            </a:pPr>
            <a:r>
              <a:t/>
            </a:r>
            <a:endParaRPr b="1" sz="1200">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1000"/>
                                        <p:tgtEl>
                                          <p:spTgt spid="10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1000"/>
                                        <p:tgtEl>
                                          <p:spTgt spid="10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74"/>
          <p:cNvSpPr txBox="1"/>
          <p:nvPr/>
        </p:nvSpPr>
        <p:spPr>
          <a:xfrm>
            <a:off x="2587050" y="3524950"/>
            <a:ext cx="3969900" cy="1294500"/>
          </a:xfrm>
          <a:prstGeom prst="rect">
            <a:avLst/>
          </a:prstGeom>
          <a:noFill/>
          <a:ln>
            <a:noFill/>
          </a:ln>
        </p:spPr>
        <p:txBody>
          <a:bodyPr anchorCtr="0" anchor="ctr" bIns="91425" lIns="91425" spcFirstLastPara="1" rIns="91425" wrap="square" tIns="91425">
            <a:noAutofit/>
          </a:bodyPr>
          <a:lstStyle/>
          <a:p>
            <a:pPr indent="0" lvl="0" marL="0" rtl="0" algn="ctr">
              <a:spcBef>
                <a:spcPts val="1000"/>
              </a:spcBef>
              <a:spcAft>
                <a:spcPts val="0"/>
              </a:spcAft>
              <a:buNone/>
            </a:pPr>
            <a:r>
              <a:rPr b="1" lang="en" sz="1800">
                <a:solidFill>
                  <a:srgbClr val="0000FF"/>
                </a:solidFill>
                <a:latin typeface="Calibri"/>
                <a:ea typeface="Calibri"/>
                <a:cs typeface="Calibri"/>
                <a:sym typeface="Calibri"/>
              </a:rPr>
              <a:t>But </a:t>
            </a:r>
            <a:r>
              <a:rPr b="1" lang="en" sz="1800">
                <a:solidFill>
                  <a:srgbClr val="0000FF"/>
                </a:solidFill>
                <a:latin typeface="Calibri"/>
                <a:ea typeface="Calibri"/>
                <a:cs typeface="Calibri"/>
                <a:sym typeface="Calibri"/>
              </a:rPr>
              <a:t>RPN uses Image Feature map as input (and not original image)</a:t>
            </a:r>
            <a:endParaRPr sz="1000">
              <a:solidFill>
                <a:srgbClr val="0000FF"/>
              </a:solidFill>
              <a:latin typeface="Calibri"/>
              <a:ea typeface="Calibri"/>
              <a:cs typeface="Calibri"/>
              <a:sym typeface="Calibri"/>
            </a:endParaRPr>
          </a:p>
        </p:txBody>
      </p:sp>
      <p:sp>
        <p:nvSpPr>
          <p:cNvPr id="1026" name="Google Shape;1026;p74"/>
          <p:cNvSpPr/>
          <p:nvPr/>
        </p:nvSpPr>
        <p:spPr>
          <a:xfrm>
            <a:off x="3743075" y="1671650"/>
            <a:ext cx="1880700" cy="1432800"/>
          </a:xfrm>
          <a:prstGeom prst="rect">
            <a:avLst/>
          </a:prstGeom>
          <a:solidFill>
            <a:srgbClr val="FFF2CC"/>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Region Proposal Network</a:t>
            </a:r>
            <a:endParaRPr sz="600">
              <a:latin typeface="Calibri"/>
              <a:ea typeface="Calibri"/>
              <a:cs typeface="Calibri"/>
              <a:sym typeface="Calibri"/>
            </a:endParaRPr>
          </a:p>
        </p:txBody>
      </p:sp>
      <p:sp>
        <p:nvSpPr>
          <p:cNvPr id="1027" name="Google Shape;1027;p74"/>
          <p:cNvSpPr txBox="1"/>
          <p:nvPr/>
        </p:nvSpPr>
        <p:spPr>
          <a:xfrm>
            <a:off x="6187550" y="1105100"/>
            <a:ext cx="1508700" cy="2565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434343"/>
                </a:solidFill>
                <a:latin typeface="Calibri"/>
                <a:ea typeface="Calibri"/>
                <a:cs typeface="Calibri"/>
                <a:sym typeface="Calibri"/>
              </a:rPr>
              <a:t>RoI Coordinates</a:t>
            </a:r>
            <a:endParaRPr b="1"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t/>
            </a:r>
            <a:endParaRPr b="1"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[20, 7, 92, 120]</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[17, 32, 66, 54]</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[35, 43, 78, 99]</a:t>
            </a:r>
            <a:endParaRPr sz="1200">
              <a:solidFill>
                <a:srgbClr val="434343"/>
              </a:solidFill>
              <a:latin typeface="Calibri"/>
              <a:ea typeface="Calibri"/>
              <a:cs typeface="Calibri"/>
              <a:sym typeface="Calibri"/>
            </a:endParaRPr>
          </a:p>
          <a:p>
            <a:pPr indent="0" lvl="0" marL="0" rtl="0" algn="l">
              <a:lnSpc>
                <a:spcPct val="115000"/>
              </a:lnSpc>
              <a:spcBef>
                <a:spcPts val="0"/>
              </a:spcBef>
              <a:spcAft>
                <a:spcPts val="0"/>
              </a:spcAft>
              <a:buNone/>
            </a:pPr>
            <a:r>
              <a:t/>
            </a:r>
            <a:endParaRPr b="1" sz="1200">
              <a:solidFill>
                <a:srgbClr val="434343"/>
              </a:solidFill>
              <a:latin typeface="Calibri"/>
              <a:ea typeface="Calibri"/>
              <a:cs typeface="Calibri"/>
              <a:sym typeface="Calibri"/>
            </a:endParaRPr>
          </a:p>
        </p:txBody>
      </p:sp>
      <p:pic>
        <p:nvPicPr>
          <p:cNvPr id="1028" name="Google Shape;1028;p74"/>
          <p:cNvPicPr preferRelativeResize="0"/>
          <p:nvPr/>
        </p:nvPicPr>
        <p:blipFill>
          <a:blip r:embed="rId3">
            <a:alphaModFix/>
          </a:blip>
          <a:stretch>
            <a:fillRect/>
          </a:stretch>
        </p:blipFill>
        <p:spPr>
          <a:xfrm>
            <a:off x="317922" y="1671647"/>
            <a:ext cx="1720925" cy="1387350"/>
          </a:xfrm>
          <a:prstGeom prst="rect">
            <a:avLst/>
          </a:prstGeom>
          <a:noFill/>
          <a:ln>
            <a:noFill/>
          </a:ln>
        </p:spPr>
      </p:pic>
      <p:cxnSp>
        <p:nvCxnSpPr>
          <p:cNvPr id="1029" name="Google Shape;1029;p74"/>
          <p:cNvCxnSpPr>
            <a:stCxn id="1026" idx="3"/>
            <a:endCxn id="1027" idx="1"/>
          </p:cNvCxnSpPr>
          <p:nvPr/>
        </p:nvCxnSpPr>
        <p:spPr>
          <a:xfrm>
            <a:off x="5623775" y="2388050"/>
            <a:ext cx="563700" cy="0"/>
          </a:xfrm>
          <a:prstGeom prst="straightConnector1">
            <a:avLst/>
          </a:prstGeom>
          <a:noFill/>
          <a:ln cap="flat" cmpd="sng" w="9525">
            <a:solidFill>
              <a:schemeClr val="dk2"/>
            </a:solidFill>
            <a:prstDash val="solid"/>
            <a:round/>
            <a:headEnd len="med" w="med" type="none"/>
            <a:tailEnd len="med" w="med" type="triangle"/>
          </a:ln>
        </p:spPr>
      </p:cxnSp>
      <p:sp>
        <p:nvSpPr>
          <p:cNvPr id="1030" name="Google Shape;1030;p74"/>
          <p:cNvSpPr txBox="1"/>
          <p:nvPr/>
        </p:nvSpPr>
        <p:spPr>
          <a:xfrm>
            <a:off x="7441150" y="1105100"/>
            <a:ext cx="1398000" cy="2565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434343"/>
                </a:solidFill>
                <a:latin typeface="Calibri"/>
                <a:ea typeface="Calibri"/>
                <a:cs typeface="Calibri"/>
                <a:sym typeface="Calibri"/>
              </a:rPr>
              <a:t>Objectiness Score</a:t>
            </a:r>
            <a:endParaRPr b="1"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t/>
            </a:r>
            <a:endParaRPr b="1"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0.72</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0.84</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0.05</a:t>
            </a:r>
            <a:endParaRPr sz="1200">
              <a:solidFill>
                <a:srgbClr val="434343"/>
              </a:solidFill>
              <a:latin typeface="Calibri"/>
              <a:ea typeface="Calibri"/>
              <a:cs typeface="Calibri"/>
              <a:sym typeface="Calibri"/>
            </a:endParaRPr>
          </a:p>
          <a:p>
            <a:pPr indent="0" lvl="0" marL="0" rtl="0" algn="l">
              <a:lnSpc>
                <a:spcPct val="115000"/>
              </a:lnSpc>
              <a:spcBef>
                <a:spcPts val="0"/>
              </a:spcBef>
              <a:spcAft>
                <a:spcPts val="0"/>
              </a:spcAft>
              <a:buNone/>
            </a:pPr>
            <a:r>
              <a:t/>
            </a:r>
            <a:endParaRPr b="1" sz="1200">
              <a:solidFill>
                <a:srgbClr val="434343"/>
              </a:solidFill>
              <a:latin typeface="Calibri"/>
              <a:ea typeface="Calibri"/>
              <a:cs typeface="Calibri"/>
              <a:sym typeface="Calibri"/>
            </a:endParaRPr>
          </a:p>
        </p:txBody>
      </p:sp>
      <p:sp>
        <p:nvSpPr>
          <p:cNvPr id="1031" name="Google Shape;1031;p74"/>
          <p:cNvSpPr/>
          <p:nvPr/>
        </p:nvSpPr>
        <p:spPr>
          <a:xfrm>
            <a:off x="2348559" y="1936250"/>
            <a:ext cx="1237200" cy="9036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CNN</a:t>
            </a:r>
            <a:endParaRPr>
              <a:latin typeface="Calibri"/>
              <a:ea typeface="Calibri"/>
              <a:cs typeface="Calibri"/>
              <a:sym typeface="Calibri"/>
            </a:endParaRPr>
          </a:p>
          <a:p>
            <a:pPr indent="0" lvl="0" marL="0" rtl="0" algn="ctr">
              <a:spcBef>
                <a:spcPts val="0"/>
              </a:spcBef>
              <a:spcAft>
                <a:spcPts val="0"/>
              </a:spcAft>
              <a:buNone/>
            </a:pPr>
            <a:r>
              <a:rPr lang="en" sz="1000">
                <a:latin typeface="Calibri"/>
                <a:ea typeface="Calibri"/>
                <a:cs typeface="Calibri"/>
                <a:sym typeface="Calibri"/>
              </a:rPr>
              <a:t>(e.g ResNet)</a:t>
            </a:r>
            <a:endParaRPr sz="1000">
              <a:latin typeface="Calibri"/>
              <a:ea typeface="Calibri"/>
              <a:cs typeface="Calibri"/>
              <a:sym typeface="Calibri"/>
            </a:endParaRPr>
          </a:p>
        </p:txBody>
      </p:sp>
      <p:cxnSp>
        <p:nvCxnSpPr>
          <p:cNvPr id="1032" name="Google Shape;1032;p74"/>
          <p:cNvCxnSpPr>
            <a:stCxn id="1028" idx="3"/>
            <a:endCxn id="1031" idx="2"/>
          </p:cNvCxnSpPr>
          <p:nvPr/>
        </p:nvCxnSpPr>
        <p:spPr>
          <a:xfrm>
            <a:off x="2038848" y="2365322"/>
            <a:ext cx="309600" cy="135600"/>
          </a:xfrm>
          <a:prstGeom prst="straightConnector1">
            <a:avLst/>
          </a:prstGeom>
          <a:noFill/>
          <a:ln cap="flat" cmpd="sng" w="9525">
            <a:solidFill>
              <a:schemeClr val="dk2"/>
            </a:solidFill>
            <a:prstDash val="solid"/>
            <a:round/>
            <a:headEnd len="med" w="med" type="none"/>
            <a:tailEnd len="med" w="med" type="triangle"/>
          </a:ln>
        </p:spPr>
      </p:cxnSp>
      <p:cxnSp>
        <p:nvCxnSpPr>
          <p:cNvPr id="1033" name="Google Shape;1033;p74"/>
          <p:cNvCxnSpPr>
            <a:stCxn id="1031" idx="5"/>
            <a:endCxn id="1026" idx="1"/>
          </p:cNvCxnSpPr>
          <p:nvPr/>
        </p:nvCxnSpPr>
        <p:spPr>
          <a:xfrm>
            <a:off x="3585759" y="2275100"/>
            <a:ext cx="157200" cy="113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1000"/>
                                        <p:tgtEl>
                                          <p:spTgt spid="10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1000"/>
                                        <p:tgtEl>
                                          <p:spTgt spid="10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75"/>
          <p:cNvSpPr txBox="1"/>
          <p:nvPr/>
        </p:nvSpPr>
        <p:spPr>
          <a:xfrm>
            <a:off x="4164875" y="1499600"/>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434343"/>
                </a:solidFill>
                <a:latin typeface="Calibri"/>
                <a:ea typeface="Calibri"/>
                <a:cs typeface="Calibri"/>
                <a:sym typeface="Calibri"/>
              </a:rPr>
              <a:t>How many RoIs it will find?</a:t>
            </a:r>
            <a:endParaRPr sz="1800">
              <a:solidFill>
                <a:srgbClr val="434343"/>
              </a:solidFill>
              <a:latin typeface="Calibri"/>
              <a:ea typeface="Calibri"/>
              <a:cs typeface="Calibri"/>
              <a:sym typeface="Calibri"/>
            </a:endParaRPr>
          </a:p>
        </p:txBody>
      </p:sp>
      <p:pic>
        <p:nvPicPr>
          <p:cNvPr id="1039" name="Google Shape;1039;p75"/>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1040" name="Google Shape;1040;p75"/>
          <p:cNvSpPr txBox="1"/>
          <p:nvPr/>
        </p:nvSpPr>
        <p:spPr>
          <a:xfrm>
            <a:off x="4164875" y="2642600"/>
            <a:ext cx="4187100" cy="875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0000FF"/>
                </a:solidFill>
                <a:latin typeface="Calibri"/>
                <a:ea typeface="Calibri"/>
                <a:cs typeface="Calibri"/>
                <a:sym typeface="Calibri"/>
              </a:rPr>
              <a:t>We fix number of RoIs!</a:t>
            </a:r>
            <a:endParaRPr sz="18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1000"/>
                                        <p:tgtEl>
                                          <p:spTgt spid="10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76"/>
          <p:cNvSpPr txBox="1"/>
          <p:nvPr/>
        </p:nvSpPr>
        <p:spPr>
          <a:xfrm>
            <a:off x="4164875" y="1271000"/>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434343"/>
                </a:solidFill>
                <a:latin typeface="Calibri"/>
                <a:ea typeface="Calibri"/>
                <a:cs typeface="Calibri"/>
                <a:sym typeface="Calibri"/>
              </a:rPr>
              <a:t>How does RPN finds interesting areas </a:t>
            </a:r>
            <a:r>
              <a:rPr lang="en" sz="1200">
                <a:solidFill>
                  <a:srgbClr val="434343"/>
                </a:solidFill>
                <a:latin typeface="Calibri"/>
                <a:ea typeface="Calibri"/>
                <a:cs typeface="Calibri"/>
                <a:sym typeface="Calibri"/>
              </a:rPr>
              <a:t>(Selective Search used Color/Texture/Shape etc.)</a:t>
            </a:r>
            <a:r>
              <a:rPr lang="en" sz="1800">
                <a:solidFill>
                  <a:srgbClr val="434343"/>
                </a:solidFill>
                <a:latin typeface="Calibri"/>
                <a:ea typeface="Calibri"/>
                <a:cs typeface="Calibri"/>
                <a:sym typeface="Calibri"/>
              </a:rPr>
              <a:t> </a:t>
            </a:r>
            <a:endParaRPr sz="1800">
              <a:solidFill>
                <a:srgbClr val="434343"/>
              </a:solidFill>
              <a:latin typeface="Calibri"/>
              <a:ea typeface="Calibri"/>
              <a:cs typeface="Calibri"/>
              <a:sym typeface="Calibri"/>
            </a:endParaRPr>
          </a:p>
        </p:txBody>
      </p:sp>
      <p:pic>
        <p:nvPicPr>
          <p:cNvPr id="1046" name="Google Shape;1046;p76"/>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1047" name="Google Shape;1047;p76"/>
          <p:cNvSpPr txBox="1"/>
          <p:nvPr/>
        </p:nvSpPr>
        <p:spPr>
          <a:xfrm>
            <a:off x="4164875" y="2642600"/>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0000FF"/>
                </a:solidFill>
                <a:latin typeface="Calibri"/>
                <a:ea typeface="Calibri"/>
                <a:cs typeface="Calibri"/>
                <a:sym typeface="Calibri"/>
              </a:rPr>
              <a:t>We help RPN by giving it areas to look in using Anchor Boxes.  </a:t>
            </a:r>
            <a:endParaRPr sz="18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0"/>
                                        <p:tgtEl>
                                          <p:spTgt spid="10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77"/>
          <p:cNvSpPr/>
          <p:nvPr/>
        </p:nvSpPr>
        <p:spPr>
          <a:xfrm>
            <a:off x="452747" y="2093400"/>
            <a:ext cx="1104900" cy="8748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Image</a:t>
            </a:r>
            <a:endParaRPr>
              <a:latin typeface="Calibri"/>
              <a:ea typeface="Calibri"/>
              <a:cs typeface="Calibri"/>
              <a:sym typeface="Calibri"/>
            </a:endParaRPr>
          </a:p>
        </p:txBody>
      </p:sp>
      <p:sp>
        <p:nvSpPr>
          <p:cNvPr id="1053" name="Google Shape;1053;p77"/>
          <p:cNvSpPr txBox="1"/>
          <p:nvPr/>
        </p:nvSpPr>
        <p:spPr>
          <a:xfrm>
            <a:off x="2587050" y="3548500"/>
            <a:ext cx="3969900" cy="1294500"/>
          </a:xfrm>
          <a:prstGeom prst="rect">
            <a:avLst/>
          </a:prstGeom>
          <a:noFill/>
          <a:ln>
            <a:noFill/>
          </a:ln>
        </p:spPr>
        <p:txBody>
          <a:bodyPr anchorCtr="0" anchor="ctr" bIns="91425" lIns="91425" spcFirstLastPara="1" rIns="91425" wrap="square" tIns="91425">
            <a:noAutofit/>
          </a:bodyPr>
          <a:lstStyle/>
          <a:p>
            <a:pPr indent="0" lvl="0" marL="0" rtl="0" algn="ctr">
              <a:spcBef>
                <a:spcPts val="1000"/>
              </a:spcBef>
              <a:spcAft>
                <a:spcPts val="0"/>
              </a:spcAft>
              <a:buNone/>
            </a:pPr>
            <a:r>
              <a:rPr b="1" lang="en" sz="1800">
                <a:solidFill>
                  <a:schemeClr val="accent2"/>
                </a:solidFill>
                <a:latin typeface="Calibri"/>
                <a:ea typeface="Calibri"/>
                <a:cs typeface="Calibri"/>
                <a:sym typeface="Calibri"/>
              </a:rPr>
              <a:t>RPN in Faster R-CNN</a:t>
            </a:r>
            <a:endParaRPr b="1" sz="1800">
              <a:solidFill>
                <a:schemeClr val="accent2"/>
              </a:solidFill>
              <a:latin typeface="Calibri"/>
              <a:ea typeface="Calibri"/>
              <a:cs typeface="Calibri"/>
              <a:sym typeface="Calibri"/>
            </a:endParaRPr>
          </a:p>
          <a:p>
            <a:pPr indent="0" lvl="0" marL="0" rtl="0" algn="ctr">
              <a:spcBef>
                <a:spcPts val="1000"/>
              </a:spcBef>
              <a:spcAft>
                <a:spcPts val="0"/>
              </a:spcAft>
              <a:buNone/>
            </a:pPr>
            <a:r>
              <a:rPr lang="en" sz="1000">
                <a:solidFill>
                  <a:schemeClr val="accent2"/>
                </a:solidFill>
                <a:latin typeface="Calibri"/>
                <a:ea typeface="Calibri"/>
                <a:cs typeface="Calibri"/>
                <a:sym typeface="Calibri"/>
              </a:rPr>
              <a:t>(Provides RoIs with higher object score)</a:t>
            </a:r>
            <a:endParaRPr sz="1000">
              <a:solidFill>
                <a:schemeClr val="accent2"/>
              </a:solidFill>
              <a:latin typeface="Calibri"/>
              <a:ea typeface="Calibri"/>
              <a:cs typeface="Calibri"/>
              <a:sym typeface="Calibri"/>
            </a:endParaRPr>
          </a:p>
        </p:txBody>
      </p:sp>
      <p:sp>
        <p:nvSpPr>
          <p:cNvPr id="1054" name="Google Shape;1054;p77"/>
          <p:cNvSpPr/>
          <p:nvPr/>
        </p:nvSpPr>
        <p:spPr>
          <a:xfrm>
            <a:off x="1914272" y="2093400"/>
            <a:ext cx="1104900" cy="874800"/>
          </a:xfrm>
          <a:prstGeom prst="rect">
            <a:avLst/>
          </a:prstGeom>
          <a:solidFill>
            <a:srgbClr val="EFEFE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Feature NW</a:t>
            </a:r>
            <a:endParaRPr>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(CNN e.g VGG)</a:t>
            </a:r>
            <a:endParaRPr sz="600">
              <a:latin typeface="Calibri"/>
              <a:ea typeface="Calibri"/>
              <a:cs typeface="Calibri"/>
              <a:sym typeface="Calibri"/>
            </a:endParaRPr>
          </a:p>
        </p:txBody>
      </p:sp>
      <p:cxnSp>
        <p:nvCxnSpPr>
          <p:cNvPr id="1055" name="Google Shape;1055;p77"/>
          <p:cNvCxnSpPr>
            <a:stCxn id="1052" idx="3"/>
            <a:endCxn id="1054" idx="1"/>
          </p:cNvCxnSpPr>
          <p:nvPr/>
        </p:nvCxnSpPr>
        <p:spPr>
          <a:xfrm>
            <a:off x="1557647" y="2530800"/>
            <a:ext cx="356700" cy="0"/>
          </a:xfrm>
          <a:prstGeom prst="straightConnector1">
            <a:avLst/>
          </a:prstGeom>
          <a:noFill/>
          <a:ln cap="flat" cmpd="sng" w="9525">
            <a:solidFill>
              <a:schemeClr val="dk2"/>
            </a:solidFill>
            <a:prstDash val="solid"/>
            <a:round/>
            <a:headEnd len="med" w="med" type="none"/>
            <a:tailEnd len="med" w="med" type="triangle"/>
          </a:ln>
        </p:spPr>
      </p:cxnSp>
      <p:sp>
        <p:nvSpPr>
          <p:cNvPr id="1056" name="Google Shape;1056;p77"/>
          <p:cNvSpPr/>
          <p:nvPr/>
        </p:nvSpPr>
        <p:spPr>
          <a:xfrm>
            <a:off x="3666872" y="2093400"/>
            <a:ext cx="1104900" cy="874800"/>
          </a:xfrm>
          <a:prstGeom prst="rect">
            <a:avLst/>
          </a:prstGeom>
          <a:solidFill>
            <a:srgbClr val="FFF2CC"/>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Region Proposal Network</a:t>
            </a:r>
            <a:endParaRPr>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(CNN)</a:t>
            </a:r>
            <a:endParaRPr sz="600">
              <a:latin typeface="Calibri"/>
              <a:ea typeface="Calibri"/>
              <a:cs typeface="Calibri"/>
              <a:sym typeface="Calibri"/>
            </a:endParaRPr>
          </a:p>
        </p:txBody>
      </p:sp>
      <p:cxnSp>
        <p:nvCxnSpPr>
          <p:cNvPr id="1057" name="Google Shape;1057;p77"/>
          <p:cNvCxnSpPr>
            <a:stCxn id="1054" idx="3"/>
            <a:endCxn id="1056" idx="1"/>
          </p:cNvCxnSpPr>
          <p:nvPr/>
        </p:nvCxnSpPr>
        <p:spPr>
          <a:xfrm>
            <a:off x="3019172" y="2530800"/>
            <a:ext cx="647700" cy="0"/>
          </a:xfrm>
          <a:prstGeom prst="straightConnector1">
            <a:avLst/>
          </a:prstGeom>
          <a:noFill/>
          <a:ln cap="flat" cmpd="sng" w="9525">
            <a:solidFill>
              <a:schemeClr val="dk2"/>
            </a:solidFill>
            <a:prstDash val="solid"/>
            <a:round/>
            <a:headEnd len="med" w="med" type="none"/>
            <a:tailEnd len="med" w="med" type="triangle"/>
          </a:ln>
        </p:spPr>
      </p:cxnSp>
      <p:sp>
        <p:nvSpPr>
          <p:cNvPr id="1058" name="Google Shape;1058;p77"/>
          <p:cNvSpPr/>
          <p:nvPr/>
        </p:nvSpPr>
        <p:spPr>
          <a:xfrm>
            <a:off x="452747" y="798000"/>
            <a:ext cx="1104900" cy="8748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Anchor Boxes</a:t>
            </a:r>
            <a:endParaRPr>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(Defined by us)</a:t>
            </a:r>
            <a:endParaRPr sz="600">
              <a:latin typeface="Calibri"/>
              <a:ea typeface="Calibri"/>
              <a:cs typeface="Calibri"/>
              <a:sym typeface="Calibri"/>
            </a:endParaRPr>
          </a:p>
        </p:txBody>
      </p:sp>
      <p:sp>
        <p:nvSpPr>
          <p:cNvPr id="1059" name="Google Shape;1059;p77"/>
          <p:cNvSpPr/>
          <p:nvPr/>
        </p:nvSpPr>
        <p:spPr>
          <a:xfrm>
            <a:off x="1561425" y="1166719"/>
            <a:ext cx="2672775" cy="918225"/>
          </a:xfrm>
          <a:custGeom>
            <a:rect b="b" l="l" r="r" t="t"/>
            <a:pathLst>
              <a:path extrusionOk="0" h="36729" w="106911">
                <a:moveTo>
                  <a:pt x="0" y="2929"/>
                </a:moveTo>
                <a:cubicBezTo>
                  <a:pt x="10777" y="2868"/>
                  <a:pt x="46843" y="-3071"/>
                  <a:pt x="64661" y="2562"/>
                </a:cubicBezTo>
                <a:cubicBezTo>
                  <a:pt x="82480" y="8195"/>
                  <a:pt x="99869" y="31035"/>
                  <a:pt x="106911" y="36729"/>
                </a:cubicBezTo>
              </a:path>
            </a:pathLst>
          </a:custGeom>
          <a:noFill/>
          <a:ln cap="flat" cmpd="sng" w="9525">
            <a:solidFill>
              <a:schemeClr val="dk2"/>
            </a:solidFill>
            <a:prstDash val="solid"/>
            <a:round/>
            <a:headEnd len="med" w="med" type="none"/>
            <a:tailEnd len="med" w="med" type="stealth"/>
          </a:ln>
        </p:spPr>
      </p:sp>
      <p:sp>
        <p:nvSpPr>
          <p:cNvPr id="1060" name="Google Shape;1060;p77"/>
          <p:cNvSpPr/>
          <p:nvPr/>
        </p:nvSpPr>
        <p:spPr>
          <a:xfrm>
            <a:off x="5419472" y="2093400"/>
            <a:ext cx="1104900" cy="874800"/>
          </a:xfrm>
          <a:prstGeom prst="rect">
            <a:avLst/>
          </a:prstGeom>
          <a:solidFill>
            <a:srgbClr val="D9EAD3"/>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Non-Maximum</a:t>
            </a:r>
            <a:endParaRPr sz="1000">
              <a:latin typeface="Calibri"/>
              <a:ea typeface="Calibri"/>
              <a:cs typeface="Calibri"/>
              <a:sym typeface="Calibri"/>
            </a:endParaRPr>
          </a:p>
          <a:p>
            <a:pPr indent="0" lvl="0" marL="0" rtl="0" algn="ctr">
              <a:spcBef>
                <a:spcPts val="0"/>
              </a:spcBef>
              <a:spcAft>
                <a:spcPts val="0"/>
              </a:spcAft>
              <a:buNone/>
            </a:pPr>
            <a:r>
              <a:rPr lang="en" sz="1000">
                <a:latin typeface="Calibri"/>
                <a:ea typeface="Calibri"/>
                <a:cs typeface="Calibri"/>
                <a:sym typeface="Calibri"/>
              </a:rPr>
              <a:t>Suppression</a:t>
            </a:r>
            <a:endParaRPr sz="10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(Filter overlapping  RoIs)</a:t>
            </a:r>
            <a:endParaRPr sz="600">
              <a:latin typeface="Calibri"/>
              <a:ea typeface="Calibri"/>
              <a:cs typeface="Calibri"/>
              <a:sym typeface="Calibri"/>
            </a:endParaRPr>
          </a:p>
        </p:txBody>
      </p:sp>
      <p:cxnSp>
        <p:nvCxnSpPr>
          <p:cNvPr id="1061" name="Google Shape;1061;p77"/>
          <p:cNvCxnSpPr/>
          <p:nvPr/>
        </p:nvCxnSpPr>
        <p:spPr>
          <a:xfrm>
            <a:off x="4771772" y="2683200"/>
            <a:ext cx="647700" cy="0"/>
          </a:xfrm>
          <a:prstGeom prst="straightConnector1">
            <a:avLst/>
          </a:prstGeom>
          <a:noFill/>
          <a:ln cap="flat" cmpd="sng" w="9525">
            <a:solidFill>
              <a:schemeClr val="dk2"/>
            </a:solidFill>
            <a:prstDash val="solid"/>
            <a:round/>
            <a:headEnd len="med" w="med" type="none"/>
            <a:tailEnd len="med" w="med" type="triangle"/>
          </a:ln>
        </p:spPr>
      </p:cxnSp>
      <p:cxnSp>
        <p:nvCxnSpPr>
          <p:cNvPr id="1062" name="Google Shape;1062;p77"/>
          <p:cNvCxnSpPr/>
          <p:nvPr/>
        </p:nvCxnSpPr>
        <p:spPr>
          <a:xfrm>
            <a:off x="4771772" y="2378400"/>
            <a:ext cx="647700" cy="0"/>
          </a:xfrm>
          <a:prstGeom prst="straightConnector1">
            <a:avLst/>
          </a:prstGeom>
          <a:noFill/>
          <a:ln cap="flat" cmpd="sng" w="9525">
            <a:solidFill>
              <a:schemeClr val="dk2"/>
            </a:solidFill>
            <a:prstDash val="solid"/>
            <a:round/>
            <a:headEnd len="med" w="med" type="none"/>
            <a:tailEnd len="med" w="med" type="triangle"/>
          </a:ln>
        </p:spPr>
      </p:cxnSp>
      <p:sp>
        <p:nvSpPr>
          <p:cNvPr id="1063" name="Google Shape;1063;p77"/>
          <p:cNvSpPr txBox="1"/>
          <p:nvPr/>
        </p:nvSpPr>
        <p:spPr>
          <a:xfrm>
            <a:off x="3074525" y="2607004"/>
            <a:ext cx="537000" cy="457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Feature Map</a:t>
            </a:r>
            <a:endParaRPr sz="600">
              <a:solidFill>
                <a:srgbClr val="434343"/>
              </a:solidFill>
              <a:latin typeface="Roboto"/>
              <a:ea typeface="Roboto"/>
              <a:cs typeface="Roboto"/>
              <a:sym typeface="Roboto"/>
            </a:endParaRPr>
          </a:p>
          <a:p>
            <a:pPr indent="0" lvl="0" marL="0" rtl="0" algn="ctr">
              <a:lnSpc>
                <a:spcPct val="115000"/>
              </a:lnSpc>
              <a:spcBef>
                <a:spcPts val="0"/>
              </a:spcBef>
              <a:spcAft>
                <a:spcPts val="0"/>
              </a:spcAft>
              <a:buNone/>
            </a:pPr>
            <a:r>
              <a:t/>
            </a:r>
            <a:endParaRPr sz="600">
              <a:solidFill>
                <a:srgbClr val="434343"/>
              </a:solidFill>
              <a:latin typeface="Roboto"/>
              <a:ea typeface="Roboto"/>
              <a:cs typeface="Roboto"/>
              <a:sym typeface="Roboto"/>
            </a:endParaRPr>
          </a:p>
          <a:p>
            <a:pPr indent="0" lvl="0" marL="0" rtl="0" algn="ctr">
              <a:lnSpc>
                <a:spcPct val="115000"/>
              </a:lnSpc>
              <a:spcBef>
                <a:spcPts val="0"/>
              </a:spcBef>
              <a:spcAft>
                <a:spcPts val="0"/>
              </a:spcAft>
              <a:buNone/>
            </a:pPr>
            <a:r>
              <a:rPr lang="en" sz="400">
                <a:solidFill>
                  <a:srgbClr val="434343"/>
                </a:solidFill>
                <a:latin typeface="Roboto"/>
                <a:ea typeface="Roboto"/>
                <a:cs typeface="Roboto"/>
                <a:sym typeface="Roboto"/>
              </a:rPr>
              <a:t>38 x 51 x 512</a:t>
            </a:r>
            <a:endParaRPr sz="400">
              <a:solidFill>
                <a:srgbClr val="434343"/>
              </a:solidFill>
              <a:latin typeface="Roboto"/>
              <a:ea typeface="Roboto"/>
              <a:cs typeface="Roboto"/>
              <a:sym typeface="Roboto"/>
            </a:endParaRPr>
          </a:p>
        </p:txBody>
      </p:sp>
      <p:sp>
        <p:nvSpPr>
          <p:cNvPr id="1064" name="Google Shape;1064;p77"/>
          <p:cNvSpPr/>
          <p:nvPr/>
        </p:nvSpPr>
        <p:spPr>
          <a:xfrm>
            <a:off x="7019672" y="2093400"/>
            <a:ext cx="1104900" cy="874800"/>
          </a:xfrm>
          <a:prstGeom prst="rect">
            <a:avLst/>
          </a:prstGeom>
          <a:solidFill>
            <a:srgbClr val="CFE2F3"/>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Filter Top-K RoIs</a:t>
            </a:r>
            <a:endParaRPr sz="1200">
              <a:latin typeface="Calibri"/>
              <a:ea typeface="Calibri"/>
              <a:cs typeface="Calibri"/>
              <a:sym typeface="Calibri"/>
            </a:endParaRPr>
          </a:p>
          <a:p>
            <a:pPr indent="0" lvl="0" marL="0" rtl="0" algn="ctr">
              <a:spcBef>
                <a:spcPts val="0"/>
              </a:spcBef>
              <a:spcAft>
                <a:spcPts val="0"/>
              </a:spcAft>
              <a:buNone/>
            </a:pPr>
            <a:r>
              <a:rPr lang="en" sz="1000">
                <a:latin typeface="Calibri"/>
                <a:ea typeface="Calibri"/>
                <a:cs typeface="Calibri"/>
                <a:sym typeface="Calibri"/>
              </a:rPr>
              <a:t>e.g K =500</a:t>
            </a:r>
            <a:endParaRPr sz="1000">
              <a:latin typeface="Calibri"/>
              <a:ea typeface="Calibri"/>
              <a:cs typeface="Calibri"/>
              <a:sym typeface="Calibri"/>
            </a:endParaRPr>
          </a:p>
        </p:txBody>
      </p:sp>
      <p:cxnSp>
        <p:nvCxnSpPr>
          <p:cNvPr id="1065" name="Google Shape;1065;p77"/>
          <p:cNvCxnSpPr>
            <a:stCxn id="1060" idx="3"/>
            <a:endCxn id="1064" idx="1"/>
          </p:cNvCxnSpPr>
          <p:nvPr/>
        </p:nvCxnSpPr>
        <p:spPr>
          <a:xfrm>
            <a:off x="6524372" y="2530800"/>
            <a:ext cx="495300" cy="0"/>
          </a:xfrm>
          <a:prstGeom prst="straightConnector1">
            <a:avLst/>
          </a:prstGeom>
          <a:noFill/>
          <a:ln cap="flat" cmpd="sng" w="9525">
            <a:solidFill>
              <a:schemeClr val="dk2"/>
            </a:solidFill>
            <a:prstDash val="solid"/>
            <a:round/>
            <a:headEnd len="med" w="med" type="none"/>
            <a:tailEnd len="med" w="med" type="triangle"/>
          </a:ln>
        </p:spPr>
      </p:cxnSp>
      <p:cxnSp>
        <p:nvCxnSpPr>
          <p:cNvPr id="1066" name="Google Shape;1066;p77"/>
          <p:cNvCxnSpPr>
            <a:stCxn id="1064" idx="3"/>
          </p:cNvCxnSpPr>
          <p:nvPr/>
        </p:nvCxnSpPr>
        <p:spPr>
          <a:xfrm>
            <a:off x="8124572" y="2530800"/>
            <a:ext cx="481500" cy="4200"/>
          </a:xfrm>
          <a:prstGeom prst="straightConnector1">
            <a:avLst/>
          </a:prstGeom>
          <a:noFill/>
          <a:ln cap="flat" cmpd="sng" w="9525">
            <a:solidFill>
              <a:schemeClr val="dk2"/>
            </a:solidFill>
            <a:prstDash val="solid"/>
            <a:round/>
            <a:headEnd len="med" w="med" type="none"/>
            <a:tailEnd len="med" w="med" type="triangle"/>
          </a:ln>
        </p:spPr>
      </p:cxnSp>
      <p:sp>
        <p:nvSpPr>
          <p:cNvPr id="1067" name="Google Shape;1067;p77"/>
          <p:cNvSpPr txBox="1"/>
          <p:nvPr/>
        </p:nvSpPr>
        <p:spPr>
          <a:xfrm>
            <a:off x="4827125" y="2014488"/>
            <a:ext cx="537000" cy="36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RoIs (x,y,w,h)</a:t>
            </a:r>
            <a:endParaRPr sz="600">
              <a:solidFill>
                <a:srgbClr val="434343"/>
              </a:solidFill>
              <a:latin typeface="Roboto"/>
              <a:ea typeface="Roboto"/>
              <a:cs typeface="Roboto"/>
              <a:sym typeface="Roboto"/>
            </a:endParaRPr>
          </a:p>
        </p:txBody>
      </p:sp>
      <p:sp>
        <p:nvSpPr>
          <p:cNvPr id="1068" name="Google Shape;1068;p77"/>
          <p:cNvSpPr txBox="1"/>
          <p:nvPr/>
        </p:nvSpPr>
        <p:spPr>
          <a:xfrm>
            <a:off x="4827125" y="2700288"/>
            <a:ext cx="537000" cy="36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Object Score</a:t>
            </a:r>
            <a:endParaRPr sz="600">
              <a:solidFill>
                <a:srgbClr val="434343"/>
              </a:solidFill>
              <a:latin typeface="Roboto"/>
              <a:ea typeface="Roboto"/>
              <a:cs typeface="Roboto"/>
              <a:sym typeface="Roboto"/>
            </a:endParaRPr>
          </a:p>
        </p:txBody>
      </p:sp>
      <p:sp>
        <p:nvSpPr>
          <p:cNvPr id="1069" name="Google Shape;1069;p77"/>
          <p:cNvSpPr txBox="1"/>
          <p:nvPr/>
        </p:nvSpPr>
        <p:spPr>
          <a:xfrm>
            <a:off x="6503525" y="2093402"/>
            <a:ext cx="537000" cy="437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RoIs with Score</a:t>
            </a:r>
            <a:endParaRPr sz="600">
              <a:solidFill>
                <a:srgbClr val="434343"/>
              </a:solidFill>
              <a:latin typeface="Roboto"/>
              <a:ea typeface="Roboto"/>
              <a:cs typeface="Roboto"/>
              <a:sym typeface="Roboto"/>
            </a:endParaRPr>
          </a:p>
        </p:txBody>
      </p:sp>
      <p:sp>
        <p:nvSpPr>
          <p:cNvPr id="1070" name="Google Shape;1070;p77"/>
          <p:cNvSpPr txBox="1"/>
          <p:nvPr/>
        </p:nvSpPr>
        <p:spPr>
          <a:xfrm>
            <a:off x="8276975" y="2090700"/>
            <a:ext cx="692700" cy="36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Top </a:t>
            </a:r>
            <a:r>
              <a:rPr lang="en" sz="600">
                <a:solidFill>
                  <a:srgbClr val="434343"/>
                </a:solidFill>
                <a:latin typeface="Roboto"/>
                <a:ea typeface="Roboto"/>
                <a:cs typeface="Roboto"/>
                <a:sym typeface="Roboto"/>
              </a:rPr>
              <a:t>RoIs sent to RoI Pooling Layer</a:t>
            </a:r>
            <a:endParaRPr sz="600">
              <a:solidFill>
                <a:srgbClr val="434343"/>
              </a:solidFill>
              <a:latin typeface="Roboto"/>
              <a:ea typeface="Roboto"/>
              <a:cs typeface="Roboto"/>
              <a:sym typeface="Roboto"/>
            </a:endParaRPr>
          </a:p>
        </p:txBody>
      </p:sp>
      <p:sp>
        <p:nvSpPr>
          <p:cNvPr id="1071" name="Google Shape;1071;p77"/>
          <p:cNvSpPr txBox="1"/>
          <p:nvPr/>
        </p:nvSpPr>
        <p:spPr>
          <a:xfrm>
            <a:off x="1747550" y="18475"/>
            <a:ext cx="2408700" cy="1294500"/>
          </a:xfrm>
          <a:prstGeom prst="rect">
            <a:avLst/>
          </a:prstGeom>
          <a:noFill/>
          <a:ln>
            <a:noFill/>
          </a:ln>
        </p:spPr>
        <p:txBody>
          <a:bodyPr anchorCtr="0" anchor="ctr" bIns="91425" lIns="91425" spcFirstLastPara="1" rIns="91425" wrap="square" tIns="91425">
            <a:noAutofit/>
          </a:bodyPr>
          <a:lstStyle/>
          <a:p>
            <a:pPr indent="0" lvl="0" marL="0" rtl="0" algn="ctr">
              <a:spcBef>
                <a:spcPts val="1000"/>
              </a:spcBef>
              <a:spcAft>
                <a:spcPts val="0"/>
              </a:spcAft>
              <a:buNone/>
            </a:pPr>
            <a:r>
              <a:rPr lang="en" sz="1000">
                <a:solidFill>
                  <a:schemeClr val="accent2"/>
                </a:solidFill>
                <a:latin typeface="Roboto"/>
                <a:ea typeface="Roboto"/>
                <a:cs typeface="Roboto"/>
                <a:sym typeface="Roboto"/>
              </a:rPr>
              <a:t>Anchor Boxes are </a:t>
            </a:r>
            <a:r>
              <a:rPr lang="en" sz="1000">
                <a:solidFill>
                  <a:schemeClr val="accent2"/>
                </a:solidFill>
                <a:latin typeface="Roboto"/>
                <a:ea typeface="Roboto"/>
                <a:cs typeface="Roboto"/>
                <a:sym typeface="Roboto"/>
              </a:rPr>
              <a:t>predetermined</a:t>
            </a:r>
            <a:r>
              <a:rPr lang="en" sz="1000">
                <a:solidFill>
                  <a:schemeClr val="accent2"/>
                </a:solidFill>
                <a:latin typeface="Roboto"/>
                <a:ea typeface="Roboto"/>
                <a:cs typeface="Roboto"/>
                <a:sym typeface="Roboto"/>
              </a:rPr>
              <a:t> areas of image which RPN is asked to look at for objectiness. Usually there are </a:t>
            </a:r>
            <a:r>
              <a:rPr lang="en" sz="1000" u="sng">
                <a:solidFill>
                  <a:schemeClr val="accent2"/>
                </a:solidFill>
                <a:latin typeface="Roboto"/>
                <a:ea typeface="Roboto"/>
                <a:cs typeface="Roboto"/>
                <a:sym typeface="Roboto"/>
              </a:rPr>
              <a:t>several thousand</a:t>
            </a:r>
            <a:r>
              <a:rPr lang="en" sz="1000">
                <a:solidFill>
                  <a:schemeClr val="accent2"/>
                </a:solidFill>
                <a:latin typeface="Roboto"/>
                <a:ea typeface="Roboto"/>
                <a:cs typeface="Roboto"/>
                <a:sym typeface="Roboto"/>
              </a:rPr>
              <a:t> Anchor boxes.</a:t>
            </a:r>
            <a:endParaRPr sz="1000">
              <a:solidFill>
                <a:schemeClr val="accent2"/>
              </a:solidFill>
              <a:latin typeface="Roboto"/>
              <a:ea typeface="Roboto"/>
              <a:cs typeface="Roboto"/>
              <a:sym typeface="Roboto"/>
            </a:endParaRPr>
          </a:p>
        </p:txBody>
      </p:sp>
      <p:sp>
        <p:nvSpPr>
          <p:cNvPr id="1072" name="Google Shape;1072;p77"/>
          <p:cNvSpPr txBox="1"/>
          <p:nvPr/>
        </p:nvSpPr>
        <p:spPr>
          <a:xfrm>
            <a:off x="452825" y="2911800"/>
            <a:ext cx="1104900" cy="36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600 x 800 x 3</a:t>
            </a:r>
            <a:endParaRPr sz="600">
              <a:solidFill>
                <a:srgbClr val="434343"/>
              </a:solidFill>
              <a:latin typeface="Roboto"/>
              <a:ea typeface="Roboto"/>
              <a:cs typeface="Roboto"/>
              <a:sym typeface="Roboto"/>
            </a:endParaRPr>
          </a:p>
        </p:txBody>
      </p:sp>
      <p:sp>
        <p:nvSpPr>
          <p:cNvPr id="1073" name="Google Shape;1073;p77"/>
          <p:cNvSpPr/>
          <p:nvPr/>
        </p:nvSpPr>
        <p:spPr>
          <a:xfrm>
            <a:off x="5353039" y="3093075"/>
            <a:ext cx="2980925" cy="270200"/>
          </a:xfrm>
          <a:custGeom>
            <a:rect b="b" l="l" r="r" t="t"/>
            <a:pathLst>
              <a:path extrusionOk="0" h="10808" w="119237">
                <a:moveTo>
                  <a:pt x="3142" y="2645"/>
                </a:moveTo>
                <a:cubicBezTo>
                  <a:pt x="4276" y="3968"/>
                  <a:pt x="-8067" y="9761"/>
                  <a:pt x="9944" y="10580"/>
                </a:cubicBezTo>
                <a:cubicBezTo>
                  <a:pt x="27955" y="11399"/>
                  <a:pt x="94079" y="9320"/>
                  <a:pt x="111208" y="7557"/>
                </a:cubicBezTo>
                <a:cubicBezTo>
                  <a:pt x="128337" y="5794"/>
                  <a:pt x="112467" y="1260"/>
                  <a:pt x="112719" y="0"/>
                </a:cubicBezTo>
              </a:path>
            </a:pathLst>
          </a:custGeom>
          <a:noFill/>
          <a:ln cap="flat" cmpd="sng" w="9525">
            <a:solidFill>
              <a:schemeClr val="dk2"/>
            </a:solidFill>
            <a:prstDash val="solid"/>
            <a:round/>
            <a:headEnd len="med" w="med" type="none"/>
            <a:tailEnd len="med" w="med" type="none"/>
          </a:ln>
        </p:spPr>
      </p:sp>
      <p:sp>
        <p:nvSpPr>
          <p:cNvPr id="1074" name="Google Shape;1074;p77"/>
          <p:cNvSpPr txBox="1"/>
          <p:nvPr/>
        </p:nvSpPr>
        <p:spPr>
          <a:xfrm>
            <a:off x="6244025" y="3369000"/>
            <a:ext cx="1104900" cy="363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Reducing number of RoIs for faster training</a:t>
            </a:r>
            <a:endParaRPr sz="600">
              <a:solidFill>
                <a:srgbClr val="434343"/>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1000"/>
                                        <p:tgtEl>
                                          <p:spTgt spid="10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
                                        </p:tgtEl>
                                        <p:attrNameLst>
                                          <p:attrName>style.visibility</p:attrName>
                                        </p:attrNameLst>
                                      </p:cBhvr>
                                      <p:to>
                                        <p:strVal val="visible"/>
                                      </p:to>
                                    </p:set>
                                    <p:animEffect filter="fade" transition="in">
                                      <p:cBhvr>
                                        <p:cTn dur="1000"/>
                                        <p:tgtEl>
                                          <p:spTgt spid="1058"/>
                                        </p:tgtEl>
                                      </p:cBhvr>
                                    </p:animEffect>
                                  </p:childTnLst>
                                </p:cTn>
                              </p:par>
                              <p:par>
                                <p:cTn fill="hold" nodeType="withEffect" presetClass="entr" presetID="10" presetSubtype="0">
                                  <p:stCondLst>
                                    <p:cond delay="0"/>
                                  </p:stCondLst>
                                  <p:childTnLst>
                                    <p:set>
                                      <p:cBhvr>
                                        <p:cTn dur="1" fill="hold">
                                          <p:stCondLst>
                                            <p:cond delay="0"/>
                                          </p:stCondLst>
                                        </p:cTn>
                                        <p:tgtEl>
                                          <p:spTgt spid="1059"/>
                                        </p:tgtEl>
                                        <p:attrNameLst>
                                          <p:attrName>style.visibility</p:attrName>
                                        </p:attrNameLst>
                                      </p:cBhvr>
                                      <p:to>
                                        <p:strVal val="visible"/>
                                      </p:to>
                                    </p:set>
                                    <p:animEffect filter="fade" transition="in">
                                      <p:cBhvr>
                                        <p:cTn dur="1000"/>
                                        <p:tgtEl>
                                          <p:spTgt spid="1059"/>
                                        </p:tgtEl>
                                      </p:cBhvr>
                                    </p:animEffect>
                                  </p:childTnLst>
                                </p:cTn>
                              </p:par>
                              <p:par>
                                <p:cTn fill="hold" nodeType="withEffect" presetClass="entr" presetID="10" presetSubtype="0">
                                  <p:stCondLst>
                                    <p:cond delay="0"/>
                                  </p:stCondLst>
                                  <p:childTnLst>
                                    <p:set>
                                      <p:cBhvr>
                                        <p:cTn dur="1" fill="hold">
                                          <p:stCondLst>
                                            <p:cond delay="0"/>
                                          </p:stCondLst>
                                        </p:cTn>
                                        <p:tgtEl>
                                          <p:spTgt spid="1071"/>
                                        </p:tgtEl>
                                        <p:attrNameLst>
                                          <p:attrName>style.visibility</p:attrName>
                                        </p:attrNameLst>
                                      </p:cBhvr>
                                      <p:to>
                                        <p:strVal val="visible"/>
                                      </p:to>
                                    </p:set>
                                    <p:animEffect filter="fade" transition="in">
                                      <p:cBhvr>
                                        <p:cTn dur="1000"/>
                                        <p:tgtEl>
                                          <p:spTgt spid="10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1"/>
                                        </p:tgtEl>
                                        <p:attrNameLst>
                                          <p:attrName>style.visibility</p:attrName>
                                        </p:attrNameLst>
                                      </p:cBhvr>
                                      <p:to>
                                        <p:strVal val="visible"/>
                                      </p:to>
                                    </p:set>
                                    <p:animEffect filter="fade" transition="in">
                                      <p:cBhvr>
                                        <p:cTn dur="1000"/>
                                        <p:tgtEl>
                                          <p:spTgt spid="1061"/>
                                        </p:tgtEl>
                                      </p:cBhvr>
                                    </p:animEffect>
                                  </p:childTnLst>
                                </p:cTn>
                              </p:par>
                              <p:par>
                                <p:cTn fill="hold" nodeType="with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1000"/>
                                        <p:tgtEl>
                                          <p:spTgt spid="1062"/>
                                        </p:tgtEl>
                                      </p:cBhvr>
                                    </p:animEffect>
                                  </p:childTnLst>
                                </p:cTn>
                              </p:par>
                              <p:par>
                                <p:cTn fill="hold" nodeType="withEffect" presetClass="entr" presetID="10" presetSubtype="0">
                                  <p:stCondLst>
                                    <p:cond delay="0"/>
                                  </p:stCondLst>
                                  <p:childTnLst>
                                    <p:set>
                                      <p:cBhvr>
                                        <p:cTn dur="1" fill="hold">
                                          <p:stCondLst>
                                            <p:cond delay="0"/>
                                          </p:stCondLst>
                                        </p:cTn>
                                        <p:tgtEl>
                                          <p:spTgt spid="1067"/>
                                        </p:tgtEl>
                                        <p:attrNameLst>
                                          <p:attrName>style.visibility</p:attrName>
                                        </p:attrNameLst>
                                      </p:cBhvr>
                                      <p:to>
                                        <p:strVal val="visible"/>
                                      </p:to>
                                    </p:set>
                                    <p:animEffect filter="fade" transition="in">
                                      <p:cBhvr>
                                        <p:cTn dur="1000"/>
                                        <p:tgtEl>
                                          <p:spTgt spid="1067"/>
                                        </p:tgtEl>
                                      </p:cBhvr>
                                    </p:animEffect>
                                  </p:childTnLst>
                                </p:cTn>
                              </p:par>
                              <p:par>
                                <p:cTn fill="hold" nodeType="withEffect" presetClass="entr" presetID="10" presetSubtype="0">
                                  <p:stCondLst>
                                    <p:cond delay="0"/>
                                  </p:stCondLst>
                                  <p:childTnLst>
                                    <p:set>
                                      <p:cBhvr>
                                        <p:cTn dur="1" fill="hold">
                                          <p:stCondLst>
                                            <p:cond delay="0"/>
                                          </p:stCondLst>
                                        </p:cTn>
                                        <p:tgtEl>
                                          <p:spTgt spid="1068"/>
                                        </p:tgtEl>
                                        <p:attrNameLst>
                                          <p:attrName>style.visibility</p:attrName>
                                        </p:attrNameLst>
                                      </p:cBhvr>
                                      <p:to>
                                        <p:strVal val="visible"/>
                                      </p:to>
                                    </p:set>
                                    <p:animEffect filter="fade" transition="in">
                                      <p:cBhvr>
                                        <p:cTn dur="1000"/>
                                        <p:tgtEl>
                                          <p:spTgt spid="10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gtEl>
                                        <p:attrNameLst>
                                          <p:attrName>style.visibility</p:attrName>
                                        </p:attrNameLst>
                                      </p:cBhvr>
                                      <p:to>
                                        <p:strVal val="visible"/>
                                      </p:to>
                                    </p:set>
                                    <p:animEffect filter="fade" transition="in">
                                      <p:cBhvr>
                                        <p:cTn dur="1000"/>
                                        <p:tgtEl>
                                          <p:spTgt spid="10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5"/>
                                        </p:tgtEl>
                                        <p:attrNameLst>
                                          <p:attrName>style.visibility</p:attrName>
                                        </p:attrNameLst>
                                      </p:cBhvr>
                                      <p:to>
                                        <p:strVal val="visible"/>
                                      </p:to>
                                    </p:set>
                                    <p:animEffect filter="fade" transition="in">
                                      <p:cBhvr>
                                        <p:cTn dur="1000"/>
                                        <p:tgtEl>
                                          <p:spTgt spid="1065"/>
                                        </p:tgtEl>
                                      </p:cBhvr>
                                    </p:animEffect>
                                  </p:childTnLst>
                                </p:cTn>
                              </p:par>
                              <p:par>
                                <p:cTn fill="hold" nodeType="withEffect" presetClass="entr" presetID="10" presetSubtype="0">
                                  <p:stCondLst>
                                    <p:cond delay="0"/>
                                  </p:stCondLst>
                                  <p:childTnLst>
                                    <p:set>
                                      <p:cBhvr>
                                        <p:cTn dur="1" fill="hold">
                                          <p:stCondLst>
                                            <p:cond delay="0"/>
                                          </p:stCondLst>
                                        </p:cTn>
                                        <p:tgtEl>
                                          <p:spTgt spid="1069"/>
                                        </p:tgtEl>
                                        <p:attrNameLst>
                                          <p:attrName>style.visibility</p:attrName>
                                        </p:attrNameLst>
                                      </p:cBhvr>
                                      <p:to>
                                        <p:strVal val="visible"/>
                                      </p:to>
                                    </p:set>
                                    <p:animEffect filter="fade" transition="in">
                                      <p:cBhvr>
                                        <p:cTn dur="1000"/>
                                        <p:tgtEl>
                                          <p:spTgt spid="10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gtEl>
                                        <p:attrNameLst>
                                          <p:attrName>style.visibility</p:attrName>
                                        </p:attrNameLst>
                                      </p:cBhvr>
                                      <p:to>
                                        <p:strVal val="visible"/>
                                      </p:to>
                                    </p:set>
                                    <p:animEffect filter="fade" transition="in">
                                      <p:cBhvr>
                                        <p:cTn dur="1000"/>
                                        <p:tgtEl>
                                          <p:spTgt spid="1064"/>
                                        </p:tgtEl>
                                      </p:cBhvr>
                                    </p:animEffect>
                                  </p:childTnLst>
                                </p:cTn>
                              </p:par>
                              <p:par>
                                <p:cTn fill="hold" nodeType="withEffect" presetClass="entr" presetID="10" presetSubtype="0">
                                  <p:stCondLst>
                                    <p:cond delay="0"/>
                                  </p:stCondLst>
                                  <p:childTnLst>
                                    <p:set>
                                      <p:cBhvr>
                                        <p:cTn dur="1" fill="hold">
                                          <p:stCondLst>
                                            <p:cond delay="0"/>
                                          </p:stCondLst>
                                        </p:cTn>
                                        <p:tgtEl>
                                          <p:spTgt spid="1066"/>
                                        </p:tgtEl>
                                        <p:attrNameLst>
                                          <p:attrName>style.visibility</p:attrName>
                                        </p:attrNameLst>
                                      </p:cBhvr>
                                      <p:to>
                                        <p:strVal val="visible"/>
                                      </p:to>
                                    </p:set>
                                    <p:animEffect filter="fade" transition="in">
                                      <p:cBhvr>
                                        <p:cTn dur="1000"/>
                                        <p:tgtEl>
                                          <p:spTgt spid="1066"/>
                                        </p:tgtEl>
                                      </p:cBhvr>
                                    </p:animEffect>
                                  </p:childTnLst>
                                </p:cTn>
                              </p:par>
                              <p:par>
                                <p:cTn fill="hold" nodeType="withEffect" presetClass="entr" presetID="10" presetSubtype="0">
                                  <p:stCondLst>
                                    <p:cond delay="0"/>
                                  </p:stCondLst>
                                  <p:childTnLst>
                                    <p:set>
                                      <p:cBhvr>
                                        <p:cTn dur="1" fill="hold">
                                          <p:stCondLst>
                                            <p:cond delay="0"/>
                                          </p:stCondLst>
                                        </p:cTn>
                                        <p:tgtEl>
                                          <p:spTgt spid="1070"/>
                                        </p:tgtEl>
                                        <p:attrNameLst>
                                          <p:attrName>style.visibility</p:attrName>
                                        </p:attrNameLst>
                                      </p:cBhvr>
                                      <p:to>
                                        <p:strVal val="visible"/>
                                      </p:to>
                                    </p:set>
                                    <p:animEffect filter="fade" transition="in">
                                      <p:cBhvr>
                                        <p:cTn dur="1000"/>
                                        <p:tgtEl>
                                          <p:spTgt spid="10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4"/>
                                        </p:tgtEl>
                                        <p:attrNameLst>
                                          <p:attrName>style.visibility</p:attrName>
                                        </p:attrNameLst>
                                      </p:cBhvr>
                                      <p:to>
                                        <p:strVal val="visible"/>
                                      </p:to>
                                    </p:set>
                                    <p:animEffect filter="fade" transition="in">
                                      <p:cBhvr>
                                        <p:cTn dur="1000"/>
                                        <p:tgtEl>
                                          <p:spTgt spid="1074"/>
                                        </p:tgtEl>
                                      </p:cBhvr>
                                    </p:animEffect>
                                  </p:childTnLst>
                                </p:cTn>
                              </p:par>
                              <p:par>
                                <p:cTn fill="hold" nodeType="withEffect" presetClass="entr" presetID="10" presetSubtype="0">
                                  <p:stCondLst>
                                    <p:cond delay="0"/>
                                  </p:stCondLst>
                                  <p:childTnLst>
                                    <p:set>
                                      <p:cBhvr>
                                        <p:cTn dur="1" fill="hold">
                                          <p:stCondLst>
                                            <p:cond delay="0"/>
                                          </p:stCondLst>
                                        </p:cTn>
                                        <p:tgtEl>
                                          <p:spTgt spid="1073"/>
                                        </p:tgtEl>
                                        <p:attrNameLst>
                                          <p:attrName>style.visibility</p:attrName>
                                        </p:attrNameLst>
                                      </p:cBhvr>
                                      <p:to>
                                        <p:strVal val="visible"/>
                                      </p:to>
                                    </p:set>
                                    <p:animEffect filter="fade" transition="in">
                                      <p:cBhvr>
                                        <p:cTn dur="1000"/>
                                        <p:tgtEl>
                                          <p:spTgt spid="10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78"/>
          <p:cNvSpPr txBox="1"/>
          <p:nvPr/>
        </p:nvSpPr>
        <p:spPr>
          <a:xfrm>
            <a:off x="4240425" y="2032500"/>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434343"/>
                </a:solidFill>
                <a:latin typeface="Calibri"/>
                <a:ea typeface="Calibri"/>
                <a:cs typeface="Calibri"/>
                <a:sym typeface="Calibri"/>
              </a:rPr>
              <a:t>How do we come up with the image areas i.e </a:t>
            </a:r>
            <a:r>
              <a:rPr b="1" lang="en" sz="1800">
                <a:solidFill>
                  <a:srgbClr val="434343"/>
                </a:solidFill>
                <a:latin typeface="Calibri"/>
                <a:ea typeface="Calibri"/>
                <a:cs typeface="Calibri"/>
                <a:sym typeface="Calibri"/>
              </a:rPr>
              <a:t>anchor boxes</a:t>
            </a:r>
            <a:r>
              <a:rPr lang="en" sz="1800">
                <a:solidFill>
                  <a:srgbClr val="434343"/>
                </a:solidFill>
                <a:latin typeface="Calibri"/>
                <a:ea typeface="Calibri"/>
                <a:cs typeface="Calibri"/>
                <a:sym typeface="Calibri"/>
              </a:rPr>
              <a:t> for RPN to look into?</a:t>
            </a:r>
            <a:endParaRPr sz="1800">
              <a:solidFill>
                <a:srgbClr val="434343"/>
              </a:solidFill>
              <a:latin typeface="Calibri"/>
              <a:ea typeface="Calibri"/>
              <a:cs typeface="Calibri"/>
              <a:sym typeface="Calibri"/>
            </a:endParaRPr>
          </a:p>
        </p:txBody>
      </p:sp>
      <p:pic>
        <p:nvPicPr>
          <p:cNvPr id="1080" name="Google Shape;1080;p78"/>
          <p:cNvPicPr preferRelativeResize="0"/>
          <p:nvPr/>
        </p:nvPicPr>
        <p:blipFill>
          <a:blip r:embed="rId3">
            <a:alphaModFix/>
          </a:blip>
          <a:stretch>
            <a:fillRect/>
          </a:stretch>
        </p:blipFill>
        <p:spPr>
          <a:xfrm>
            <a:off x="1459675" y="1313850"/>
            <a:ext cx="2515801" cy="251580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pic>
        <p:nvPicPr>
          <p:cNvPr id="1085" name="Google Shape;1085;p79"/>
          <p:cNvPicPr preferRelativeResize="0"/>
          <p:nvPr/>
        </p:nvPicPr>
        <p:blipFill>
          <a:blip r:embed="rId3">
            <a:alphaModFix/>
          </a:blip>
          <a:stretch>
            <a:fillRect/>
          </a:stretch>
        </p:blipFill>
        <p:spPr>
          <a:xfrm>
            <a:off x="825949" y="644450"/>
            <a:ext cx="4318500" cy="2951700"/>
          </a:xfrm>
          <a:prstGeom prst="rect">
            <a:avLst/>
          </a:prstGeom>
          <a:noFill/>
          <a:ln>
            <a:noFill/>
          </a:ln>
        </p:spPr>
      </p:pic>
      <p:sp>
        <p:nvSpPr>
          <p:cNvPr id="1086" name="Google Shape;1086;p79"/>
          <p:cNvSpPr/>
          <p:nvPr/>
        </p:nvSpPr>
        <p:spPr>
          <a:xfrm>
            <a:off x="825938" y="644450"/>
            <a:ext cx="4318500" cy="295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9"/>
          <p:cNvSpPr txBox="1"/>
          <p:nvPr/>
        </p:nvSpPr>
        <p:spPr>
          <a:xfrm>
            <a:off x="911525" y="4074225"/>
            <a:ext cx="3969900" cy="591300"/>
          </a:xfrm>
          <a:prstGeom prst="rect">
            <a:avLst/>
          </a:prstGeom>
          <a:noFill/>
          <a:ln>
            <a:noFill/>
          </a:ln>
        </p:spPr>
        <p:txBody>
          <a:bodyPr anchorCtr="0" anchor="ctr" bIns="91425" lIns="91425" spcFirstLastPara="1" rIns="91425" wrap="square" tIns="91425">
            <a:noAutofit/>
          </a:bodyPr>
          <a:lstStyle/>
          <a:p>
            <a:pPr indent="0" lvl="0" marL="0" rtl="0" algn="ctr">
              <a:spcBef>
                <a:spcPts val="1000"/>
              </a:spcBef>
              <a:spcAft>
                <a:spcPts val="0"/>
              </a:spcAft>
              <a:buNone/>
            </a:pPr>
            <a:r>
              <a:rPr lang="en" sz="1800">
                <a:solidFill>
                  <a:schemeClr val="accent2"/>
                </a:solidFill>
                <a:latin typeface="Roboto"/>
                <a:ea typeface="Roboto"/>
                <a:cs typeface="Roboto"/>
                <a:sym typeface="Roboto"/>
              </a:rPr>
              <a:t>Understanding Anchor Boxes</a:t>
            </a:r>
            <a:endParaRPr sz="1000">
              <a:solidFill>
                <a:schemeClr val="accent2"/>
              </a:solidFill>
              <a:latin typeface="Roboto"/>
              <a:ea typeface="Roboto"/>
              <a:cs typeface="Roboto"/>
              <a:sym typeface="Roboto"/>
            </a:endParaRPr>
          </a:p>
        </p:txBody>
      </p:sp>
      <p:sp>
        <p:nvSpPr>
          <p:cNvPr id="1088" name="Google Shape;1088;p79"/>
          <p:cNvSpPr txBox="1"/>
          <p:nvPr/>
        </p:nvSpPr>
        <p:spPr>
          <a:xfrm>
            <a:off x="515675" y="587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0</a:t>
            </a:r>
            <a:endParaRPr sz="600">
              <a:solidFill>
                <a:srgbClr val="434343"/>
              </a:solidFill>
              <a:latin typeface="Roboto"/>
              <a:ea typeface="Roboto"/>
              <a:cs typeface="Roboto"/>
              <a:sym typeface="Roboto"/>
            </a:endParaRPr>
          </a:p>
        </p:txBody>
      </p:sp>
      <p:sp>
        <p:nvSpPr>
          <p:cNvPr id="1089" name="Google Shape;1089;p79"/>
          <p:cNvSpPr txBox="1"/>
          <p:nvPr/>
        </p:nvSpPr>
        <p:spPr>
          <a:xfrm>
            <a:off x="515675" y="10446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10</a:t>
            </a:r>
            <a:r>
              <a:rPr lang="en" sz="600">
                <a:solidFill>
                  <a:srgbClr val="434343"/>
                </a:solidFill>
                <a:latin typeface="Roboto"/>
                <a:ea typeface="Roboto"/>
                <a:cs typeface="Roboto"/>
                <a:sym typeface="Roboto"/>
              </a:rPr>
              <a:t>0</a:t>
            </a:r>
            <a:endParaRPr sz="600">
              <a:solidFill>
                <a:srgbClr val="434343"/>
              </a:solidFill>
              <a:latin typeface="Roboto"/>
              <a:ea typeface="Roboto"/>
              <a:cs typeface="Roboto"/>
              <a:sym typeface="Roboto"/>
            </a:endParaRPr>
          </a:p>
        </p:txBody>
      </p:sp>
      <p:sp>
        <p:nvSpPr>
          <p:cNvPr id="1090" name="Google Shape;1090;p79"/>
          <p:cNvSpPr txBox="1"/>
          <p:nvPr/>
        </p:nvSpPr>
        <p:spPr>
          <a:xfrm>
            <a:off x="515675" y="15780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20</a:t>
            </a:r>
            <a:r>
              <a:rPr lang="en" sz="600">
                <a:solidFill>
                  <a:srgbClr val="434343"/>
                </a:solidFill>
                <a:latin typeface="Roboto"/>
                <a:ea typeface="Roboto"/>
                <a:cs typeface="Roboto"/>
                <a:sym typeface="Roboto"/>
              </a:rPr>
              <a:t>0</a:t>
            </a:r>
            <a:endParaRPr sz="600">
              <a:solidFill>
                <a:srgbClr val="434343"/>
              </a:solidFill>
              <a:latin typeface="Roboto"/>
              <a:ea typeface="Roboto"/>
              <a:cs typeface="Roboto"/>
              <a:sym typeface="Roboto"/>
            </a:endParaRPr>
          </a:p>
        </p:txBody>
      </p:sp>
      <p:sp>
        <p:nvSpPr>
          <p:cNvPr id="1091" name="Google Shape;1091;p79"/>
          <p:cNvSpPr txBox="1"/>
          <p:nvPr/>
        </p:nvSpPr>
        <p:spPr>
          <a:xfrm>
            <a:off x="515675" y="2111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30</a:t>
            </a:r>
            <a:r>
              <a:rPr lang="en" sz="600">
                <a:solidFill>
                  <a:srgbClr val="434343"/>
                </a:solidFill>
                <a:latin typeface="Roboto"/>
                <a:ea typeface="Roboto"/>
                <a:cs typeface="Roboto"/>
                <a:sym typeface="Roboto"/>
              </a:rPr>
              <a:t>0</a:t>
            </a:r>
            <a:endParaRPr sz="600">
              <a:solidFill>
                <a:srgbClr val="434343"/>
              </a:solidFill>
              <a:latin typeface="Roboto"/>
              <a:ea typeface="Roboto"/>
              <a:cs typeface="Roboto"/>
              <a:sym typeface="Roboto"/>
            </a:endParaRPr>
          </a:p>
        </p:txBody>
      </p:sp>
      <p:sp>
        <p:nvSpPr>
          <p:cNvPr id="1092" name="Google Shape;1092;p79"/>
          <p:cNvSpPr txBox="1"/>
          <p:nvPr/>
        </p:nvSpPr>
        <p:spPr>
          <a:xfrm>
            <a:off x="515675" y="25686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40</a:t>
            </a:r>
            <a:r>
              <a:rPr lang="en" sz="600">
                <a:solidFill>
                  <a:srgbClr val="434343"/>
                </a:solidFill>
                <a:latin typeface="Roboto"/>
                <a:ea typeface="Roboto"/>
                <a:cs typeface="Roboto"/>
                <a:sym typeface="Roboto"/>
              </a:rPr>
              <a:t>0</a:t>
            </a:r>
            <a:endParaRPr sz="600">
              <a:solidFill>
                <a:srgbClr val="434343"/>
              </a:solidFill>
              <a:latin typeface="Roboto"/>
              <a:ea typeface="Roboto"/>
              <a:cs typeface="Roboto"/>
              <a:sym typeface="Roboto"/>
            </a:endParaRPr>
          </a:p>
        </p:txBody>
      </p:sp>
      <p:sp>
        <p:nvSpPr>
          <p:cNvPr id="1093" name="Google Shape;1093;p79"/>
          <p:cNvSpPr txBox="1"/>
          <p:nvPr/>
        </p:nvSpPr>
        <p:spPr>
          <a:xfrm>
            <a:off x="515675" y="30258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50</a:t>
            </a:r>
            <a:r>
              <a:rPr lang="en" sz="600">
                <a:solidFill>
                  <a:srgbClr val="434343"/>
                </a:solidFill>
                <a:latin typeface="Roboto"/>
                <a:ea typeface="Roboto"/>
                <a:cs typeface="Roboto"/>
                <a:sym typeface="Roboto"/>
              </a:rPr>
              <a:t>0</a:t>
            </a:r>
            <a:endParaRPr sz="600">
              <a:solidFill>
                <a:srgbClr val="434343"/>
              </a:solidFill>
              <a:latin typeface="Roboto"/>
              <a:ea typeface="Roboto"/>
              <a:cs typeface="Roboto"/>
              <a:sym typeface="Roboto"/>
            </a:endParaRPr>
          </a:p>
        </p:txBody>
      </p:sp>
      <p:sp>
        <p:nvSpPr>
          <p:cNvPr id="1094" name="Google Shape;1094;p79"/>
          <p:cNvSpPr txBox="1"/>
          <p:nvPr/>
        </p:nvSpPr>
        <p:spPr>
          <a:xfrm>
            <a:off x="515675" y="34068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60</a:t>
            </a:r>
            <a:r>
              <a:rPr lang="en" sz="600">
                <a:solidFill>
                  <a:srgbClr val="434343"/>
                </a:solidFill>
                <a:latin typeface="Roboto"/>
                <a:ea typeface="Roboto"/>
                <a:cs typeface="Roboto"/>
                <a:sym typeface="Roboto"/>
              </a:rPr>
              <a:t>0</a:t>
            </a:r>
            <a:endParaRPr sz="600">
              <a:solidFill>
                <a:srgbClr val="434343"/>
              </a:solidFill>
              <a:latin typeface="Roboto"/>
              <a:ea typeface="Roboto"/>
              <a:cs typeface="Roboto"/>
              <a:sym typeface="Roboto"/>
            </a:endParaRPr>
          </a:p>
        </p:txBody>
      </p:sp>
      <p:sp>
        <p:nvSpPr>
          <p:cNvPr id="1095" name="Google Shape;1095;p79"/>
          <p:cNvSpPr txBox="1"/>
          <p:nvPr/>
        </p:nvSpPr>
        <p:spPr>
          <a:xfrm>
            <a:off x="12014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10</a:t>
            </a:r>
            <a:r>
              <a:rPr lang="en" sz="600">
                <a:solidFill>
                  <a:srgbClr val="434343"/>
                </a:solidFill>
                <a:latin typeface="Roboto"/>
                <a:ea typeface="Roboto"/>
                <a:cs typeface="Roboto"/>
                <a:sym typeface="Roboto"/>
              </a:rPr>
              <a:t>0</a:t>
            </a:r>
            <a:endParaRPr sz="600">
              <a:solidFill>
                <a:srgbClr val="434343"/>
              </a:solidFill>
              <a:latin typeface="Roboto"/>
              <a:ea typeface="Roboto"/>
              <a:cs typeface="Roboto"/>
              <a:sym typeface="Roboto"/>
            </a:endParaRPr>
          </a:p>
        </p:txBody>
      </p:sp>
      <p:sp>
        <p:nvSpPr>
          <p:cNvPr id="1096" name="Google Shape;1096;p79"/>
          <p:cNvSpPr txBox="1"/>
          <p:nvPr/>
        </p:nvSpPr>
        <p:spPr>
          <a:xfrm>
            <a:off x="17348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2</a:t>
            </a:r>
            <a:r>
              <a:rPr lang="en" sz="600">
                <a:solidFill>
                  <a:srgbClr val="434343"/>
                </a:solidFill>
                <a:latin typeface="Roboto"/>
                <a:ea typeface="Roboto"/>
                <a:cs typeface="Roboto"/>
                <a:sym typeface="Roboto"/>
              </a:rPr>
              <a:t>00</a:t>
            </a:r>
            <a:endParaRPr sz="600">
              <a:solidFill>
                <a:srgbClr val="434343"/>
              </a:solidFill>
              <a:latin typeface="Roboto"/>
              <a:ea typeface="Roboto"/>
              <a:cs typeface="Roboto"/>
              <a:sym typeface="Roboto"/>
            </a:endParaRPr>
          </a:p>
        </p:txBody>
      </p:sp>
      <p:sp>
        <p:nvSpPr>
          <p:cNvPr id="1097" name="Google Shape;1097;p79"/>
          <p:cNvSpPr txBox="1"/>
          <p:nvPr/>
        </p:nvSpPr>
        <p:spPr>
          <a:xfrm>
            <a:off x="22682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3</a:t>
            </a:r>
            <a:r>
              <a:rPr lang="en" sz="600">
                <a:solidFill>
                  <a:srgbClr val="434343"/>
                </a:solidFill>
                <a:latin typeface="Roboto"/>
                <a:ea typeface="Roboto"/>
                <a:cs typeface="Roboto"/>
                <a:sym typeface="Roboto"/>
              </a:rPr>
              <a:t>00</a:t>
            </a:r>
            <a:endParaRPr sz="600">
              <a:solidFill>
                <a:srgbClr val="434343"/>
              </a:solidFill>
              <a:latin typeface="Roboto"/>
              <a:ea typeface="Roboto"/>
              <a:cs typeface="Roboto"/>
              <a:sym typeface="Roboto"/>
            </a:endParaRPr>
          </a:p>
        </p:txBody>
      </p:sp>
      <p:sp>
        <p:nvSpPr>
          <p:cNvPr id="1098" name="Google Shape;1098;p79"/>
          <p:cNvSpPr txBox="1"/>
          <p:nvPr/>
        </p:nvSpPr>
        <p:spPr>
          <a:xfrm>
            <a:off x="28016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4</a:t>
            </a:r>
            <a:r>
              <a:rPr lang="en" sz="600">
                <a:solidFill>
                  <a:srgbClr val="434343"/>
                </a:solidFill>
                <a:latin typeface="Roboto"/>
                <a:ea typeface="Roboto"/>
                <a:cs typeface="Roboto"/>
                <a:sym typeface="Roboto"/>
              </a:rPr>
              <a:t>00</a:t>
            </a:r>
            <a:endParaRPr sz="600">
              <a:solidFill>
                <a:srgbClr val="434343"/>
              </a:solidFill>
              <a:latin typeface="Roboto"/>
              <a:ea typeface="Roboto"/>
              <a:cs typeface="Roboto"/>
              <a:sym typeface="Roboto"/>
            </a:endParaRPr>
          </a:p>
        </p:txBody>
      </p:sp>
      <p:sp>
        <p:nvSpPr>
          <p:cNvPr id="1099" name="Google Shape;1099;p79"/>
          <p:cNvSpPr txBox="1"/>
          <p:nvPr/>
        </p:nvSpPr>
        <p:spPr>
          <a:xfrm>
            <a:off x="33350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5</a:t>
            </a:r>
            <a:r>
              <a:rPr lang="en" sz="600">
                <a:solidFill>
                  <a:srgbClr val="434343"/>
                </a:solidFill>
                <a:latin typeface="Roboto"/>
                <a:ea typeface="Roboto"/>
                <a:cs typeface="Roboto"/>
                <a:sym typeface="Roboto"/>
              </a:rPr>
              <a:t>00</a:t>
            </a:r>
            <a:endParaRPr sz="600">
              <a:solidFill>
                <a:srgbClr val="434343"/>
              </a:solidFill>
              <a:latin typeface="Roboto"/>
              <a:ea typeface="Roboto"/>
              <a:cs typeface="Roboto"/>
              <a:sym typeface="Roboto"/>
            </a:endParaRPr>
          </a:p>
        </p:txBody>
      </p:sp>
      <p:sp>
        <p:nvSpPr>
          <p:cNvPr id="1100" name="Google Shape;1100;p79"/>
          <p:cNvSpPr txBox="1"/>
          <p:nvPr/>
        </p:nvSpPr>
        <p:spPr>
          <a:xfrm>
            <a:off x="38684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6</a:t>
            </a:r>
            <a:r>
              <a:rPr lang="en" sz="600">
                <a:solidFill>
                  <a:srgbClr val="434343"/>
                </a:solidFill>
                <a:latin typeface="Roboto"/>
                <a:ea typeface="Roboto"/>
                <a:cs typeface="Roboto"/>
                <a:sym typeface="Roboto"/>
              </a:rPr>
              <a:t>00</a:t>
            </a:r>
            <a:endParaRPr sz="600">
              <a:solidFill>
                <a:srgbClr val="434343"/>
              </a:solidFill>
              <a:latin typeface="Roboto"/>
              <a:ea typeface="Roboto"/>
              <a:cs typeface="Roboto"/>
              <a:sym typeface="Roboto"/>
            </a:endParaRPr>
          </a:p>
        </p:txBody>
      </p:sp>
      <p:sp>
        <p:nvSpPr>
          <p:cNvPr id="1101" name="Google Shape;1101;p79"/>
          <p:cNvSpPr txBox="1"/>
          <p:nvPr/>
        </p:nvSpPr>
        <p:spPr>
          <a:xfrm>
            <a:off x="44018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7</a:t>
            </a:r>
            <a:r>
              <a:rPr lang="en" sz="600">
                <a:solidFill>
                  <a:srgbClr val="434343"/>
                </a:solidFill>
                <a:latin typeface="Roboto"/>
                <a:ea typeface="Roboto"/>
                <a:cs typeface="Roboto"/>
                <a:sym typeface="Roboto"/>
              </a:rPr>
              <a:t>00</a:t>
            </a:r>
            <a:endParaRPr sz="600">
              <a:solidFill>
                <a:srgbClr val="434343"/>
              </a:solidFill>
              <a:latin typeface="Roboto"/>
              <a:ea typeface="Roboto"/>
              <a:cs typeface="Roboto"/>
              <a:sym typeface="Roboto"/>
            </a:endParaRPr>
          </a:p>
        </p:txBody>
      </p:sp>
      <p:sp>
        <p:nvSpPr>
          <p:cNvPr id="1102" name="Google Shape;1102;p79"/>
          <p:cNvSpPr txBox="1"/>
          <p:nvPr/>
        </p:nvSpPr>
        <p:spPr>
          <a:xfrm>
            <a:off x="49352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8</a:t>
            </a:r>
            <a:r>
              <a:rPr lang="en" sz="600">
                <a:solidFill>
                  <a:srgbClr val="434343"/>
                </a:solidFill>
                <a:latin typeface="Roboto"/>
                <a:ea typeface="Roboto"/>
                <a:cs typeface="Roboto"/>
                <a:sym typeface="Roboto"/>
              </a:rPr>
              <a:t>00</a:t>
            </a:r>
            <a:endParaRPr sz="600">
              <a:solidFill>
                <a:srgbClr val="434343"/>
              </a:solidFill>
              <a:latin typeface="Roboto"/>
              <a:ea typeface="Roboto"/>
              <a:cs typeface="Roboto"/>
              <a:sym typeface="Roboto"/>
            </a:endParaRPr>
          </a:p>
        </p:txBody>
      </p:sp>
      <p:sp>
        <p:nvSpPr>
          <p:cNvPr id="1103" name="Google Shape;1103;p79"/>
          <p:cNvSpPr/>
          <p:nvPr/>
        </p:nvSpPr>
        <p:spPr>
          <a:xfrm>
            <a:off x="2341400" y="21876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9"/>
          <p:cNvSpPr txBox="1"/>
          <p:nvPr/>
        </p:nvSpPr>
        <p:spPr>
          <a:xfrm>
            <a:off x="5541800" y="1233950"/>
            <a:ext cx="3196200" cy="420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Roboto"/>
              <a:buChar char="●"/>
            </a:pPr>
            <a:r>
              <a:rPr lang="en" sz="1000">
                <a:latin typeface="Roboto"/>
                <a:ea typeface="Roboto"/>
                <a:cs typeface="Roboto"/>
                <a:sym typeface="Roboto"/>
              </a:rPr>
              <a:t>Identify anchor points for input image. In this example, our image is 600 x 800 x 3</a:t>
            </a:r>
            <a:endParaRPr sz="1000">
              <a:latin typeface="Roboto"/>
              <a:ea typeface="Roboto"/>
              <a:cs typeface="Roboto"/>
              <a:sym typeface="Roboto"/>
            </a:endParaRPr>
          </a:p>
        </p:txBody>
      </p:sp>
      <p:sp>
        <p:nvSpPr>
          <p:cNvPr id="1105" name="Google Shape;1105;p79"/>
          <p:cNvSpPr/>
          <p:nvPr/>
        </p:nvSpPr>
        <p:spPr>
          <a:xfrm>
            <a:off x="2341400" y="11208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9"/>
          <p:cNvSpPr/>
          <p:nvPr/>
        </p:nvSpPr>
        <p:spPr>
          <a:xfrm>
            <a:off x="2341400" y="27210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9"/>
          <p:cNvSpPr/>
          <p:nvPr/>
        </p:nvSpPr>
        <p:spPr>
          <a:xfrm>
            <a:off x="2341400" y="16542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9"/>
          <p:cNvSpPr/>
          <p:nvPr/>
        </p:nvSpPr>
        <p:spPr>
          <a:xfrm>
            <a:off x="2341400" y="31782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9"/>
          <p:cNvSpPr/>
          <p:nvPr/>
        </p:nvSpPr>
        <p:spPr>
          <a:xfrm>
            <a:off x="1350800" y="21876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9"/>
          <p:cNvSpPr/>
          <p:nvPr/>
        </p:nvSpPr>
        <p:spPr>
          <a:xfrm>
            <a:off x="1350800" y="11208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9"/>
          <p:cNvSpPr/>
          <p:nvPr/>
        </p:nvSpPr>
        <p:spPr>
          <a:xfrm>
            <a:off x="1350800" y="27210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9"/>
          <p:cNvSpPr/>
          <p:nvPr/>
        </p:nvSpPr>
        <p:spPr>
          <a:xfrm>
            <a:off x="1350800" y="16542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9"/>
          <p:cNvSpPr/>
          <p:nvPr/>
        </p:nvSpPr>
        <p:spPr>
          <a:xfrm>
            <a:off x="1350800" y="31782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9"/>
          <p:cNvSpPr/>
          <p:nvPr/>
        </p:nvSpPr>
        <p:spPr>
          <a:xfrm>
            <a:off x="1808000" y="21876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9"/>
          <p:cNvSpPr/>
          <p:nvPr/>
        </p:nvSpPr>
        <p:spPr>
          <a:xfrm>
            <a:off x="1808000" y="11208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9"/>
          <p:cNvSpPr/>
          <p:nvPr/>
        </p:nvSpPr>
        <p:spPr>
          <a:xfrm>
            <a:off x="1808000" y="27210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9"/>
          <p:cNvSpPr/>
          <p:nvPr/>
        </p:nvSpPr>
        <p:spPr>
          <a:xfrm>
            <a:off x="1808000" y="16542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9"/>
          <p:cNvSpPr/>
          <p:nvPr/>
        </p:nvSpPr>
        <p:spPr>
          <a:xfrm>
            <a:off x="1808000" y="31782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9"/>
          <p:cNvSpPr/>
          <p:nvPr/>
        </p:nvSpPr>
        <p:spPr>
          <a:xfrm>
            <a:off x="2951000" y="21876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9"/>
          <p:cNvSpPr/>
          <p:nvPr/>
        </p:nvSpPr>
        <p:spPr>
          <a:xfrm>
            <a:off x="2951000" y="11208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9"/>
          <p:cNvSpPr/>
          <p:nvPr/>
        </p:nvSpPr>
        <p:spPr>
          <a:xfrm>
            <a:off x="2951000" y="27210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9"/>
          <p:cNvSpPr/>
          <p:nvPr/>
        </p:nvSpPr>
        <p:spPr>
          <a:xfrm>
            <a:off x="2951000" y="16542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9"/>
          <p:cNvSpPr/>
          <p:nvPr/>
        </p:nvSpPr>
        <p:spPr>
          <a:xfrm>
            <a:off x="2951000" y="31782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9"/>
          <p:cNvSpPr/>
          <p:nvPr/>
        </p:nvSpPr>
        <p:spPr>
          <a:xfrm>
            <a:off x="3484400" y="21876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9"/>
          <p:cNvSpPr/>
          <p:nvPr/>
        </p:nvSpPr>
        <p:spPr>
          <a:xfrm>
            <a:off x="3484400" y="11208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9"/>
          <p:cNvSpPr/>
          <p:nvPr/>
        </p:nvSpPr>
        <p:spPr>
          <a:xfrm>
            <a:off x="3484400" y="27210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9"/>
          <p:cNvSpPr/>
          <p:nvPr/>
        </p:nvSpPr>
        <p:spPr>
          <a:xfrm>
            <a:off x="3484400" y="16542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9"/>
          <p:cNvSpPr/>
          <p:nvPr/>
        </p:nvSpPr>
        <p:spPr>
          <a:xfrm>
            <a:off x="3484400" y="31782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9"/>
          <p:cNvSpPr/>
          <p:nvPr/>
        </p:nvSpPr>
        <p:spPr>
          <a:xfrm>
            <a:off x="3941600" y="21876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9"/>
          <p:cNvSpPr/>
          <p:nvPr/>
        </p:nvSpPr>
        <p:spPr>
          <a:xfrm>
            <a:off x="3941600" y="11208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9"/>
          <p:cNvSpPr/>
          <p:nvPr/>
        </p:nvSpPr>
        <p:spPr>
          <a:xfrm>
            <a:off x="3941600" y="27210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9"/>
          <p:cNvSpPr/>
          <p:nvPr/>
        </p:nvSpPr>
        <p:spPr>
          <a:xfrm>
            <a:off x="3941600" y="16542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9"/>
          <p:cNvSpPr/>
          <p:nvPr/>
        </p:nvSpPr>
        <p:spPr>
          <a:xfrm>
            <a:off x="3941600" y="31782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9"/>
          <p:cNvSpPr/>
          <p:nvPr/>
        </p:nvSpPr>
        <p:spPr>
          <a:xfrm>
            <a:off x="4551200" y="21876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9"/>
          <p:cNvSpPr/>
          <p:nvPr/>
        </p:nvSpPr>
        <p:spPr>
          <a:xfrm>
            <a:off x="4551200" y="11208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9"/>
          <p:cNvSpPr/>
          <p:nvPr/>
        </p:nvSpPr>
        <p:spPr>
          <a:xfrm>
            <a:off x="4551200" y="27210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9"/>
          <p:cNvSpPr/>
          <p:nvPr/>
        </p:nvSpPr>
        <p:spPr>
          <a:xfrm>
            <a:off x="4551200" y="16542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9"/>
          <p:cNvSpPr/>
          <p:nvPr/>
        </p:nvSpPr>
        <p:spPr>
          <a:xfrm>
            <a:off x="4551200" y="31782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9"/>
          <p:cNvSpPr txBox="1"/>
          <p:nvPr/>
        </p:nvSpPr>
        <p:spPr>
          <a:xfrm>
            <a:off x="5541800" y="1882850"/>
            <a:ext cx="3196200" cy="6858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Roboto"/>
              <a:buChar char="●"/>
            </a:pPr>
            <a:r>
              <a:rPr lang="en" sz="1000">
                <a:latin typeface="Roboto"/>
                <a:ea typeface="Roboto"/>
                <a:cs typeface="Roboto"/>
                <a:sym typeface="Roboto"/>
              </a:rPr>
              <a:t>Usually number of anchor points are same as feature map e.g if feature map is 38x51x d then number of anchor points will be 38 x 51</a:t>
            </a:r>
            <a:endParaRPr sz="1000">
              <a:latin typeface="Roboto"/>
              <a:ea typeface="Roboto"/>
              <a:cs typeface="Roboto"/>
              <a:sym typeface="Roboto"/>
            </a:endParaRPr>
          </a:p>
        </p:txBody>
      </p:sp>
      <p:sp>
        <p:nvSpPr>
          <p:cNvPr id="1140" name="Google Shape;1140;p79"/>
          <p:cNvSpPr txBox="1"/>
          <p:nvPr/>
        </p:nvSpPr>
        <p:spPr>
          <a:xfrm>
            <a:off x="5541800" y="2644850"/>
            <a:ext cx="3196200" cy="6858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Roboto"/>
              <a:buChar char="●"/>
            </a:pPr>
            <a:r>
              <a:rPr lang="en" sz="1000">
                <a:latin typeface="Roboto"/>
                <a:ea typeface="Roboto"/>
                <a:cs typeface="Roboto"/>
                <a:sym typeface="Roboto"/>
              </a:rPr>
              <a:t>Place boxes of different size and aspect ratio at each anchor point.</a:t>
            </a:r>
            <a:endParaRPr sz="10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1000"/>
                                        <p:tgtEl>
                                          <p:spTgt spid="1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1000"/>
                                        <p:tgtEl>
                                          <p:spTgt spid="1103"/>
                                        </p:tgtEl>
                                      </p:cBhvr>
                                    </p:animEffect>
                                  </p:childTnLst>
                                </p:cTn>
                              </p:par>
                              <p:par>
                                <p:cTn fill="hold" nodeType="with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1000"/>
                                        <p:tgtEl>
                                          <p:spTgt spid="1105"/>
                                        </p:tgtEl>
                                      </p:cBhvr>
                                    </p:animEffect>
                                  </p:childTnLst>
                                </p:cTn>
                              </p:par>
                              <p:par>
                                <p:cTn fill="hold" nodeType="with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1000"/>
                                        <p:tgtEl>
                                          <p:spTgt spid="1106"/>
                                        </p:tgtEl>
                                      </p:cBhvr>
                                    </p:animEffect>
                                  </p:childTnLst>
                                </p:cTn>
                              </p:par>
                              <p:par>
                                <p:cTn fill="hold" nodeType="with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1000"/>
                                        <p:tgtEl>
                                          <p:spTgt spid="1107"/>
                                        </p:tgtEl>
                                      </p:cBhvr>
                                    </p:animEffect>
                                  </p:childTnLst>
                                </p:cTn>
                              </p:par>
                              <p:par>
                                <p:cTn fill="hold" nodeType="withEffect" presetClass="entr" presetID="10" presetSubtype="0">
                                  <p:stCondLst>
                                    <p:cond delay="0"/>
                                  </p:stCondLst>
                                  <p:childTnLst>
                                    <p:set>
                                      <p:cBhvr>
                                        <p:cTn dur="1" fill="hold">
                                          <p:stCondLst>
                                            <p:cond delay="0"/>
                                          </p:stCondLst>
                                        </p:cTn>
                                        <p:tgtEl>
                                          <p:spTgt spid="1108"/>
                                        </p:tgtEl>
                                        <p:attrNameLst>
                                          <p:attrName>style.visibility</p:attrName>
                                        </p:attrNameLst>
                                      </p:cBhvr>
                                      <p:to>
                                        <p:strVal val="visible"/>
                                      </p:to>
                                    </p:set>
                                    <p:animEffect filter="fade" transition="in">
                                      <p:cBhvr>
                                        <p:cTn dur="1000"/>
                                        <p:tgtEl>
                                          <p:spTgt spid="1108"/>
                                        </p:tgtEl>
                                      </p:cBhvr>
                                    </p:animEffect>
                                  </p:childTnLst>
                                </p:cTn>
                              </p:par>
                              <p:par>
                                <p:cTn fill="hold" nodeType="withEffect" presetClass="entr" presetID="10" presetSubtype="0">
                                  <p:stCondLst>
                                    <p:cond delay="0"/>
                                  </p:stCondLst>
                                  <p:childTnLst>
                                    <p:set>
                                      <p:cBhvr>
                                        <p:cTn dur="1" fill="hold">
                                          <p:stCondLst>
                                            <p:cond delay="0"/>
                                          </p:stCondLst>
                                        </p:cTn>
                                        <p:tgtEl>
                                          <p:spTgt spid="1109"/>
                                        </p:tgtEl>
                                        <p:attrNameLst>
                                          <p:attrName>style.visibility</p:attrName>
                                        </p:attrNameLst>
                                      </p:cBhvr>
                                      <p:to>
                                        <p:strVal val="visible"/>
                                      </p:to>
                                    </p:set>
                                    <p:animEffect filter="fade" transition="in">
                                      <p:cBhvr>
                                        <p:cTn dur="1000"/>
                                        <p:tgtEl>
                                          <p:spTgt spid="1109"/>
                                        </p:tgtEl>
                                      </p:cBhvr>
                                    </p:animEffect>
                                  </p:childTnLst>
                                </p:cTn>
                              </p:par>
                              <p:par>
                                <p:cTn fill="hold" nodeType="withEffect" presetClass="entr" presetID="10" presetSubtype="0">
                                  <p:stCondLst>
                                    <p:cond delay="0"/>
                                  </p:stCondLst>
                                  <p:childTnLst>
                                    <p:set>
                                      <p:cBhvr>
                                        <p:cTn dur="1" fill="hold">
                                          <p:stCondLst>
                                            <p:cond delay="0"/>
                                          </p:stCondLst>
                                        </p:cTn>
                                        <p:tgtEl>
                                          <p:spTgt spid="1110"/>
                                        </p:tgtEl>
                                        <p:attrNameLst>
                                          <p:attrName>style.visibility</p:attrName>
                                        </p:attrNameLst>
                                      </p:cBhvr>
                                      <p:to>
                                        <p:strVal val="visible"/>
                                      </p:to>
                                    </p:set>
                                    <p:animEffect filter="fade" transition="in">
                                      <p:cBhvr>
                                        <p:cTn dur="1000"/>
                                        <p:tgtEl>
                                          <p:spTgt spid="1110"/>
                                        </p:tgtEl>
                                      </p:cBhvr>
                                    </p:animEffect>
                                  </p:childTnLst>
                                </p:cTn>
                              </p:par>
                              <p:par>
                                <p:cTn fill="hold" nodeType="withEffect" presetClass="entr" presetID="10" presetSubtype="0">
                                  <p:stCondLst>
                                    <p:cond delay="0"/>
                                  </p:stCondLst>
                                  <p:childTnLst>
                                    <p:set>
                                      <p:cBhvr>
                                        <p:cTn dur="1" fill="hold">
                                          <p:stCondLst>
                                            <p:cond delay="0"/>
                                          </p:stCondLst>
                                        </p:cTn>
                                        <p:tgtEl>
                                          <p:spTgt spid="1111"/>
                                        </p:tgtEl>
                                        <p:attrNameLst>
                                          <p:attrName>style.visibility</p:attrName>
                                        </p:attrNameLst>
                                      </p:cBhvr>
                                      <p:to>
                                        <p:strVal val="visible"/>
                                      </p:to>
                                    </p:set>
                                    <p:animEffect filter="fade" transition="in">
                                      <p:cBhvr>
                                        <p:cTn dur="1000"/>
                                        <p:tgtEl>
                                          <p:spTgt spid="1111"/>
                                        </p:tgtEl>
                                      </p:cBhvr>
                                    </p:animEffect>
                                  </p:childTnLst>
                                </p:cTn>
                              </p:par>
                              <p:par>
                                <p:cTn fill="hold" nodeType="withEffect" presetClass="entr" presetID="10" presetSubtype="0">
                                  <p:stCondLst>
                                    <p:cond delay="0"/>
                                  </p:stCondLst>
                                  <p:childTnLst>
                                    <p:set>
                                      <p:cBhvr>
                                        <p:cTn dur="1" fill="hold">
                                          <p:stCondLst>
                                            <p:cond delay="0"/>
                                          </p:stCondLst>
                                        </p:cTn>
                                        <p:tgtEl>
                                          <p:spTgt spid="1112"/>
                                        </p:tgtEl>
                                        <p:attrNameLst>
                                          <p:attrName>style.visibility</p:attrName>
                                        </p:attrNameLst>
                                      </p:cBhvr>
                                      <p:to>
                                        <p:strVal val="visible"/>
                                      </p:to>
                                    </p:set>
                                    <p:animEffect filter="fade" transition="in">
                                      <p:cBhvr>
                                        <p:cTn dur="1000"/>
                                        <p:tgtEl>
                                          <p:spTgt spid="1112"/>
                                        </p:tgtEl>
                                      </p:cBhvr>
                                    </p:animEffect>
                                  </p:childTnLst>
                                </p:cTn>
                              </p:par>
                              <p:par>
                                <p:cTn fill="hold" nodeType="withEffect" presetClass="entr" presetID="10" presetSubtype="0">
                                  <p:stCondLst>
                                    <p:cond delay="0"/>
                                  </p:stCondLst>
                                  <p:childTnLst>
                                    <p:set>
                                      <p:cBhvr>
                                        <p:cTn dur="1" fill="hold">
                                          <p:stCondLst>
                                            <p:cond delay="0"/>
                                          </p:stCondLst>
                                        </p:cTn>
                                        <p:tgtEl>
                                          <p:spTgt spid="1113"/>
                                        </p:tgtEl>
                                        <p:attrNameLst>
                                          <p:attrName>style.visibility</p:attrName>
                                        </p:attrNameLst>
                                      </p:cBhvr>
                                      <p:to>
                                        <p:strVal val="visible"/>
                                      </p:to>
                                    </p:set>
                                    <p:animEffect filter="fade" transition="in">
                                      <p:cBhvr>
                                        <p:cTn dur="1000"/>
                                        <p:tgtEl>
                                          <p:spTgt spid="1113"/>
                                        </p:tgtEl>
                                      </p:cBhvr>
                                    </p:animEffect>
                                  </p:childTnLst>
                                </p:cTn>
                              </p:par>
                              <p:par>
                                <p:cTn fill="hold" nodeType="with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1000"/>
                                        <p:tgtEl>
                                          <p:spTgt spid="1114"/>
                                        </p:tgtEl>
                                      </p:cBhvr>
                                    </p:animEffect>
                                  </p:childTnLst>
                                </p:cTn>
                              </p:par>
                              <p:par>
                                <p:cTn fill="hold" nodeType="with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1000"/>
                                        <p:tgtEl>
                                          <p:spTgt spid="1115"/>
                                        </p:tgtEl>
                                      </p:cBhvr>
                                    </p:animEffect>
                                  </p:childTnLst>
                                </p:cTn>
                              </p:par>
                              <p:par>
                                <p:cTn fill="hold" nodeType="with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par>
                                <p:cTn fill="hold" nodeType="with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par>
                                <p:cTn fill="hold" nodeType="with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1000"/>
                                        <p:tgtEl>
                                          <p:spTgt spid="1118"/>
                                        </p:tgtEl>
                                      </p:cBhvr>
                                    </p:animEffect>
                                  </p:childTnLst>
                                </p:cTn>
                              </p:par>
                              <p:par>
                                <p:cTn fill="hold" nodeType="withEffect" presetClass="entr" presetID="10" presetSubtype="0">
                                  <p:stCondLst>
                                    <p:cond delay="0"/>
                                  </p:stCondLst>
                                  <p:childTnLst>
                                    <p:set>
                                      <p:cBhvr>
                                        <p:cTn dur="1" fill="hold">
                                          <p:stCondLst>
                                            <p:cond delay="0"/>
                                          </p:stCondLst>
                                        </p:cTn>
                                        <p:tgtEl>
                                          <p:spTgt spid="1119"/>
                                        </p:tgtEl>
                                        <p:attrNameLst>
                                          <p:attrName>style.visibility</p:attrName>
                                        </p:attrNameLst>
                                      </p:cBhvr>
                                      <p:to>
                                        <p:strVal val="visible"/>
                                      </p:to>
                                    </p:set>
                                    <p:animEffect filter="fade" transition="in">
                                      <p:cBhvr>
                                        <p:cTn dur="1000"/>
                                        <p:tgtEl>
                                          <p:spTgt spid="1119"/>
                                        </p:tgtEl>
                                      </p:cBhvr>
                                    </p:animEffect>
                                  </p:childTnLst>
                                </p:cTn>
                              </p:par>
                              <p:par>
                                <p:cTn fill="hold" nodeType="withEffect" presetClass="entr" presetID="10" presetSubtype="0">
                                  <p:stCondLst>
                                    <p:cond delay="0"/>
                                  </p:stCondLst>
                                  <p:childTnLst>
                                    <p:set>
                                      <p:cBhvr>
                                        <p:cTn dur="1" fill="hold">
                                          <p:stCondLst>
                                            <p:cond delay="0"/>
                                          </p:stCondLst>
                                        </p:cTn>
                                        <p:tgtEl>
                                          <p:spTgt spid="1120"/>
                                        </p:tgtEl>
                                        <p:attrNameLst>
                                          <p:attrName>style.visibility</p:attrName>
                                        </p:attrNameLst>
                                      </p:cBhvr>
                                      <p:to>
                                        <p:strVal val="visible"/>
                                      </p:to>
                                    </p:set>
                                    <p:animEffect filter="fade" transition="in">
                                      <p:cBhvr>
                                        <p:cTn dur="1000"/>
                                        <p:tgtEl>
                                          <p:spTgt spid="1120"/>
                                        </p:tgtEl>
                                      </p:cBhvr>
                                    </p:animEffect>
                                  </p:childTnLst>
                                </p:cTn>
                              </p:par>
                              <p:par>
                                <p:cTn fill="hold" nodeType="withEffect" presetClass="entr" presetID="10" presetSubtype="0">
                                  <p:stCondLst>
                                    <p:cond delay="0"/>
                                  </p:stCondLst>
                                  <p:childTnLst>
                                    <p:set>
                                      <p:cBhvr>
                                        <p:cTn dur="1" fill="hold">
                                          <p:stCondLst>
                                            <p:cond delay="0"/>
                                          </p:stCondLst>
                                        </p:cTn>
                                        <p:tgtEl>
                                          <p:spTgt spid="1121"/>
                                        </p:tgtEl>
                                        <p:attrNameLst>
                                          <p:attrName>style.visibility</p:attrName>
                                        </p:attrNameLst>
                                      </p:cBhvr>
                                      <p:to>
                                        <p:strVal val="visible"/>
                                      </p:to>
                                    </p:set>
                                    <p:animEffect filter="fade" transition="in">
                                      <p:cBhvr>
                                        <p:cTn dur="1000"/>
                                        <p:tgtEl>
                                          <p:spTgt spid="1121"/>
                                        </p:tgtEl>
                                      </p:cBhvr>
                                    </p:animEffect>
                                  </p:childTnLst>
                                </p:cTn>
                              </p:par>
                              <p:par>
                                <p:cTn fill="hold" nodeType="with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1000"/>
                                        <p:tgtEl>
                                          <p:spTgt spid="1122"/>
                                        </p:tgtEl>
                                      </p:cBhvr>
                                    </p:animEffect>
                                  </p:childTnLst>
                                </p:cTn>
                              </p:par>
                              <p:par>
                                <p:cTn fill="hold" nodeType="withEffect" presetClass="entr" presetID="10" presetSubtype="0">
                                  <p:stCondLst>
                                    <p:cond delay="0"/>
                                  </p:stCondLst>
                                  <p:childTnLst>
                                    <p:set>
                                      <p:cBhvr>
                                        <p:cTn dur="1" fill="hold">
                                          <p:stCondLst>
                                            <p:cond delay="0"/>
                                          </p:stCondLst>
                                        </p:cTn>
                                        <p:tgtEl>
                                          <p:spTgt spid="1123"/>
                                        </p:tgtEl>
                                        <p:attrNameLst>
                                          <p:attrName>style.visibility</p:attrName>
                                        </p:attrNameLst>
                                      </p:cBhvr>
                                      <p:to>
                                        <p:strVal val="visible"/>
                                      </p:to>
                                    </p:set>
                                    <p:animEffect filter="fade" transition="in">
                                      <p:cBhvr>
                                        <p:cTn dur="1000"/>
                                        <p:tgtEl>
                                          <p:spTgt spid="1123"/>
                                        </p:tgtEl>
                                      </p:cBhvr>
                                    </p:animEffect>
                                  </p:childTnLst>
                                </p:cTn>
                              </p:par>
                              <p:par>
                                <p:cTn fill="hold" nodeType="withEffect" presetClass="entr" presetID="10" presetSubtype="0">
                                  <p:stCondLst>
                                    <p:cond delay="0"/>
                                  </p:stCondLst>
                                  <p:childTnLst>
                                    <p:set>
                                      <p:cBhvr>
                                        <p:cTn dur="1" fill="hold">
                                          <p:stCondLst>
                                            <p:cond delay="0"/>
                                          </p:stCondLst>
                                        </p:cTn>
                                        <p:tgtEl>
                                          <p:spTgt spid="1124"/>
                                        </p:tgtEl>
                                        <p:attrNameLst>
                                          <p:attrName>style.visibility</p:attrName>
                                        </p:attrNameLst>
                                      </p:cBhvr>
                                      <p:to>
                                        <p:strVal val="visible"/>
                                      </p:to>
                                    </p:set>
                                    <p:animEffect filter="fade" transition="in">
                                      <p:cBhvr>
                                        <p:cTn dur="1000"/>
                                        <p:tgtEl>
                                          <p:spTgt spid="1124"/>
                                        </p:tgtEl>
                                      </p:cBhvr>
                                    </p:animEffect>
                                  </p:childTnLst>
                                </p:cTn>
                              </p:par>
                              <p:par>
                                <p:cTn fill="hold" nodeType="withEffect" presetClass="entr" presetID="10" presetSubtype="0">
                                  <p:stCondLst>
                                    <p:cond delay="0"/>
                                  </p:stCondLst>
                                  <p:childTnLst>
                                    <p:set>
                                      <p:cBhvr>
                                        <p:cTn dur="1" fill="hold">
                                          <p:stCondLst>
                                            <p:cond delay="0"/>
                                          </p:stCondLst>
                                        </p:cTn>
                                        <p:tgtEl>
                                          <p:spTgt spid="1125"/>
                                        </p:tgtEl>
                                        <p:attrNameLst>
                                          <p:attrName>style.visibility</p:attrName>
                                        </p:attrNameLst>
                                      </p:cBhvr>
                                      <p:to>
                                        <p:strVal val="visible"/>
                                      </p:to>
                                    </p:set>
                                    <p:animEffect filter="fade" transition="in">
                                      <p:cBhvr>
                                        <p:cTn dur="1000"/>
                                        <p:tgtEl>
                                          <p:spTgt spid="1125"/>
                                        </p:tgtEl>
                                      </p:cBhvr>
                                    </p:animEffect>
                                  </p:childTnLst>
                                </p:cTn>
                              </p:par>
                              <p:par>
                                <p:cTn fill="hold" nodeType="withEffect" presetClass="entr" presetID="10" presetSubtype="0">
                                  <p:stCondLst>
                                    <p:cond delay="0"/>
                                  </p:stCondLst>
                                  <p:childTnLst>
                                    <p:set>
                                      <p:cBhvr>
                                        <p:cTn dur="1" fill="hold">
                                          <p:stCondLst>
                                            <p:cond delay="0"/>
                                          </p:stCondLst>
                                        </p:cTn>
                                        <p:tgtEl>
                                          <p:spTgt spid="1126"/>
                                        </p:tgtEl>
                                        <p:attrNameLst>
                                          <p:attrName>style.visibility</p:attrName>
                                        </p:attrNameLst>
                                      </p:cBhvr>
                                      <p:to>
                                        <p:strVal val="visible"/>
                                      </p:to>
                                    </p:set>
                                    <p:animEffect filter="fade" transition="in">
                                      <p:cBhvr>
                                        <p:cTn dur="1000"/>
                                        <p:tgtEl>
                                          <p:spTgt spid="1126"/>
                                        </p:tgtEl>
                                      </p:cBhvr>
                                    </p:animEffect>
                                  </p:childTnLst>
                                </p:cTn>
                              </p:par>
                              <p:par>
                                <p:cTn fill="hold" nodeType="withEffect" presetClass="entr" presetID="10" presetSubtype="0">
                                  <p:stCondLst>
                                    <p:cond delay="0"/>
                                  </p:stCondLst>
                                  <p:childTnLst>
                                    <p:set>
                                      <p:cBhvr>
                                        <p:cTn dur="1" fill="hold">
                                          <p:stCondLst>
                                            <p:cond delay="0"/>
                                          </p:stCondLst>
                                        </p:cTn>
                                        <p:tgtEl>
                                          <p:spTgt spid="1127"/>
                                        </p:tgtEl>
                                        <p:attrNameLst>
                                          <p:attrName>style.visibility</p:attrName>
                                        </p:attrNameLst>
                                      </p:cBhvr>
                                      <p:to>
                                        <p:strVal val="visible"/>
                                      </p:to>
                                    </p:set>
                                    <p:animEffect filter="fade" transition="in">
                                      <p:cBhvr>
                                        <p:cTn dur="1000"/>
                                        <p:tgtEl>
                                          <p:spTgt spid="1127"/>
                                        </p:tgtEl>
                                      </p:cBhvr>
                                    </p:animEffect>
                                  </p:childTnLst>
                                </p:cTn>
                              </p:par>
                              <p:par>
                                <p:cTn fill="hold" nodeType="with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1000"/>
                                        <p:tgtEl>
                                          <p:spTgt spid="1128"/>
                                        </p:tgtEl>
                                      </p:cBhvr>
                                    </p:animEffect>
                                  </p:childTnLst>
                                </p:cTn>
                              </p:par>
                              <p:par>
                                <p:cTn fill="hold" nodeType="withEffect" presetClass="entr" presetID="10" presetSubtype="0">
                                  <p:stCondLst>
                                    <p:cond delay="0"/>
                                  </p:stCondLst>
                                  <p:childTnLst>
                                    <p:set>
                                      <p:cBhvr>
                                        <p:cTn dur="1" fill="hold">
                                          <p:stCondLst>
                                            <p:cond delay="0"/>
                                          </p:stCondLst>
                                        </p:cTn>
                                        <p:tgtEl>
                                          <p:spTgt spid="1129"/>
                                        </p:tgtEl>
                                        <p:attrNameLst>
                                          <p:attrName>style.visibility</p:attrName>
                                        </p:attrNameLst>
                                      </p:cBhvr>
                                      <p:to>
                                        <p:strVal val="visible"/>
                                      </p:to>
                                    </p:set>
                                    <p:animEffect filter="fade" transition="in">
                                      <p:cBhvr>
                                        <p:cTn dur="1000"/>
                                        <p:tgtEl>
                                          <p:spTgt spid="1129"/>
                                        </p:tgtEl>
                                      </p:cBhvr>
                                    </p:animEffect>
                                  </p:childTnLst>
                                </p:cTn>
                              </p:par>
                              <p:par>
                                <p:cTn fill="hold" nodeType="withEffect" presetClass="entr" presetID="10" presetSubtype="0">
                                  <p:stCondLst>
                                    <p:cond delay="0"/>
                                  </p:stCondLst>
                                  <p:childTnLst>
                                    <p:set>
                                      <p:cBhvr>
                                        <p:cTn dur="1" fill="hold">
                                          <p:stCondLst>
                                            <p:cond delay="0"/>
                                          </p:stCondLst>
                                        </p:cTn>
                                        <p:tgtEl>
                                          <p:spTgt spid="1130"/>
                                        </p:tgtEl>
                                        <p:attrNameLst>
                                          <p:attrName>style.visibility</p:attrName>
                                        </p:attrNameLst>
                                      </p:cBhvr>
                                      <p:to>
                                        <p:strVal val="visible"/>
                                      </p:to>
                                    </p:set>
                                    <p:animEffect filter="fade" transition="in">
                                      <p:cBhvr>
                                        <p:cTn dur="1000"/>
                                        <p:tgtEl>
                                          <p:spTgt spid="1130"/>
                                        </p:tgtEl>
                                      </p:cBhvr>
                                    </p:animEffect>
                                  </p:childTnLst>
                                </p:cTn>
                              </p:par>
                              <p:par>
                                <p:cTn fill="hold" nodeType="with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1000"/>
                                        <p:tgtEl>
                                          <p:spTgt spid="1131"/>
                                        </p:tgtEl>
                                      </p:cBhvr>
                                    </p:animEffect>
                                  </p:childTnLst>
                                </p:cTn>
                              </p:par>
                              <p:par>
                                <p:cTn fill="hold" nodeType="with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1000"/>
                                        <p:tgtEl>
                                          <p:spTgt spid="1132"/>
                                        </p:tgtEl>
                                      </p:cBhvr>
                                    </p:animEffect>
                                  </p:childTnLst>
                                </p:cTn>
                              </p:par>
                              <p:par>
                                <p:cTn fill="hold" nodeType="with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1000"/>
                                        <p:tgtEl>
                                          <p:spTgt spid="1133"/>
                                        </p:tgtEl>
                                      </p:cBhvr>
                                    </p:animEffect>
                                  </p:childTnLst>
                                </p:cTn>
                              </p:par>
                              <p:par>
                                <p:cTn fill="hold" nodeType="with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1000"/>
                                        <p:tgtEl>
                                          <p:spTgt spid="1134"/>
                                        </p:tgtEl>
                                      </p:cBhvr>
                                    </p:animEffect>
                                  </p:childTnLst>
                                </p:cTn>
                              </p:par>
                              <p:par>
                                <p:cTn fill="hold" nodeType="with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1000"/>
                                        <p:tgtEl>
                                          <p:spTgt spid="1135"/>
                                        </p:tgtEl>
                                      </p:cBhvr>
                                    </p:animEffect>
                                  </p:childTnLst>
                                </p:cTn>
                              </p:par>
                              <p:par>
                                <p:cTn fill="hold" nodeType="withEffect" presetClass="entr" presetID="10" presetSubtype="0">
                                  <p:stCondLst>
                                    <p:cond delay="0"/>
                                  </p:stCondLst>
                                  <p:childTnLst>
                                    <p:set>
                                      <p:cBhvr>
                                        <p:cTn dur="1" fill="hold">
                                          <p:stCondLst>
                                            <p:cond delay="0"/>
                                          </p:stCondLst>
                                        </p:cTn>
                                        <p:tgtEl>
                                          <p:spTgt spid="1136"/>
                                        </p:tgtEl>
                                        <p:attrNameLst>
                                          <p:attrName>style.visibility</p:attrName>
                                        </p:attrNameLst>
                                      </p:cBhvr>
                                      <p:to>
                                        <p:strVal val="visible"/>
                                      </p:to>
                                    </p:set>
                                    <p:animEffect filter="fade" transition="in">
                                      <p:cBhvr>
                                        <p:cTn dur="1000"/>
                                        <p:tgtEl>
                                          <p:spTgt spid="1136"/>
                                        </p:tgtEl>
                                      </p:cBhvr>
                                    </p:animEffect>
                                  </p:childTnLst>
                                </p:cTn>
                              </p:par>
                              <p:par>
                                <p:cTn fill="hold" nodeType="with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1000"/>
                                        <p:tgtEl>
                                          <p:spTgt spid="1137"/>
                                        </p:tgtEl>
                                      </p:cBhvr>
                                    </p:animEffect>
                                  </p:childTnLst>
                                </p:cTn>
                              </p:par>
                              <p:par>
                                <p:cTn fill="hold" nodeType="with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1000"/>
                                        <p:tgtEl>
                                          <p:spTgt spid="1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9"/>
                                        </p:tgtEl>
                                        <p:attrNameLst>
                                          <p:attrName>style.visibility</p:attrName>
                                        </p:attrNameLst>
                                      </p:cBhvr>
                                      <p:to>
                                        <p:strVal val="visible"/>
                                      </p:to>
                                    </p:set>
                                    <p:animEffect filter="fade" transition="in">
                                      <p:cBhvr>
                                        <p:cTn dur="1000"/>
                                        <p:tgtEl>
                                          <p:spTgt spid="1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0"/>
                                        </p:tgtEl>
                                        <p:attrNameLst>
                                          <p:attrName>style.visibility</p:attrName>
                                        </p:attrNameLst>
                                      </p:cBhvr>
                                      <p:to>
                                        <p:strVal val="visible"/>
                                      </p:to>
                                    </p:set>
                                    <p:animEffect filter="fade" transition="in">
                                      <p:cBhvr>
                                        <p:cTn dur="1000"/>
                                        <p:tgtEl>
                                          <p:spTgt spid="1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pic>
        <p:nvPicPr>
          <p:cNvPr id="1145" name="Google Shape;1145;p80"/>
          <p:cNvPicPr preferRelativeResize="0"/>
          <p:nvPr/>
        </p:nvPicPr>
        <p:blipFill>
          <a:blip r:embed="rId3">
            <a:alphaModFix/>
          </a:blip>
          <a:stretch>
            <a:fillRect/>
          </a:stretch>
        </p:blipFill>
        <p:spPr>
          <a:xfrm>
            <a:off x="832124" y="590325"/>
            <a:ext cx="4318500" cy="2951700"/>
          </a:xfrm>
          <a:prstGeom prst="rect">
            <a:avLst/>
          </a:prstGeom>
          <a:noFill/>
          <a:ln>
            <a:noFill/>
          </a:ln>
        </p:spPr>
      </p:pic>
      <p:sp>
        <p:nvSpPr>
          <p:cNvPr id="1146" name="Google Shape;1146;p80"/>
          <p:cNvSpPr txBox="1"/>
          <p:nvPr/>
        </p:nvSpPr>
        <p:spPr>
          <a:xfrm>
            <a:off x="911525" y="4074225"/>
            <a:ext cx="3969900" cy="591300"/>
          </a:xfrm>
          <a:prstGeom prst="rect">
            <a:avLst/>
          </a:prstGeom>
          <a:noFill/>
          <a:ln>
            <a:noFill/>
          </a:ln>
        </p:spPr>
        <p:txBody>
          <a:bodyPr anchorCtr="0" anchor="ctr" bIns="91425" lIns="91425" spcFirstLastPara="1" rIns="91425" wrap="square" tIns="91425">
            <a:noAutofit/>
          </a:bodyPr>
          <a:lstStyle/>
          <a:p>
            <a:pPr indent="0" lvl="0" marL="0" rtl="0" algn="ctr">
              <a:spcBef>
                <a:spcPts val="1000"/>
              </a:spcBef>
              <a:spcAft>
                <a:spcPts val="0"/>
              </a:spcAft>
              <a:buNone/>
            </a:pPr>
            <a:r>
              <a:rPr lang="en" sz="1800">
                <a:solidFill>
                  <a:schemeClr val="accent2"/>
                </a:solidFill>
                <a:latin typeface="Roboto"/>
                <a:ea typeface="Roboto"/>
                <a:cs typeface="Roboto"/>
                <a:sym typeface="Roboto"/>
              </a:rPr>
              <a:t>Understanding Anchor Boxes</a:t>
            </a:r>
            <a:endParaRPr sz="1000">
              <a:solidFill>
                <a:schemeClr val="accent2"/>
              </a:solidFill>
              <a:latin typeface="Roboto"/>
              <a:ea typeface="Roboto"/>
              <a:cs typeface="Roboto"/>
              <a:sym typeface="Roboto"/>
            </a:endParaRPr>
          </a:p>
        </p:txBody>
      </p:sp>
      <p:sp>
        <p:nvSpPr>
          <p:cNvPr id="1147" name="Google Shape;1147;p80"/>
          <p:cNvSpPr/>
          <p:nvPr/>
        </p:nvSpPr>
        <p:spPr>
          <a:xfrm>
            <a:off x="832125" y="590325"/>
            <a:ext cx="4318500" cy="295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80"/>
          <p:cNvSpPr txBox="1"/>
          <p:nvPr/>
        </p:nvSpPr>
        <p:spPr>
          <a:xfrm>
            <a:off x="515675" y="5112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0</a:t>
            </a:r>
            <a:endParaRPr sz="600">
              <a:solidFill>
                <a:srgbClr val="434343"/>
              </a:solidFill>
              <a:latin typeface="Roboto"/>
              <a:ea typeface="Roboto"/>
              <a:cs typeface="Roboto"/>
              <a:sym typeface="Roboto"/>
            </a:endParaRPr>
          </a:p>
        </p:txBody>
      </p:sp>
      <p:sp>
        <p:nvSpPr>
          <p:cNvPr id="1149" name="Google Shape;1149;p80"/>
          <p:cNvSpPr txBox="1"/>
          <p:nvPr/>
        </p:nvSpPr>
        <p:spPr>
          <a:xfrm>
            <a:off x="515675" y="10446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100</a:t>
            </a:r>
            <a:endParaRPr sz="600">
              <a:solidFill>
                <a:srgbClr val="434343"/>
              </a:solidFill>
              <a:latin typeface="Roboto"/>
              <a:ea typeface="Roboto"/>
              <a:cs typeface="Roboto"/>
              <a:sym typeface="Roboto"/>
            </a:endParaRPr>
          </a:p>
        </p:txBody>
      </p:sp>
      <p:sp>
        <p:nvSpPr>
          <p:cNvPr id="1150" name="Google Shape;1150;p80"/>
          <p:cNvSpPr txBox="1"/>
          <p:nvPr/>
        </p:nvSpPr>
        <p:spPr>
          <a:xfrm>
            <a:off x="515675" y="15780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200</a:t>
            </a:r>
            <a:endParaRPr sz="600">
              <a:solidFill>
                <a:srgbClr val="434343"/>
              </a:solidFill>
              <a:latin typeface="Roboto"/>
              <a:ea typeface="Roboto"/>
              <a:cs typeface="Roboto"/>
              <a:sym typeface="Roboto"/>
            </a:endParaRPr>
          </a:p>
        </p:txBody>
      </p:sp>
      <p:sp>
        <p:nvSpPr>
          <p:cNvPr id="1151" name="Google Shape;1151;p80"/>
          <p:cNvSpPr txBox="1"/>
          <p:nvPr/>
        </p:nvSpPr>
        <p:spPr>
          <a:xfrm>
            <a:off x="515675" y="2111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300</a:t>
            </a:r>
            <a:endParaRPr sz="600">
              <a:solidFill>
                <a:srgbClr val="434343"/>
              </a:solidFill>
              <a:latin typeface="Roboto"/>
              <a:ea typeface="Roboto"/>
              <a:cs typeface="Roboto"/>
              <a:sym typeface="Roboto"/>
            </a:endParaRPr>
          </a:p>
        </p:txBody>
      </p:sp>
      <p:sp>
        <p:nvSpPr>
          <p:cNvPr id="1152" name="Google Shape;1152;p80"/>
          <p:cNvSpPr txBox="1"/>
          <p:nvPr/>
        </p:nvSpPr>
        <p:spPr>
          <a:xfrm>
            <a:off x="515675" y="25686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400</a:t>
            </a:r>
            <a:endParaRPr sz="600">
              <a:solidFill>
                <a:srgbClr val="434343"/>
              </a:solidFill>
              <a:latin typeface="Roboto"/>
              <a:ea typeface="Roboto"/>
              <a:cs typeface="Roboto"/>
              <a:sym typeface="Roboto"/>
            </a:endParaRPr>
          </a:p>
        </p:txBody>
      </p:sp>
      <p:sp>
        <p:nvSpPr>
          <p:cNvPr id="1153" name="Google Shape;1153;p80"/>
          <p:cNvSpPr txBox="1"/>
          <p:nvPr/>
        </p:nvSpPr>
        <p:spPr>
          <a:xfrm>
            <a:off x="515675" y="30258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500</a:t>
            </a:r>
            <a:endParaRPr sz="600">
              <a:solidFill>
                <a:srgbClr val="434343"/>
              </a:solidFill>
              <a:latin typeface="Roboto"/>
              <a:ea typeface="Roboto"/>
              <a:cs typeface="Roboto"/>
              <a:sym typeface="Roboto"/>
            </a:endParaRPr>
          </a:p>
        </p:txBody>
      </p:sp>
      <p:sp>
        <p:nvSpPr>
          <p:cNvPr id="1154" name="Google Shape;1154;p80"/>
          <p:cNvSpPr txBox="1"/>
          <p:nvPr/>
        </p:nvSpPr>
        <p:spPr>
          <a:xfrm>
            <a:off x="515675" y="34068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600</a:t>
            </a:r>
            <a:endParaRPr sz="600">
              <a:solidFill>
                <a:srgbClr val="434343"/>
              </a:solidFill>
              <a:latin typeface="Roboto"/>
              <a:ea typeface="Roboto"/>
              <a:cs typeface="Roboto"/>
              <a:sym typeface="Roboto"/>
            </a:endParaRPr>
          </a:p>
        </p:txBody>
      </p:sp>
      <p:sp>
        <p:nvSpPr>
          <p:cNvPr id="1155" name="Google Shape;1155;p80"/>
          <p:cNvSpPr txBox="1"/>
          <p:nvPr/>
        </p:nvSpPr>
        <p:spPr>
          <a:xfrm>
            <a:off x="12014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100</a:t>
            </a:r>
            <a:endParaRPr sz="600">
              <a:solidFill>
                <a:srgbClr val="434343"/>
              </a:solidFill>
              <a:latin typeface="Roboto"/>
              <a:ea typeface="Roboto"/>
              <a:cs typeface="Roboto"/>
              <a:sym typeface="Roboto"/>
            </a:endParaRPr>
          </a:p>
        </p:txBody>
      </p:sp>
      <p:sp>
        <p:nvSpPr>
          <p:cNvPr id="1156" name="Google Shape;1156;p80"/>
          <p:cNvSpPr txBox="1"/>
          <p:nvPr/>
        </p:nvSpPr>
        <p:spPr>
          <a:xfrm>
            <a:off x="17348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200</a:t>
            </a:r>
            <a:endParaRPr sz="600">
              <a:solidFill>
                <a:srgbClr val="434343"/>
              </a:solidFill>
              <a:latin typeface="Roboto"/>
              <a:ea typeface="Roboto"/>
              <a:cs typeface="Roboto"/>
              <a:sym typeface="Roboto"/>
            </a:endParaRPr>
          </a:p>
        </p:txBody>
      </p:sp>
      <p:sp>
        <p:nvSpPr>
          <p:cNvPr id="1157" name="Google Shape;1157;p80"/>
          <p:cNvSpPr txBox="1"/>
          <p:nvPr/>
        </p:nvSpPr>
        <p:spPr>
          <a:xfrm>
            <a:off x="22682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300</a:t>
            </a:r>
            <a:endParaRPr sz="600">
              <a:solidFill>
                <a:srgbClr val="434343"/>
              </a:solidFill>
              <a:latin typeface="Roboto"/>
              <a:ea typeface="Roboto"/>
              <a:cs typeface="Roboto"/>
              <a:sym typeface="Roboto"/>
            </a:endParaRPr>
          </a:p>
        </p:txBody>
      </p:sp>
      <p:sp>
        <p:nvSpPr>
          <p:cNvPr id="1158" name="Google Shape;1158;p80"/>
          <p:cNvSpPr txBox="1"/>
          <p:nvPr/>
        </p:nvSpPr>
        <p:spPr>
          <a:xfrm>
            <a:off x="28016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400</a:t>
            </a:r>
            <a:endParaRPr sz="600">
              <a:solidFill>
                <a:srgbClr val="434343"/>
              </a:solidFill>
              <a:latin typeface="Roboto"/>
              <a:ea typeface="Roboto"/>
              <a:cs typeface="Roboto"/>
              <a:sym typeface="Roboto"/>
            </a:endParaRPr>
          </a:p>
        </p:txBody>
      </p:sp>
      <p:sp>
        <p:nvSpPr>
          <p:cNvPr id="1159" name="Google Shape;1159;p80"/>
          <p:cNvSpPr txBox="1"/>
          <p:nvPr/>
        </p:nvSpPr>
        <p:spPr>
          <a:xfrm>
            <a:off x="33350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500</a:t>
            </a:r>
            <a:endParaRPr sz="600">
              <a:solidFill>
                <a:srgbClr val="434343"/>
              </a:solidFill>
              <a:latin typeface="Roboto"/>
              <a:ea typeface="Roboto"/>
              <a:cs typeface="Roboto"/>
              <a:sym typeface="Roboto"/>
            </a:endParaRPr>
          </a:p>
        </p:txBody>
      </p:sp>
      <p:sp>
        <p:nvSpPr>
          <p:cNvPr id="1160" name="Google Shape;1160;p80"/>
          <p:cNvSpPr txBox="1"/>
          <p:nvPr/>
        </p:nvSpPr>
        <p:spPr>
          <a:xfrm>
            <a:off x="38684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600</a:t>
            </a:r>
            <a:endParaRPr sz="600">
              <a:solidFill>
                <a:srgbClr val="434343"/>
              </a:solidFill>
              <a:latin typeface="Roboto"/>
              <a:ea typeface="Roboto"/>
              <a:cs typeface="Roboto"/>
              <a:sym typeface="Roboto"/>
            </a:endParaRPr>
          </a:p>
        </p:txBody>
      </p:sp>
      <p:sp>
        <p:nvSpPr>
          <p:cNvPr id="1161" name="Google Shape;1161;p80"/>
          <p:cNvSpPr txBox="1"/>
          <p:nvPr/>
        </p:nvSpPr>
        <p:spPr>
          <a:xfrm>
            <a:off x="44018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700</a:t>
            </a:r>
            <a:endParaRPr sz="600">
              <a:solidFill>
                <a:srgbClr val="434343"/>
              </a:solidFill>
              <a:latin typeface="Roboto"/>
              <a:ea typeface="Roboto"/>
              <a:cs typeface="Roboto"/>
              <a:sym typeface="Roboto"/>
            </a:endParaRPr>
          </a:p>
        </p:txBody>
      </p:sp>
      <p:sp>
        <p:nvSpPr>
          <p:cNvPr id="1162" name="Google Shape;1162;p80"/>
          <p:cNvSpPr txBox="1"/>
          <p:nvPr/>
        </p:nvSpPr>
        <p:spPr>
          <a:xfrm>
            <a:off x="49352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800</a:t>
            </a:r>
            <a:endParaRPr sz="600">
              <a:solidFill>
                <a:srgbClr val="434343"/>
              </a:solidFill>
              <a:latin typeface="Roboto"/>
              <a:ea typeface="Roboto"/>
              <a:cs typeface="Roboto"/>
              <a:sym typeface="Roboto"/>
            </a:endParaRPr>
          </a:p>
        </p:txBody>
      </p:sp>
      <p:sp>
        <p:nvSpPr>
          <p:cNvPr id="1163" name="Google Shape;1163;p80"/>
          <p:cNvSpPr/>
          <p:nvPr/>
        </p:nvSpPr>
        <p:spPr>
          <a:xfrm>
            <a:off x="2341400" y="21114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0"/>
          <p:cNvSpPr/>
          <p:nvPr/>
        </p:nvSpPr>
        <p:spPr>
          <a:xfrm>
            <a:off x="1950500" y="1767050"/>
            <a:ext cx="850200" cy="783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0"/>
          <p:cNvSpPr/>
          <p:nvPr/>
        </p:nvSpPr>
        <p:spPr>
          <a:xfrm>
            <a:off x="2107850" y="1568750"/>
            <a:ext cx="535500" cy="11799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0"/>
          <p:cNvSpPr/>
          <p:nvPr/>
        </p:nvSpPr>
        <p:spPr>
          <a:xfrm rot="-5400000">
            <a:off x="2107850" y="1568750"/>
            <a:ext cx="535500" cy="11799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80"/>
          <p:cNvSpPr/>
          <p:nvPr/>
        </p:nvSpPr>
        <p:spPr>
          <a:xfrm>
            <a:off x="1536650" y="1302950"/>
            <a:ext cx="1677900" cy="16719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0"/>
          <p:cNvSpPr/>
          <p:nvPr/>
        </p:nvSpPr>
        <p:spPr>
          <a:xfrm>
            <a:off x="1246850" y="1521050"/>
            <a:ext cx="2257500" cy="12753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0"/>
          <p:cNvSpPr/>
          <p:nvPr/>
        </p:nvSpPr>
        <p:spPr>
          <a:xfrm rot="5400000">
            <a:off x="1246850" y="1521050"/>
            <a:ext cx="2257500" cy="12753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0"/>
          <p:cNvSpPr txBox="1"/>
          <p:nvPr/>
        </p:nvSpPr>
        <p:spPr>
          <a:xfrm>
            <a:off x="5717450" y="828350"/>
            <a:ext cx="2812500" cy="40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latin typeface="Roboto"/>
                <a:ea typeface="Roboto"/>
                <a:cs typeface="Roboto"/>
                <a:sym typeface="Roboto"/>
              </a:rPr>
              <a:t>1. Place a box of a defined size e.g </a:t>
            </a:r>
            <a:r>
              <a:rPr b="1" lang="en" sz="900">
                <a:latin typeface="Roboto"/>
                <a:ea typeface="Roboto"/>
                <a:cs typeface="Roboto"/>
                <a:sym typeface="Roboto"/>
              </a:rPr>
              <a:t>128 x 128</a:t>
            </a:r>
            <a:r>
              <a:rPr lang="en" sz="900">
                <a:latin typeface="Roboto"/>
                <a:ea typeface="Roboto"/>
                <a:cs typeface="Roboto"/>
                <a:sym typeface="Roboto"/>
              </a:rPr>
              <a:t> at the anchor point. </a:t>
            </a:r>
            <a:endParaRPr sz="900">
              <a:latin typeface="Roboto"/>
              <a:ea typeface="Roboto"/>
              <a:cs typeface="Roboto"/>
              <a:sym typeface="Roboto"/>
            </a:endParaRPr>
          </a:p>
        </p:txBody>
      </p:sp>
      <p:sp>
        <p:nvSpPr>
          <p:cNvPr id="1171" name="Google Shape;1171;p80"/>
          <p:cNvSpPr txBox="1"/>
          <p:nvPr/>
        </p:nvSpPr>
        <p:spPr>
          <a:xfrm>
            <a:off x="5717450" y="1361750"/>
            <a:ext cx="2812500" cy="9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latin typeface="Roboto"/>
                <a:ea typeface="Roboto"/>
                <a:cs typeface="Roboto"/>
                <a:sym typeface="Roboto"/>
              </a:rPr>
              <a:t>2</a:t>
            </a:r>
            <a:r>
              <a:rPr lang="en" sz="900">
                <a:latin typeface="Roboto"/>
                <a:ea typeface="Roboto"/>
                <a:cs typeface="Roboto"/>
                <a:sym typeface="Roboto"/>
              </a:rPr>
              <a:t>. The image part covered by this box becomes an RoI which will be looked up by RPN network for objectiness and more precise boundary for the object as usually object size is not exactly same as  anchor box size.</a:t>
            </a:r>
            <a:endParaRPr sz="900">
              <a:latin typeface="Roboto"/>
              <a:ea typeface="Roboto"/>
              <a:cs typeface="Roboto"/>
              <a:sym typeface="Roboto"/>
            </a:endParaRPr>
          </a:p>
        </p:txBody>
      </p:sp>
      <p:sp>
        <p:nvSpPr>
          <p:cNvPr id="1172" name="Google Shape;1172;p80"/>
          <p:cNvSpPr txBox="1"/>
          <p:nvPr/>
        </p:nvSpPr>
        <p:spPr>
          <a:xfrm>
            <a:off x="5717450" y="2352350"/>
            <a:ext cx="2812500" cy="59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latin typeface="Roboto"/>
                <a:ea typeface="Roboto"/>
                <a:cs typeface="Roboto"/>
                <a:sym typeface="Roboto"/>
              </a:rPr>
              <a:t>3</a:t>
            </a:r>
            <a:r>
              <a:rPr lang="en" sz="900">
                <a:latin typeface="Roboto"/>
                <a:ea typeface="Roboto"/>
                <a:cs typeface="Roboto"/>
                <a:sym typeface="Roboto"/>
              </a:rPr>
              <a:t>. We place other anchor boxes at this point with different </a:t>
            </a:r>
            <a:r>
              <a:rPr b="1" lang="en" sz="900">
                <a:latin typeface="Roboto"/>
                <a:ea typeface="Roboto"/>
                <a:cs typeface="Roboto"/>
                <a:sym typeface="Roboto"/>
              </a:rPr>
              <a:t>aspect ratios</a:t>
            </a:r>
            <a:r>
              <a:rPr lang="en" sz="900">
                <a:latin typeface="Roboto"/>
                <a:ea typeface="Roboto"/>
                <a:cs typeface="Roboto"/>
                <a:sym typeface="Roboto"/>
              </a:rPr>
              <a:t> e.g 1:2 or 2:1 ratio between width and height. </a:t>
            </a:r>
            <a:endParaRPr sz="900">
              <a:latin typeface="Roboto"/>
              <a:ea typeface="Roboto"/>
              <a:cs typeface="Roboto"/>
              <a:sym typeface="Roboto"/>
            </a:endParaRPr>
          </a:p>
        </p:txBody>
      </p:sp>
      <p:sp>
        <p:nvSpPr>
          <p:cNvPr id="1173" name="Google Shape;1173;p80"/>
          <p:cNvSpPr txBox="1"/>
          <p:nvPr/>
        </p:nvSpPr>
        <p:spPr>
          <a:xfrm>
            <a:off x="5717450" y="3038150"/>
            <a:ext cx="2812500" cy="59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latin typeface="Roboto"/>
                <a:ea typeface="Roboto"/>
                <a:cs typeface="Roboto"/>
                <a:sym typeface="Roboto"/>
              </a:rPr>
              <a:t>4</a:t>
            </a:r>
            <a:r>
              <a:rPr lang="en" sz="900">
                <a:latin typeface="Roboto"/>
                <a:ea typeface="Roboto"/>
                <a:cs typeface="Roboto"/>
                <a:sym typeface="Roboto"/>
              </a:rPr>
              <a:t>. We also place anchor boxes of </a:t>
            </a:r>
            <a:r>
              <a:rPr b="1" lang="en" sz="900">
                <a:latin typeface="Roboto"/>
                <a:ea typeface="Roboto"/>
                <a:cs typeface="Roboto"/>
                <a:sym typeface="Roboto"/>
              </a:rPr>
              <a:t>different sizes</a:t>
            </a:r>
            <a:r>
              <a:rPr lang="en" sz="900">
                <a:latin typeface="Roboto"/>
                <a:ea typeface="Roboto"/>
                <a:cs typeface="Roboto"/>
                <a:sym typeface="Roboto"/>
              </a:rPr>
              <a:t> e.g 256 x 256 or 512 x 512 to create more anchor boxes for RPN to look at.</a:t>
            </a:r>
            <a:endParaRPr sz="9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0"/>
                                        </p:tgtEl>
                                        <p:attrNameLst>
                                          <p:attrName>style.visibility</p:attrName>
                                        </p:attrNameLst>
                                      </p:cBhvr>
                                      <p:to>
                                        <p:strVal val="visible"/>
                                      </p:to>
                                    </p:set>
                                    <p:animEffect filter="fade" transition="in">
                                      <p:cBhvr>
                                        <p:cTn dur="1000"/>
                                        <p:tgtEl>
                                          <p:spTgt spid="1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4"/>
                                        </p:tgtEl>
                                        <p:attrNameLst>
                                          <p:attrName>style.visibility</p:attrName>
                                        </p:attrNameLst>
                                      </p:cBhvr>
                                      <p:to>
                                        <p:strVal val="visible"/>
                                      </p:to>
                                    </p:set>
                                    <p:animEffect filter="fade" transition="in">
                                      <p:cBhvr>
                                        <p:cTn dur="1000"/>
                                        <p:tgtEl>
                                          <p:spTgt spid="1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gtEl>
                                        <p:attrNameLst>
                                          <p:attrName>style.visibility</p:attrName>
                                        </p:attrNameLst>
                                      </p:cBhvr>
                                      <p:to>
                                        <p:strVal val="visible"/>
                                      </p:to>
                                    </p:set>
                                    <p:animEffect filter="fade" transition="in">
                                      <p:cBhvr>
                                        <p:cTn dur="1000"/>
                                        <p:tgtEl>
                                          <p:spTgt spid="1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2"/>
                                        </p:tgtEl>
                                        <p:attrNameLst>
                                          <p:attrName>style.visibility</p:attrName>
                                        </p:attrNameLst>
                                      </p:cBhvr>
                                      <p:to>
                                        <p:strVal val="visible"/>
                                      </p:to>
                                    </p:set>
                                    <p:animEffect filter="fade" transition="in">
                                      <p:cBhvr>
                                        <p:cTn dur="1000"/>
                                        <p:tgtEl>
                                          <p:spTgt spid="1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gtEl>
                                        <p:attrNameLst>
                                          <p:attrName>style.visibility</p:attrName>
                                        </p:attrNameLst>
                                      </p:cBhvr>
                                      <p:to>
                                        <p:strVal val="visible"/>
                                      </p:to>
                                    </p:set>
                                    <p:animEffect filter="fade" transition="in">
                                      <p:cBhvr>
                                        <p:cTn dur="1000"/>
                                        <p:tgtEl>
                                          <p:spTgt spid="1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6"/>
                                        </p:tgtEl>
                                        <p:attrNameLst>
                                          <p:attrName>style.visibility</p:attrName>
                                        </p:attrNameLst>
                                      </p:cBhvr>
                                      <p:to>
                                        <p:strVal val="visible"/>
                                      </p:to>
                                    </p:set>
                                    <p:animEffect filter="fade" transition="in">
                                      <p:cBhvr>
                                        <p:cTn dur="1000"/>
                                        <p:tgtEl>
                                          <p:spTgt spid="1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3"/>
                                        </p:tgtEl>
                                        <p:attrNameLst>
                                          <p:attrName>style.visibility</p:attrName>
                                        </p:attrNameLst>
                                      </p:cBhvr>
                                      <p:to>
                                        <p:strVal val="visible"/>
                                      </p:to>
                                    </p:set>
                                    <p:animEffect filter="fade" transition="in">
                                      <p:cBhvr>
                                        <p:cTn dur="1000"/>
                                        <p:tgtEl>
                                          <p:spTgt spid="1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7"/>
                                        </p:tgtEl>
                                        <p:attrNameLst>
                                          <p:attrName>style.visibility</p:attrName>
                                        </p:attrNameLst>
                                      </p:cBhvr>
                                      <p:to>
                                        <p:strVal val="visible"/>
                                      </p:to>
                                    </p:set>
                                    <p:animEffect filter="fade" transition="in">
                                      <p:cBhvr>
                                        <p:cTn dur="1000"/>
                                        <p:tgtEl>
                                          <p:spTgt spid="1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8"/>
                                        </p:tgtEl>
                                        <p:attrNameLst>
                                          <p:attrName>style.visibility</p:attrName>
                                        </p:attrNameLst>
                                      </p:cBhvr>
                                      <p:to>
                                        <p:strVal val="visible"/>
                                      </p:to>
                                    </p:set>
                                    <p:animEffect filter="fade" transition="in">
                                      <p:cBhvr>
                                        <p:cTn dur="1000"/>
                                        <p:tgtEl>
                                          <p:spTgt spid="1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9"/>
                                        </p:tgtEl>
                                        <p:attrNameLst>
                                          <p:attrName>style.visibility</p:attrName>
                                        </p:attrNameLst>
                                      </p:cBhvr>
                                      <p:to>
                                        <p:strVal val="visible"/>
                                      </p:to>
                                    </p:set>
                                    <p:animEffect filter="fade" transition="in">
                                      <p:cBhvr>
                                        <p:cTn dur="1000"/>
                                        <p:tgtEl>
                                          <p:spTgt spid="1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pic>
        <p:nvPicPr>
          <p:cNvPr id="1178" name="Google Shape;1178;p81"/>
          <p:cNvPicPr preferRelativeResize="0"/>
          <p:nvPr/>
        </p:nvPicPr>
        <p:blipFill>
          <a:blip r:embed="rId3">
            <a:alphaModFix/>
          </a:blip>
          <a:stretch>
            <a:fillRect/>
          </a:stretch>
        </p:blipFill>
        <p:spPr>
          <a:xfrm>
            <a:off x="832124" y="590325"/>
            <a:ext cx="4318500" cy="2951700"/>
          </a:xfrm>
          <a:prstGeom prst="rect">
            <a:avLst/>
          </a:prstGeom>
          <a:noFill/>
          <a:ln>
            <a:noFill/>
          </a:ln>
        </p:spPr>
      </p:pic>
      <p:sp>
        <p:nvSpPr>
          <p:cNvPr id="1179" name="Google Shape;1179;p81"/>
          <p:cNvSpPr txBox="1"/>
          <p:nvPr/>
        </p:nvSpPr>
        <p:spPr>
          <a:xfrm>
            <a:off x="911525" y="4074225"/>
            <a:ext cx="3969900" cy="591300"/>
          </a:xfrm>
          <a:prstGeom prst="rect">
            <a:avLst/>
          </a:prstGeom>
          <a:noFill/>
          <a:ln>
            <a:noFill/>
          </a:ln>
        </p:spPr>
        <p:txBody>
          <a:bodyPr anchorCtr="0" anchor="ctr" bIns="91425" lIns="91425" spcFirstLastPara="1" rIns="91425" wrap="square" tIns="91425">
            <a:noAutofit/>
          </a:bodyPr>
          <a:lstStyle/>
          <a:p>
            <a:pPr indent="0" lvl="0" marL="0" rtl="0" algn="ctr">
              <a:spcBef>
                <a:spcPts val="1000"/>
              </a:spcBef>
              <a:spcAft>
                <a:spcPts val="0"/>
              </a:spcAft>
              <a:buNone/>
            </a:pPr>
            <a:r>
              <a:rPr lang="en" sz="1800">
                <a:solidFill>
                  <a:schemeClr val="accent2"/>
                </a:solidFill>
                <a:latin typeface="Roboto"/>
                <a:ea typeface="Roboto"/>
                <a:cs typeface="Roboto"/>
                <a:sym typeface="Roboto"/>
              </a:rPr>
              <a:t>Understanding Anchor Boxes</a:t>
            </a:r>
            <a:endParaRPr sz="1000">
              <a:solidFill>
                <a:schemeClr val="accent2"/>
              </a:solidFill>
              <a:latin typeface="Roboto"/>
              <a:ea typeface="Roboto"/>
              <a:cs typeface="Roboto"/>
              <a:sym typeface="Roboto"/>
            </a:endParaRPr>
          </a:p>
        </p:txBody>
      </p:sp>
      <p:sp>
        <p:nvSpPr>
          <p:cNvPr id="1180" name="Google Shape;1180;p81"/>
          <p:cNvSpPr/>
          <p:nvPr/>
        </p:nvSpPr>
        <p:spPr>
          <a:xfrm>
            <a:off x="832125" y="590325"/>
            <a:ext cx="4318500" cy="2951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81"/>
          <p:cNvSpPr txBox="1"/>
          <p:nvPr/>
        </p:nvSpPr>
        <p:spPr>
          <a:xfrm>
            <a:off x="515675" y="5112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0</a:t>
            </a:r>
            <a:endParaRPr sz="600">
              <a:solidFill>
                <a:srgbClr val="434343"/>
              </a:solidFill>
              <a:latin typeface="Roboto"/>
              <a:ea typeface="Roboto"/>
              <a:cs typeface="Roboto"/>
              <a:sym typeface="Roboto"/>
            </a:endParaRPr>
          </a:p>
        </p:txBody>
      </p:sp>
      <p:sp>
        <p:nvSpPr>
          <p:cNvPr id="1182" name="Google Shape;1182;p81"/>
          <p:cNvSpPr txBox="1"/>
          <p:nvPr/>
        </p:nvSpPr>
        <p:spPr>
          <a:xfrm>
            <a:off x="515675" y="10446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100</a:t>
            </a:r>
            <a:endParaRPr sz="600">
              <a:solidFill>
                <a:srgbClr val="434343"/>
              </a:solidFill>
              <a:latin typeface="Roboto"/>
              <a:ea typeface="Roboto"/>
              <a:cs typeface="Roboto"/>
              <a:sym typeface="Roboto"/>
            </a:endParaRPr>
          </a:p>
        </p:txBody>
      </p:sp>
      <p:sp>
        <p:nvSpPr>
          <p:cNvPr id="1183" name="Google Shape;1183;p81"/>
          <p:cNvSpPr txBox="1"/>
          <p:nvPr/>
        </p:nvSpPr>
        <p:spPr>
          <a:xfrm>
            <a:off x="515675" y="15780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200</a:t>
            </a:r>
            <a:endParaRPr sz="600">
              <a:solidFill>
                <a:srgbClr val="434343"/>
              </a:solidFill>
              <a:latin typeface="Roboto"/>
              <a:ea typeface="Roboto"/>
              <a:cs typeface="Roboto"/>
              <a:sym typeface="Roboto"/>
            </a:endParaRPr>
          </a:p>
        </p:txBody>
      </p:sp>
      <p:sp>
        <p:nvSpPr>
          <p:cNvPr id="1184" name="Google Shape;1184;p81"/>
          <p:cNvSpPr txBox="1"/>
          <p:nvPr/>
        </p:nvSpPr>
        <p:spPr>
          <a:xfrm>
            <a:off x="515675" y="2111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300</a:t>
            </a:r>
            <a:endParaRPr sz="600">
              <a:solidFill>
                <a:srgbClr val="434343"/>
              </a:solidFill>
              <a:latin typeface="Roboto"/>
              <a:ea typeface="Roboto"/>
              <a:cs typeface="Roboto"/>
              <a:sym typeface="Roboto"/>
            </a:endParaRPr>
          </a:p>
        </p:txBody>
      </p:sp>
      <p:sp>
        <p:nvSpPr>
          <p:cNvPr id="1185" name="Google Shape;1185;p81"/>
          <p:cNvSpPr txBox="1"/>
          <p:nvPr/>
        </p:nvSpPr>
        <p:spPr>
          <a:xfrm>
            <a:off x="515675" y="25686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400</a:t>
            </a:r>
            <a:endParaRPr sz="600">
              <a:solidFill>
                <a:srgbClr val="434343"/>
              </a:solidFill>
              <a:latin typeface="Roboto"/>
              <a:ea typeface="Roboto"/>
              <a:cs typeface="Roboto"/>
              <a:sym typeface="Roboto"/>
            </a:endParaRPr>
          </a:p>
        </p:txBody>
      </p:sp>
      <p:sp>
        <p:nvSpPr>
          <p:cNvPr id="1186" name="Google Shape;1186;p81"/>
          <p:cNvSpPr txBox="1"/>
          <p:nvPr/>
        </p:nvSpPr>
        <p:spPr>
          <a:xfrm>
            <a:off x="515675" y="30258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500</a:t>
            </a:r>
            <a:endParaRPr sz="600">
              <a:solidFill>
                <a:srgbClr val="434343"/>
              </a:solidFill>
              <a:latin typeface="Roboto"/>
              <a:ea typeface="Roboto"/>
              <a:cs typeface="Roboto"/>
              <a:sym typeface="Roboto"/>
            </a:endParaRPr>
          </a:p>
        </p:txBody>
      </p:sp>
      <p:sp>
        <p:nvSpPr>
          <p:cNvPr id="1187" name="Google Shape;1187;p81"/>
          <p:cNvSpPr txBox="1"/>
          <p:nvPr/>
        </p:nvSpPr>
        <p:spPr>
          <a:xfrm>
            <a:off x="515675" y="34068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600</a:t>
            </a:r>
            <a:endParaRPr sz="600">
              <a:solidFill>
                <a:srgbClr val="434343"/>
              </a:solidFill>
              <a:latin typeface="Roboto"/>
              <a:ea typeface="Roboto"/>
              <a:cs typeface="Roboto"/>
              <a:sym typeface="Roboto"/>
            </a:endParaRPr>
          </a:p>
        </p:txBody>
      </p:sp>
      <p:sp>
        <p:nvSpPr>
          <p:cNvPr id="1188" name="Google Shape;1188;p81"/>
          <p:cNvSpPr txBox="1"/>
          <p:nvPr/>
        </p:nvSpPr>
        <p:spPr>
          <a:xfrm>
            <a:off x="12014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100</a:t>
            </a:r>
            <a:endParaRPr sz="600">
              <a:solidFill>
                <a:srgbClr val="434343"/>
              </a:solidFill>
              <a:latin typeface="Roboto"/>
              <a:ea typeface="Roboto"/>
              <a:cs typeface="Roboto"/>
              <a:sym typeface="Roboto"/>
            </a:endParaRPr>
          </a:p>
        </p:txBody>
      </p:sp>
      <p:sp>
        <p:nvSpPr>
          <p:cNvPr id="1189" name="Google Shape;1189;p81"/>
          <p:cNvSpPr txBox="1"/>
          <p:nvPr/>
        </p:nvSpPr>
        <p:spPr>
          <a:xfrm>
            <a:off x="17348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200</a:t>
            </a:r>
            <a:endParaRPr sz="600">
              <a:solidFill>
                <a:srgbClr val="434343"/>
              </a:solidFill>
              <a:latin typeface="Roboto"/>
              <a:ea typeface="Roboto"/>
              <a:cs typeface="Roboto"/>
              <a:sym typeface="Roboto"/>
            </a:endParaRPr>
          </a:p>
        </p:txBody>
      </p:sp>
      <p:sp>
        <p:nvSpPr>
          <p:cNvPr id="1190" name="Google Shape;1190;p81"/>
          <p:cNvSpPr txBox="1"/>
          <p:nvPr/>
        </p:nvSpPr>
        <p:spPr>
          <a:xfrm>
            <a:off x="22682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300</a:t>
            </a:r>
            <a:endParaRPr sz="600">
              <a:solidFill>
                <a:srgbClr val="434343"/>
              </a:solidFill>
              <a:latin typeface="Roboto"/>
              <a:ea typeface="Roboto"/>
              <a:cs typeface="Roboto"/>
              <a:sym typeface="Roboto"/>
            </a:endParaRPr>
          </a:p>
        </p:txBody>
      </p:sp>
      <p:sp>
        <p:nvSpPr>
          <p:cNvPr id="1191" name="Google Shape;1191;p81"/>
          <p:cNvSpPr txBox="1"/>
          <p:nvPr/>
        </p:nvSpPr>
        <p:spPr>
          <a:xfrm>
            <a:off x="28016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400</a:t>
            </a:r>
            <a:endParaRPr sz="600">
              <a:solidFill>
                <a:srgbClr val="434343"/>
              </a:solidFill>
              <a:latin typeface="Roboto"/>
              <a:ea typeface="Roboto"/>
              <a:cs typeface="Roboto"/>
              <a:sym typeface="Roboto"/>
            </a:endParaRPr>
          </a:p>
        </p:txBody>
      </p:sp>
      <p:sp>
        <p:nvSpPr>
          <p:cNvPr id="1192" name="Google Shape;1192;p81"/>
          <p:cNvSpPr txBox="1"/>
          <p:nvPr/>
        </p:nvSpPr>
        <p:spPr>
          <a:xfrm>
            <a:off x="33350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500</a:t>
            </a:r>
            <a:endParaRPr sz="600">
              <a:solidFill>
                <a:srgbClr val="434343"/>
              </a:solidFill>
              <a:latin typeface="Roboto"/>
              <a:ea typeface="Roboto"/>
              <a:cs typeface="Roboto"/>
              <a:sym typeface="Roboto"/>
            </a:endParaRPr>
          </a:p>
        </p:txBody>
      </p:sp>
      <p:sp>
        <p:nvSpPr>
          <p:cNvPr id="1193" name="Google Shape;1193;p81"/>
          <p:cNvSpPr txBox="1"/>
          <p:nvPr/>
        </p:nvSpPr>
        <p:spPr>
          <a:xfrm>
            <a:off x="38684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600</a:t>
            </a:r>
            <a:endParaRPr sz="600">
              <a:solidFill>
                <a:srgbClr val="434343"/>
              </a:solidFill>
              <a:latin typeface="Roboto"/>
              <a:ea typeface="Roboto"/>
              <a:cs typeface="Roboto"/>
              <a:sym typeface="Roboto"/>
            </a:endParaRPr>
          </a:p>
        </p:txBody>
      </p:sp>
      <p:sp>
        <p:nvSpPr>
          <p:cNvPr id="1194" name="Google Shape;1194;p81"/>
          <p:cNvSpPr txBox="1"/>
          <p:nvPr/>
        </p:nvSpPr>
        <p:spPr>
          <a:xfrm>
            <a:off x="44018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700</a:t>
            </a:r>
            <a:endParaRPr sz="600">
              <a:solidFill>
                <a:srgbClr val="434343"/>
              </a:solidFill>
              <a:latin typeface="Roboto"/>
              <a:ea typeface="Roboto"/>
              <a:cs typeface="Roboto"/>
              <a:sym typeface="Roboto"/>
            </a:endParaRPr>
          </a:p>
        </p:txBody>
      </p:sp>
      <p:sp>
        <p:nvSpPr>
          <p:cNvPr id="1195" name="Google Shape;1195;p81"/>
          <p:cNvSpPr txBox="1"/>
          <p:nvPr/>
        </p:nvSpPr>
        <p:spPr>
          <a:xfrm>
            <a:off x="4935275" y="3635450"/>
            <a:ext cx="342000" cy="18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434343"/>
                </a:solidFill>
                <a:latin typeface="Roboto"/>
                <a:ea typeface="Roboto"/>
                <a:cs typeface="Roboto"/>
                <a:sym typeface="Roboto"/>
              </a:rPr>
              <a:t>800</a:t>
            </a:r>
            <a:endParaRPr sz="600">
              <a:solidFill>
                <a:srgbClr val="434343"/>
              </a:solidFill>
              <a:latin typeface="Roboto"/>
              <a:ea typeface="Roboto"/>
              <a:cs typeface="Roboto"/>
              <a:sym typeface="Roboto"/>
            </a:endParaRPr>
          </a:p>
        </p:txBody>
      </p:sp>
      <p:sp>
        <p:nvSpPr>
          <p:cNvPr id="1196" name="Google Shape;1196;p81"/>
          <p:cNvSpPr/>
          <p:nvPr/>
        </p:nvSpPr>
        <p:spPr>
          <a:xfrm>
            <a:off x="2341400" y="2111450"/>
            <a:ext cx="68400" cy="9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1"/>
          <p:cNvSpPr/>
          <p:nvPr/>
        </p:nvSpPr>
        <p:spPr>
          <a:xfrm>
            <a:off x="1950500" y="1767050"/>
            <a:ext cx="850200" cy="783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1"/>
          <p:cNvSpPr/>
          <p:nvPr/>
        </p:nvSpPr>
        <p:spPr>
          <a:xfrm>
            <a:off x="2107850" y="1568750"/>
            <a:ext cx="535500" cy="11799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1"/>
          <p:cNvSpPr/>
          <p:nvPr/>
        </p:nvSpPr>
        <p:spPr>
          <a:xfrm rot="-5400000">
            <a:off x="2107850" y="1568750"/>
            <a:ext cx="535500" cy="11799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1"/>
          <p:cNvSpPr/>
          <p:nvPr/>
        </p:nvSpPr>
        <p:spPr>
          <a:xfrm>
            <a:off x="1536650" y="1302950"/>
            <a:ext cx="1677900" cy="16719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81"/>
          <p:cNvSpPr/>
          <p:nvPr/>
        </p:nvSpPr>
        <p:spPr>
          <a:xfrm>
            <a:off x="1246850" y="1521050"/>
            <a:ext cx="2257500" cy="12753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81"/>
          <p:cNvSpPr/>
          <p:nvPr/>
        </p:nvSpPr>
        <p:spPr>
          <a:xfrm rot="5400000">
            <a:off x="1246850" y="1521050"/>
            <a:ext cx="2257500" cy="12753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81"/>
          <p:cNvSpPr txBox="1"/>
          <p:nvPr/>
        </p:nvSpPr>
        <p:spPr>
          <a:xfrm>
            <a:off x="5717450" y="828350"/>
            <a:ext cx="2935200" cy="53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latin typeface="Roboto"/>
                <a:ea typeface="Roboto"/>
                <a:cs typeface="Roboto"/>
                <a:sym typeface="Roboto"/>
              </a:rPr>
              <a:t>5</a:t>
            </a:r>
            <a:r>
              <a:rPr lang="en" sz="900">
                <a:latin typeface="Roboto"/>
                <a:ea typeface="Roboto"/>
                <a:cs typeface="Roboto"/>
                <a:sym typeface="Roboto"/>
              </a:rPr>
              <a:t>. Usually we define </a:t>
            </a:r>
            <a:r>
              <a:rPr b="1" lang="en" sz="900">
                <a:latin typeface="Roboto"/>
                <a:ea typeface="Roboto"/>
                <a:cs typeface="Roboto"/>
                <a:sym typeface="Roboto"/>
              </a:rPr>
              <a:t>10s of thousands </a:t>
            </a:r>
            <a:r>
              <a:rPr lang="en" sz="900">
                <a:latin typeface="Roboto"/>
                <a:ea typeface="Roboto"/>
                <a:cs typeface="Roboto"/>
                <a:sym typeface="Roboto"/>
              </a:rPr>
              <a:t>of anchor boxes for an image in Faster R-CNN. </a:t>
            </a:r>
            <a:endParaRPr sz="900">
              <a:latin typeface="Roboto"/>
              <a:ea typeface="Roboto"/>
              <a:cs typeface="Roboto"/>
              <a:sym typeface="Roboto"/>
            </a:endParaRPr>
          </a:p>
        </p:txBody>
      </p:sp>
      <p:sp>
        <p:nvSpPr>
          <p:cNvPr id="1204" name="Google Shape;1204;p81"/>
          <p:cNvSpPr txBox="1"/>
          <p:nvPr/>
        </p:nvSpPr>
        <p:spPr>
          <a:xfrm>
            <a:off x="5717450" y="1521050"/>
            <a:ext cx="2812500" cy="78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latin typeface="Roboto"/>
                <a:ea typeface="Roboto"/>
                <a:cs typeface="Roboto"/>
                <a:sym typeface="Roboto"/>
              </a:rPr>
              <a:t>For example:</a:t>
            </a:r>
            <a:endParaRPr sz="900">
              <a:latin typeface="Roboto"/>
              <a:ea typeface="Roboto"/>
              <a:cs typeface="Roboto"/>
              <a:sym typeface="Roboto"/>
            </a:endParaRPr>
          </a:p>
          <a:p>
            <a:pPr indent="0" lvl="0" marL="0" rtl="0" algn="l">
              <a:lnSpc>
                <a:spcPct val="115000"/>
              </a:lnSpc>
              <a:spcBef>
                <a:spcPts val="0"/>
              </a:spcBef>
              <a:spcAft>
                <a:spcPts val="0"/>
              </a:spcAft>
              <a:buNone/>
            </a:pPr>
            <a:r>
              <a:t/>
            </a:r>
            <a:endParaRPr sz="600">
              <a:latin typeface="Roboto"/>
              <a:ea typeface="Roboto"/>
              <a:cs typeface="Roboto"/>
              <a:sym typeface="Roboto"/>
            </a:endParaRPr>
          </a:p>
          <a:p>
            <a:pPr indent="0" lvl="0" marL="0" rtl="0" algn="l">
              <a:lnSpc>
                <a:spcPct val="115000"/>
              </a:lnSpc>
              <a:spcBef>
                <a:spcPts val="0"/>
              </a:spcBef>
              <a:spcAft>
                <a:spcPts val="0"/>
              </a:spcAft>
              <a:buNone/>
            </a:pPr>
            <a:r>
              <a:rPr lang="en" sz="900">
                <a:latin typeface="Roboto"/>
                <a:ea typeface="Roboto"/>
                <a:cs typeface="Roboto"/>
                <a:sym typeface="Roboto"/>
              </a:rPr>
              <a:t>Number of anchor points : </a:t>
            </a:r>
            <a:r>
              <a:rPr b="1" lang="en" sz="900">
                <a:latin typeface="Roboto"/>
                <a:ea typeface="Roboto"/>
                <a:cs typeface="Roboto"/>
                <a:sym typeface="Roboto"/>
              </a:rPr>
              <a:t>38 x51</a:t>
            </a:r>
            <a:r>
              <a:rPr lang="en" sz="900">
                <a:latin typeface="Roboto"/>
                <a:ea typeface="Roboto"/>
                <a:cs typeface="Roboto"/>
                <a:sym typeface="Roboto"/>
              </a:rPr>
              <a:t> </a:t>
            </a:r>
            <a:endParaRPr sz="900">
              <a:latin typeface="Roboto"/>
              <a:ea typeface="Roboto"/>
              <a:cs typeface="Roboto"/>
              <a:sym typeface="Roboto"/>
            </a:endParaRPr>
          </a:p>
          <a:p>
            <a:pPr indent="0" lvl="0" marL="0" rtl="0" algn="l">
              <a:lnSpc>
                <a:spcPct val="115000"/>
              </a:lnSpc>
              <a:spcBef>
                <a:spcPts val="0"/>
              </a:spcBef>
              <a:spcAft>
                <a:spcPts val="0"/>
              </a:spcAft>
              <a:buNone/>
            </a:pPr>
            <a:r>
              <a:rPr lang="en" sz="900">
                <a:latin typeface="Roboto"/>
                <a:ea typeface="Roboto"/>
                <a:cs typeface="Roboto"/>
                <a:sym typeface="Roboto"/>
              </a:rPr>
              <a:t>(each feature map point can be an anchor)</a:t>
            </a:r>
            <a:endParaRPr sz="900">
              <a:latin typeface="Roboto"/>
              <a:ea typeface="Roboto"/>
              <a:cs typeface="Roboto"/>
              <a:sym typeface="Roboto"/>
            </a:endParaRPr>
          </a:p>
        </p:txBody>
      </p:sp>
      <p:sp>
        <p:nvSpPr>
          <p:cNvPr id="1205" name="Google Shape;1205;p81"/>
          <p:cNvSpPr txBox="1"/>
          <p:nvPr/>
        </p:nvSpPr>
        <p:spPr>
          <a:xfrm>
            <a:off x="5717450" y="2276150"/>
            <a:ext cx="2812500" cy="47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latin typeface="Roboto"/>
                <a:ea typeface="Roboto"/>
                <a:cs typeface="Roboto"/>
                <a:sym typeface="Roboto"/>
              </a:rPr>
              <a:t>Number of anchor boxes at each point : </a:t>
            </a:r>
            <a:r>
              <a:rPr b="1" lang="en" sz="900">
                <a:latin typeface="Roboto"/>
                <a:ea typeface="Roboto"/>
                <a:cs typeface="Roboto"/>
                <a:sym typeface="Roboto"/>
              </a:rPr>
              <a:t>9</a:t>
            </a:r>
            <a:r>
              <a:rPr lang="en" sz="900">
                <a:latin typeface="Roboto"/>
                <a:ea typeface="Roboto"/>
                <a:cs typeface="Roboto"/>
                <a:sym typeface="Roboto"/>
              </a:rPr>
              <a:t> </a:t>
            </a:r>
            <a:endParaRPr sz="900">
              <a:latin typeface="Roboto"/>
              <a:ea typeface="Roboto"/>
              <a:cs typeface="Roboto"/>
              <a:sym typeface="Roboto"/>
            </a:endParaRPr>
          </a:p>
          <a:p>
            <a:pPr indent="0" lvl="0" marL="0" rtl="0" algn="l">
              <a:lnSpc>
                <a:spcPct val="115000"/>
              </a:lnSpc>
              <a:spcBef>
                <a:spcPts val="0"/>
              </a:spcBef>
              <a:spcAft>
                <a:spcPts val="0"/>
              </a:spcAft>
              <a:buNone/>
            </a:pPr>
            <a:r>
              <a:rPr lang="en" sz="900">
                <a:latin typeface="Roboto"/>
                <a:ea typeface="Roboto"/>
                <a:cs typeface="Roboto"/>
                <a:sym typeface="Roboto"/>
              </a:rPr>
              <a:t>(3 sizes and 3 aspect ratios)</a:t>
            </a:r>
            <a:endParaRPr sz="900">
              <a:latin typeface="Roboto"/>
              <a:ea typeface="Roboto"/>
              <a:cs typeface="Roboto"/>
              <a:sym typeface="Roboto"/>
            </a:endParaRPr>
          </a:p>
        </p:txBody>
      </p:sp>
      <p:sp>
        <p:nvSpPr>
          <p:cNvPr id="1206" name="Google Shape;1206;p81"/>
          <p:cNvSpPr txBox="1"/>
          <p:nvPr/>
        </p:nvSpPr>
        <p:spPr>
          <a:xfrm>
            <a:off x="5717450" y="2809550"/>
            <a:ext cx="2812500" cy="47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latin typeface="Roboto"/>
                <a:ea typeface="Roboto"/>
                <a:cs typeface="Roboto"/>
                <a:sym typeface="Roboto"/>
              </a:rPr>
              <a:t>Total # </a:t>
            </a:r>
            <a:r>
              <a:rPr lang="en" sz="900">
                <a:latin typeface="Roboto"/>
                <a:ea typeface="Roboto"/>
                <a:cs typeface="Roboto"/>
                <a:sym typeface="Roboto"/>
              </a:rPr>
              <a:t>anchor boxes for an image : </a:t>
            </a:r>
            <a:r>
              <a:rPr b="1" lang="en" sz="900">
                <a:latin typeface="Roboto"/>
                <a:ea typeface="Roboto"/>
                <a:cs typeface="Roboto"/>
                <a:sym typeface="Roboto"/>
              </a:rPr>
              <a:t>17,442</a:t>
            </a:r>
            <a:r>
              <a:rPr lang="en" sz="900">
                <a:latin typeface="Roboto"/>
                <a:ea typeface="Roboto"/>
                <a:cs typeface="Roboto"/>
                <a:sym typeface="Roboto"/>
              </a:rPr>
              <a:t> </a:t>
            </a:r>
            <a:endParaRPr sz="900">
              <a:latin typeface="Roboto"/>
              <a:ea typeface="Roboto"/>
              <a:cs typeface="Roboto"/>
              <a:sym typeface="Roboto"/>
            </a:endParaRPr>
          </a:p>
          <a:p>
            <a:pPr indent="0" lvl="0" marL="0" rtl="0" algn="l">
              <a:lnSpc>
                <a:spcPct val="115000"/>
              </a:lnSpc>
              <a:spcBef>
                <a:spcPts val="0"/>
              </a:spcBef>
              <a:spcAft>
                <a:spcPts val="0"/>
              </a:spcAft>
              <a:buNone/>
            </a:pPr>
            <a:r>
              <a:rPr lang="en" sz="900">
                <a:latin typeface="Roboto"/>
                <a:ea typeface="Roboto"/>
                <a:cs typeface="Roboto"/>
                <a:sym typeface="Roboto"/>
              </a:rPr>
              <a:t>(38 x 51 x 9)</a:t>
            </a:r>
            <a:endParaRPr sz="900">
              <a:latin typeface="Roboto"/>
              <a:ea typeface="Roboto"/>
              <a:cs typeface="Roboto"/>
              <a:sym typeface="Roboto"/>
            </a:endParaRPr>
          </a:p>
        </p:txBody>
      </p:sp>
      <p:sp>
        <p:nvSpPr>
          <p:cNvPr id="1207" name="Google Shape;1207;p81"/>
          <p:cNvSpPr txBox="1"/>
          <p:nvPr/>
        </p:nvSpPr>
        <p:spPr>
          <a:xfrm>
            <a:off x="5717450" y="3419150"/>
            <a:ext cx="2812500" cy="47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rgbClr val="FF0000"/>
                </a:solidFill>
                <a:latin typeface="Roboto"/>
                <a:ea typeface="Roboto"/>
                <a:cs typeface="Roboto"/>
                <a:sym typeface="Roboto"/>
              </a:rPr>
              <a:t>Number of anchor boxes remain same for every image in a dataset.</a:t>
            </a:r>
            <a:endParaRPr b="1" sz="900">
              <a:solidFill>
                <a:srgbClr val="FF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4"/>
                                        </p:tgtEl>
                                        <p:attrNameLst>
                                          <p:attrName>style.visibility</p:attrName>
                                        </p:attrNameLst>
                                      </p:cBhvr>
                                      <p:to>
                                        <p:strVal val="visible"/>
                                      </p:to>
                                    </p:set>
                                    <p:animEffect filter="fade" transition="in">
                                      <p:cBhvr>
                                        <p:cTn dur="1000"/>
                                        <p:tgtEl>
                                          <p:spTgt spid="1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5"/>
                                        </p:tgtEl>
                                        <p:attrNameLst>
                                          <p:attrName>style.visibility</p:attrName>
                                        </p:attrNameLst>
                                      </p:cBhvr>
                                      <p:to>
                                        <p:strVal val="visible"/>
                                      </p:to>
                                    </p:set>
                                    <p:animEffect filter="fade" transition="in">
                                      <p:cBhvr>
                                        <p:cTn dur="1000"/>
                                        <p:tgtEl>
                                          <p:spTgt spid="1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6"/>
                                        </p:tgtEl>
                                        <p:attrNameLst>
                                          <p:attrName>style.visibility</p:attrName>
                                        </p:attrNameLst>
                                      </p:cBhvr>
                                      <p:to>
                                        <p:strVal val="visible"/>
                                      </p:to>
                                    </p:set>
                                    <p:animEffect filter="fade" transition="in">
                                      <p:cBhvr>
                                        <p:cTn dur="1000"/>
                                        <p:tgtEl>
                                          <p:spTgt spid="1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gtEl>
                                        <p:attrNameLst>
                                          <p:attrName>style.visibility</p:attrName>
                                        </p:attrNameLst>
                                      </p:cBhvr>
                                      <p:to>
                                        <p:strVal val="visible"/>
                                      </p:to>
                                    </p:set>
                                    <p:animEffect filter="fade" transition="in">
                                      <p:cBhvr>
                                        <p:cTn dur="1000"/>
                                        <p:tgtEl>
                                          <p:spTgt spid="1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9"/>
          <p:cNvPicPr preferRelativeResize="0"/>
          <p:nvPr/>
        </p:nvPicPr>
        <p:blipFill>
          <a:blip r:embed="rId3">
            <a:alphaModFix/>
          </a:blip>
          <a:stretch>
            <a:fillRect/>
          </a:stretch>
        </p:blipFill>
        <p:spPr>
          <a:xfrm>
            <a:off x="976500" y="1400150"/>
            <a:ext cx="2970724" cy="1971500"/>
          </a:xfrm>
          <a:prstGeom prst="rect">
            <a:avLst/>
          </a:prstGeom>
          <a:noFill/>
          <a:ln>
            <a:noFill/>
          </a:ln>
        </p:spPr>
      </p:pic>
      <p:pic>
        <p:nvPicPr>
          <p:cNvPr id="109" name="Google Shape;109;p19"/>
          <p:cNvPicPr preferRelativeResize="0"/>
          <p:nvPr/>
        </p:nvPicPr>
        <p:blipFill>
          <a:blip r:embed="rId3">
            <a:alphaModFix/>
          </a:blip>
          <a:stretch>
            <a:fillRect/>
          </a:stretch>
        </p:blipFill>
        <p:spPr>
          <a:xfrm>
            <a:off x="5167500" y="1400150"/>
            <a:ext cx="2970724" cy="1971500"/>
          </a:xfrm>
          <a:prstGeom prst="rect">
            <a:avLst/>
          </a:prstGeom>
          <a:noFill/>
          <a:ln>
            <a:noFill/>
          </a:ln>
        </p:spPr>
      </p:pic>
      <p:sp>
        <p:nvSpPr>
          <p:cNvPr id="110" name="Google Shape;110;p19"/>
          <p:cNvSpPr/>
          <p:nvPr/>
        </p:nvSpPr>
        <p:spPr>
          <a:xfrm>
            <a:off x="7062450" y="1502500"/>
            <a:ext cx="955800" cy="8070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p:nvPr/>
        </p:nvSpPr>
        <p:spPr>
          <a:xfrm>
            <a:off x="5639325" y="1795300"/>
            <a:ext cx="1359300" cy="14808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p:nvPr/>
        </p:nvSpPr>
        <p:spPr>
          <a:xfrm>
            <a:off x="7035875" y="2321800"/>
            <a:ext cx="631800" cy="8904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a:off x="5167500" y="1400150"/>
            <a:ext cx="708300" cy="8070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a:off x="5207075" y="2321800"/>
            <a:ext cx="269400" cy="3171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p:nvPr/>
        </p:nvSpPr>
        <p:spPr>
          <a:xfrm>
            <a:off x="5359475" y="2626600"/>
            <a:ext cx="144600" cy="2964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p:nvPr/>
        </p:nvSpPr>
        <p:spPr>
          <a:xfrm>
            <a:off x="7797875" y="2474200"/>
            <a:ext cx="144600" cy="2409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a:off x="7721675" y="2855200"/>
            <a:ext cx="416700" cy="427500"/>
          </a:xfrm>
          <a:prstGeom prst="rect">
            <a:avLst/>
          </a:prstGeom>
          <a:noFill/>
          <a:ln cap="flat" cmpd="sng" w="3810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 name="Google Shape;118;p19"/>
          <p:cNvCxnSpPr/>
          <p:nvPr/>
        </p:nvCxnSpPr>
        <p:spPr>
          <a:xfrm>
            <a:off x="4239325" y="2320250"/>
            <a:ext cx="669000" cy="0"/>
          </a:xfrm>
          <a:prstGeom prst="straightConnector1">
            <a:avLst/>
          </a:prstGeom>
          <a:noFill/>
          <a:ln cap="flat" cmpd="sng" w="19050">
            <a:solidFill>
              <a:schemeClr val="dk2"/>
            </a:solidFill>
            <a:prstDash val="solid"/>
            <a:round/>
            <a:headEnd len="med" w="med" type="none"/>
            <a:tailEnd len="med" w="med" type="triangle"/>
          </a:ln>
        </p:spPr>
      </p:cxnSp>
      <p:sp>
        <p:nvSpPr>
          <p:cNvPr id="119" name="Google Shape;119;p19"/>
          <p:cNvSpPr txBox="1"/>
          <p:nvPr/>
        </p:nvSpPr>
        <p:spPr>
          <a:xfrm>
            <a:off x="2694025" y="3853400"/>
            <a:ext cx="3759600" cy="80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F0000"/>
                </a:solidFill>
                <a:latin typeface="Calibri"/>
                <a:ea typeface="Calibri"/>
                <a:cs typeface="Calibri"/>
                <a:sym typeface="Calibri"/>
              </a:rPr>
              <a:t>Break down original picture into</a:t>
            </a:r>
            <a:r>
              <a:rPr b="1" lang="en" sz="2000">
                <a:solidFill>
                  <a:srgbClr val="FF0000"/>
                </a:solidFill>
                <a:latin typeface="Calibri"/>
                <a:ea typeface="Calibri"/>
                <a:cs typeface="Calibri"/>
                <a:sym typeface="Calibri"/>
              </a:rPr>
              <a:t> multiple pictures</a:t>
            </a:r>
            <a:endParaRPr b="1" sz="2000">
              <a:solidFill>
                <a:srgbClr val="FF0000"/>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82"/>
          <p:cNvSpPr txBox="1"/>
          <p:nvPr/>
        </p:nvSpPr>
        <p:spPr>
          <a:xfrm>
            <a:off x="4118950" y="2032500"/>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434343"/>
                </a:solidFill>
                <a:latin typeface="Calibri"/>
                <a:ea typeface="Calibri"/>
                <a:cs typeface="Calibri"/>
                <a:sym typeface="Calibri"/>
              </a:rPr>
              <a:t>How do we calculate loss for Faster R-CNN?</a:t>
            </a:r>
            <a:endParaRPr sz="1800">
              <a:solidFill>
                <a:srgbClr val="434343"/>
              </a:solidFill>
              <a:latin typeface="Calibri"/>
              <a:ea typeface="Calibri"/>
              <a:cs typeface="Calibri"/>
              <a:sym typeface="Calibri"/>
            </a:endParaRPr>
          </a:p>
        </p:txBody>
      </p:sp>
      <p:pic>
        <p:nvPicPr>
          <p:cNvPr id="1213" name="Google Shape;1213;p82"/>
          <p:cNvPicPr preferRelativeResize="0"/>
          <p:nvPr/>
        </p:nvPicPr>
        <p:blipFill>
          <a:blip r:embed="rId3">
            <a:alphaModFix/>
          </a:blip>
          <a:stretch>
            <a:fillRect/>
          </a:stretch>
        </p:blipFill>
        <p:spPr>
          <a:xfrm>
            <a:off x="1459675" y="1313850"/>
            <a:ext cx="2515801" cy="251580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83"/>
          <p:cNvSpPr/>
          <p:nvPr/>
        </p:nvSpPr>
        <p:spPr>
          <a:xfrm>
            <a:off x="452747" y="2106900"/>
            <a:ext cx="1104900" cy="8748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sp>
        <p:nvSpPr>
          <p:cNvPr id="1219" name="Google Shape;1219;p83"/>
          <p:cNvSpPr/>
          <p:nvPr/>
        </p:nvSpPr>
        <p:spPr>
          <a:xfrm>
            <a:off x="7141613" y="2398230"/>
            <a:ext cx="449400" cy="7521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FC Softmax</a:t>
            </a:r>
            <a:endParaRPr sz="600">
              <a:latin typeface="Calibri"/>
              <a:ea typeface="Calibri"/>
              <a:cs typeface="Calibri"/>
              <a:sym typeface="Calibri"/>
            </a:endParaRPr>
          </a:p>
        </p:txBody>
      </p:sp>
      <p:cxnSp>
        <p:nvCxnSpPr>
          <p:cNvPr id="1220" name="Google Shape;1220;p83"/>
          <p:cNvCxnSpPr>
            <a:endCxn id="1219" idx="1"/>
          </p:cNvCxnSpPr>
          <p:nvPr/>
        </p:nvCxnSpPr>
        <p:spPr>
          <a:xfrm flipH="1" rot="10800000">
            <a:off x="6798713" y="2774280"/>
            <a:ext cx="342900" cy="535800"/>
          </a:xfrm>
          <a:prstGeom prst="straightConnector1">
            <a:avLst/>
          </a:prstGeom>
          <a:noFill/>
          <a:ln cap="flat" cmpd="sng" w="9525">
            <a:solidFill>
              <a:schemeClr val="dk2"/>
            </a:solidFill>
            <a:prstDash val="solid"/>
            <a:round/>
            <a:headEnd len="med" w="med" type="none"/>
            <a:tailEnd len="med" w="med" type="triangle"/>
          </a:ln>
        </p:spPr>
      </p:cxnSp>
      <p:sp>
        <p:nvSpPr>
          <p:cNvPr id="1221" name="Google Shape;1221;p83"/>
          <p:cNvSpPr txBox="1"/>
          <p:nvPr/>
        </p:nvSpPr>
        <p:spPr>
          <a:xfrm>
            <a:off x="7968085" y="2398230"/>
            <a:ext cx="4494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1222" name="Google Shape;1222;p83"/>
          <p:cNvSpPr txBox="1"/>
          <p:nvPr/>
        </p:nvSpPr>
        <p:spPr>
          <a:xfrm>
            <a:off x="7968085" y="2887417"/>
            <a:ext cx="4494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1223" name="Google Shape;1223;p83"/>
          <p:cNvCxnSpPr>
            <a:stCxn id="1219" idx="3"/>
            <a:endCxn id="1221" idx="1"/>
          </p:cNvCxnSpPr>
          <p:nvPr/>
        </p:nvCxnSpPr>
        <p:spPr>
          <a:xfrm flipH="1" rot="10800000">
            <a:off x="7591013" y="2529780"/>
            <a:ext cx="377100" cy="244500"/>
          </a:xfrm>
          <a:prstGeom prst="straightConnector1">
            <a:avLst/>
          </a:prstGeom>
          <a:noFill/>
          <a:ln cap="flat" cmpd="sng" w="9525">
            <a:solidFill>
              <a:schemeClr val="dk2"/>
            </a:solidFill>
            <a:prstDash val="solid"/>
            <a:round/>
            <a:headEnd len="med" w="med" type="none"/>
            <a:tailEnd len="med" w="med" type="triangle"/>
          </a:ln>
        </p:spPr>
      </p:cxnSp>
      <p:cxnSp>
        <p:nvCxnSpPr>
          <p:cNvPr id="1224" name="Google Shape;1224;p83"/>
          <p:cNvCxnSpPr>
            <a:stCxn id="1219" idx="3"/>
            <a:endCxn id="1222" idx="1"/>
          </p:cNvCxnSpPr>
          <p:nvPr/>
        </p:nvCxnSpPr>
        <p:spPr>
          <a:xfrm>
            <a:off x="7591013" y="2774280"/>
            <a:ext cx="377100" cy="244800"/>
          </a:xfrm>
          <a:prstGeom prst="straightConnector1">
            <a:avLst/>
          </a:prstGeom>
          <a:noFill/>
          <a:ln cap="flat" cmpd="sng" w="9525">
            <a:solidFill>
              <a:schemeClr val="dk2"/>
            </a:solidFill>
            <a:prstDash val="solid"/>
            <a:round/>
            <a:headEnd len="med" w="med" type="none"/>
            <a:tailEnd len="med" w="med" type="triangle"/>
          </a:ln>
        </p:spPr>
      </p:cxnSp>
      <p:sp>
        <p:nvSpPr>
          <p:cNvPr id="1225" name="Google Shape;1225;p83"/>
          <p:cNvSpPr/>
          <p:nvPr/>
        </p:nvSpPr>
        <p:spPr>
          <a:xfrm>
            <a:off x="7141613" y="3854041"/>
            <a:ext cx="449400" cy="7521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1226" name="Google Shape;1226;p83"/>
          <p:cNvSpPr txBox="1"/>
          <p:nvPr/>
        </p:nvSpPr>
        <p:spPr>
          <a:xfrm>
            <a:off x="7968085" y="4098635"/>
            <a:ext cx="5739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1227" name="Google Shape;1227;p83"/>
          <p:cNvCxnSpPr>
            <a:stCxn id="1225" idx="3"/>
            <a:endCxn id="1226" idx="1"/>
          </p:cNvCxnSpPr>
          <p:nvPr/>
        </p:nvCxnSpPr>
        <p:spPr>
          <a:xfrm>
            <a:off x="7591013" y="4230091"/>
            <a:ext cx="377100" cy="0"/>
          </a:xfrm>
          <a:prstGeom prst="straightConnector1">
            <a:avLst/>
          </a:prstGeom>
          <a:noFill/>
          <a:ln cap="flat" cmpd="sng" w="9525">
            <a:solidFill>
              <a:schemeClr val="dk2"/>
            </a:solidFill>
            <a:prstDash val="solid"/>
            <a:round/>
            <a:headEnd len="med" w="med" type="none"/>
            <a:tailEnd len="med" w="med" type="triangle"/>
          </a:ln>
        </p:spPr>
      </p:cxnSp>
      <p:cxnSp>
        <p:nvCxnSpPr>
          <p:cNvPr id="1228" name="Google Shape;1228;p83"/>
          <p:cNvCxnSpPr>
            <a:endCxn id="1225" idx="1"/>
          </p:cNvCxnSpPr>
          <p:nvPr/>
        </p:nvCxnSpPr>
        <p:spPr>
          <a:xfrm>
            <a:off x="6798713" y="3309991"/>
            <a:ext cx="342900" cy="920100"/>
          </a:xfrm>
          <a:prstGeom prst="straightConnector1">
            <a:avLst/>
          </a:prstGeom>
          <a:noFill/>
          <a:ln cap="flat" cmpd="sng" w="9525">
            <a:solidFill>
              <a:schemeClr val="dk2"/>
            </a:solidFill>
            <a:prstDash val="solid"/>
            <a:round/>
            <a:headEnd len="med" w="med" type="none"/>
            <a:tailEnd len="med" w="med" type="triangle"/>
          </a:ln>
        </p:spPr>
      </p:cxnSp>
      <p:sp>
        <p:nvSpPr>
          <p:cNvPr id="1229" name="Google Shape;1229;p83"/>
          <p:cNvSpPr txBox="1"/>
          <p:nvPr/>
        </p:nvSpPr>
        <p:spPr>
          <a:xfrm>
            <a:off x="521400" y="3486925"/>
            <a:ext cx="3969900" cy="12945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lang="en" sz="1200">
                <a:solidFill>
                  <a:srgbClr val="434343"/>
                </a:solidFill>
                <a:latin typeface="Roboto"/>
                <a:ea typeface="Roboto"/>
                <a:cs typeface="Roboto"/>
                <a:sym typeface="Roboto"/>
              </a:rPr>
              <a:t>Faster R-CNN has 4 type of losses calculated. </a:t>
            </a:r>
            <a:endParaRPr sz="1200">
              <a:solidFill>
                <a:srgbClr val="434343"/>
              </a:solidFill>
              <a:latin typeface="Roboto"/>
              <a:ea typeface="Roboto"/>
              <a:cs typeface="Roboto"/>
              <a:sym typeface="Roboto"/>
            </a:endParaRPr>
          </a:p>
          <a:p>
            <a:pPr indent="-304800" lvl="0" marL="457200" rtl="0" algn="l">
              <a:lnSpc>
                <a:spcPct val="115000"/>
              </a:lnSpc>
              <a:spcBef>
                <a:spcPts val="1000"/>
              </a:spcBef>
              <a:spcAft>
                <a:spcPts val="0"/>
              </a:spcAft>
              <a:buClr>
                <a:srgbClr val="434343"/>
              </a:buClr>
              <a:buSzPts val="1200"/>
              <a:buFont typeface="Roboto"/>
              <a:buChar char="-"/>
            </a:pPr>
            <a:r>
              <a:rPr lang="en" sz="1200">
                <a:solidFill>
                  <a:srgbClr val="434343"/>
                </a:solidFill>
                <a:latin typeface="Roboto"/>
                <a:ea typeface="Roboto"/>
                <a:cs typeface="Roboto"/>
                <a:sym typeface="Roboto"/>
              </a:rPr>
              <a:t>2 each for RPN and Detection Network. </a:t>
            </a:r>
            <a:endParaRPr sz="1200">
              <a:solidFill>
                <a:srgbClr val="434343"/>
              </a:solidFill>
              <a:latin typeface="Roboto"/>
              <a:ea typeface="Roboto"/>
              <a:cs typeface="Roboto"/>
              <a:sym typeface="Roboto"/>
            </a:endParaRPr>
          </a:p>
          <a:p>
            <a:pPr indent="-304800" lvl="0" marL="457200" rtl="0" algn="l">
              <a:lnSpc>
                <a:spcPct val="115000"/>
              </a:lnSpc>
              <a:spcBef>
                <a:spcPts val="0"/>
              </a:spcBef>
              <a:spcAft>
                <a:spcPts val="0"/>
              </a:spcAft>
              <a:buClr>
                <a:srgbClr val="434343"/>
              </a:buClr>
              <a:buSzPts val="1200"/>
              <a:buFont typeface="Roboto"/>
              <a:buChar char="-"/>
            </a:pPr>
            <a:r>
              <a:rPr lang="en" sz="1200">
                <a:solidFill>
                  <a:srgbClr val="434343"/>
                </a:solidFill>
                <a:latin typeface="Roboto"/>
                <a:ea typeface="Roboto"/>
                <a:cs typeface="Roboto"/>
                <a:sym typeface="Roboto"/>
              </a:rPr>
              <a:t>Total loss is sum of all 4 losses.</a:t>
            </a:r>
            <a:endParaRPr sz="2400">
              <a:solidFill>
                <a:srgbClr val="434343"/>
              </a:solidFill>
              <a:latin typeface="Roboto"/>
              <a:ea typeface="Roboto"/>
              <a:cs typeface="Roboto"/>
              <a:sym typeface="Roboto"/>
            </a:endParaRPr>
          </a:p>
        </p:txBody>
      </p:sp>
      <p:sp>
        <p:nvSpPr>
          <p:cNvPr id="1230" name="Google Shape;1230;p83"/>
          <p:cNvSpPr/>
          <p:nvPr/>
        </p:nvSpPr>
        <p:spPr>
          <a:xfrm>
            <a:off x="2012388" y="1788625"/>
            <a:ext cx="1687800" cy="1181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cxnSp>
        <p:nvCxnSpPr>
          <p:cNvPr id="1231" name="Google Shape;1231;p83"/>
          <p:cNvCxnSpPr>
            <a:stCxn id="1218" idx="3"/>
            <a:endCxn id="1230" idx="2"/>
          </p:cNvCxnSpPr>
          <p:nvPr/>
        </p:nvCxnSpPr>
        <p:spPr>
          <a:xfrm flipH="1" rot="10800000">
            <a:off x="1557647" y="2526900"/>
            <a:ext cx="454800" cy="17400"/>
          </a:xfrm>
          <a:prstGeom prst="straightConnector1">
            <a:avLst/>
          </a:prstGeom>
          <a:noFill/>
          <a:ln cap="flat" cmpd="sng" w="9525">
            <a:solidFill>
              <a:schemeClr val="dk2"/>
            </a:solidFill>
            <a:prstDash val="solid"/>
            <a:round/>
            <a:headEnd len="med" w="med" type="none"/>
            <a:tailEnd len="med" w="med" type="triangle"/>
          </a:ln>
        </p:spPr>
      </p:cxnSp>
      <p:sp>
        <p:nvSpPr>
          <p:cNvPr id="1232" name="Google Shape;1232;p83"/>
          <p:cNvSpPr txBox="1"/>
          <p:nvPr/>
        </p:nvSpPr>
        <p:spPr>
          <a:xfrm>
            <a:off x="2769800" y="343500"/>
            <a:ext cx="1540200" cy="6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Calibri"/>
                <a:ea typeface="Calibri"/>
                <a:cs typeface="Calibri"/>
                <a:sym typeface="Calibri"/>
              </a:rPr>
              <a:t>Region Proposal network (RPN)</a:t>
            </a:r>
            <a:endParaRPr>
              <a:solidFill>
                <a:srgbClr val="FF0000"/>
              </a:solidFill>
              <a:latin typeface="Calibri"/>
              <a:ea typeface="Calibri"/>
              <a:cs typeface="Calibri"/>
              <a:sym typeface="Calibri"/>
            </a:endParaRPr>
          </a:p>
        </p:txBody>
      </p:sp>
      <p:sp>
        <p:nvSpPr>
          <p:cNvPr id="1233" name="Google Shape;1233;p83"/>
          <p:cNvSpPr/>
          <p:nvPr/>
        </p:nvSpPr>
        <p:spPr>
          <a:xfrm>
            <a:off x="6357150" y="2398231"/>
            <a:ext cx="449400" cy="2255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ROI</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Pooling</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Layer</a:t>
            </a:r>
            <a:endParaRPr sz="600">
              <a:latin typeface="Calibri"/>
              <a:ea typeface="Calibri"/>
              <a:cs typeface="Calibri"/>
              <a:sym typeface="Calibri"/>
            </a:endParaRPr>
          </a:p>
        </p:txBody>
      </p:sp>
      <p:sp>
        <p:nvSpPr>
          <p:cNvPr id="1234" name="Google Shape;1234;p83"/>
          <p:cNvSpPr/>
          <p:nvPr/>
        </p:nvSpPr>
        <p:spPr>
          <a:xfrm>
            <a:off x="4491353" y="278100"/>
            <a:ext cx="2078700" cy="1686600"/>
          </a:xfrm>
          <a:prstGeom prst="rect">
            <a:avLst/>
          </a:prstGeom>
          <a:solidFill>
            <a:srgbClr val="FFFFFF"/>
          </a:solid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35" name="Google Shape;1235;p83"/>
          <p:cNvSpPr/>
          <p:nvPr/>
        </p:nvSpPr>
        <p:spPr>
          <a:xfrm>
            <a:off x="4694900" y="455250"/>
            <a:ext cx="377100" cy="4275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36" name="Google Shape;1236;p83"/>
          <p:cNvSpPr/>
          <p:nvPr/>
        </p:nvSpPr>
        <p:spPr>
          <a:xfrm>
            <a:off x="5228300" y="1217250"/>
            <a:ext cx="573900" cy="5358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37" name="Google Shape;1237;p83"/>
          <p:cNvSpPr/>
          <p:nvPr/>
        </p:nvSpPr>
        <p:spPr>
          <a:xfrm>
            <a:off x="4999700" y="683850"/>
            <a:ext cx="377100" cy="4275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38" name="Google Shape;1238;p83"/>
          <p:cNvSpPr/>
          <p:nvPr/>
        </p:nvSpPr>
        <p:spPr>
          <a:xfrm>
            <a:off x="6140500" y="379050"/>
            <a:ext cx="303000" cy="2631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39" name="Google Shape;1239;p83"/>
          <p:cNvSpPr/>
          <p:nvPr/>
        </p:nvSpPr>
        <p:spPr>
          <a:xfrm>
            <a:off x="6142700" y="1445850"/>
            <a:ext cx="377100" cy="4275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40" name="Google Shape;1240;p83"/>
          <p:cNvSpPr/>
          <p:nvPr/>
        </p:nvSpPr>
        <p:spPr>
          <a:xfrm>
            <a:off x="4618700" y="1293450"/>
            <a:ext cx="377100" cy="4275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41" name="Google Shape;1241;p83"/>
          <p:cNvSpPr/>
          <p:nvPr/>
        </p:nvSpPr>
        <p:spPr>
          <a:xfrm>
            <a:off x="5609300" y="683850"/>
            <a:ext cx="377100" cy="4275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242" name="Google Shape;1242;p83"/>
          <p:cNvSpPr/>
          <p:nvPr/>
        </p:nvSpPr>
        <p:spPr>
          <a:xfrm>
            <a:off x="6066500" y="912450"/>
            <a:ext cx="377100" cy="4275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243" name="Google Shape;1243;p83"/>
          <p:cNvCxnSpPr>
            <a:stCxn id="1230" idx="5"/>
            <a:endCxn id="1234" idx="1"/>
          </p:cNvCxnSpPr>
          <p:nvPr/>
        </p:nvCxnSpPr>
        <p:spPr>
          <a:xfrm flipH="1" rot="10800000">
            <a:off x="3700188" y="1121350"/>
            <a:ext cx="791100" cy="1110300"/>
          </a:xfrm>
          <a:prstGeom prst="straightConnector1">
            <a:avLst/>
          </a:prstGeom>
          <a:noFill/>
          <a:ln cap="flat" cmpd="sng" w="9525">
            <a:solidFill>
              <a:schemeClr val="dk2"/>
            </a:solidFill>
            <a:prstDash val="solid"/>
            <a:round/>
            <a:headEnd len="med" w="med" type="none"/>
            <a:tailEnd len="med" w="med" type="triangle"/>
          </a:ln>
        </p:spPr>
      </p:cxnSp>
      <p:cxnSp>
        <p:nvCxnSpPr>
          <p:cNvPr id="1244" name="Google Shape;1244;p83"/>
          <p:cNvCxnSpPr>
            <a:stCxn id="1230" idx="5"/>
            <a:endCxn id="1233" idx="1"/>
          </p:cNvCxnSpPr>
          <p:nvPr/>
        </p:nvCxnSpPr>
        <p:spPr>
          <a:xfrm>
            <a:off x="3700188" y="2231650"/>
            <a:ext cx="2657100" cy="1294500"/>
          </a:xfrm>
          <a:prstGeom prst="straightConnector1">
            <a:avLst/>
          </a:prstGeom>
          <a:noFill/>
          <a:ln cap="flat" cmpd="sng" w="9525">
            <a:solidFill>
              <a:schemeClr val="dk2"/>
            </a:solidFill>
            <a:prstDash val="solid"/>
            <a:round/>
            <a:headEnd len="med" w="med" type="none"/>
            <a:tailEnd len="med" w="med" type="triangle"/>
          </a:ln>
        </p:spPr>
      </p:cxnSp>
      <p:cxnSp>
        <p:nvCxnSpPr>
          <p:cNvPr id="1245" name="Google Shape;1245;p83"/>
          <p:cNvCxnSpPr>
            <a:stCxn id="1234" idx="2"/>
            <a:endCxn id="1233" idx="1"/>
          </p:cNvCxnSpPr>
          <p:nvPr/>
        </p:nvCxnSpPr>
        <p:spPr>
          <a:xfrm>
            <a:off x="5530703" y="1964700"/>
            <a:ext cx="826500" cy="1561500"/>
          </a:xfrm>
          <a:prstGeom prst="straightConnector1">
            <a:avLst/>
          </a:prstGeom>
          <a:noFill/>
          <a:ln cap="flat" cmpd="sng" w="9525">
            <a:solidFill>
              <a:schemeClr val="dk2"/>
            </a:solidFill>
            <a:prstDash val="solid"/>
            <a:round/>
            <a:headEnd len="med" w="med" type="none"/>
            <a:tailEnd len="med" w="med" type="triangle"/>
          </a:ln>
        </p:spPr>
      </p:cxnSp>
      <p:sp>
        <p:nvSpPr>
          <p:cNvPr id="1246" name="Google Shape;1246;p83"/>
          <p:cNvSpPr txBox="1"/>
          <p:nvPr/>
        </p:nvSpPr>
        <p:spPr>
          <a:xfrm>
            <a:off x="6977449" y="417025"/>
            <a:ext cx="1687800" cy="26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Object present or NOT</a:t>
            </a:r>
            <a:endParaRPr sz="1200">
              <a:latin typeface="Calibri"/>
              <a:ea typeface="Calibri"/>
              <a:cs typeface="Calibri"/>
              <a:sym typeface="Calibri"/>
            </a:endParaRPr>
          </a:p>
        </p:txBody>
      </p:sp>
      <p:cxnSp>
        <p:nvCxnSpPr>
          <p:cNvPr id="1247" name="Google Shape;1247;p83"/>
          <p:cNvCxnSpPr>
            <a:endCxn id="1246" idx="1"/>
          </p:cNvCxnSpPr>
          <p:nvPr/>
        </p:nvCxnSpPr>
        <p:spPr>
          <a:xfrm flipH="1" rot="10800000">
            <a:off x="6600349" y="548575"/>
            <a:ext cx="377100" cy="244800"/>
          </a:xfrm>
          <a:prstGeom prst="straightConnector1">
            <a:avLst/>
          </a:prstGeom>
          <a:noFill/>
          <a:ln cap="flat" cmpd="sng" w="9525">
            <a:solidFill>
              <a:schemeClr val="dk2"/>
            </a:solidFill>
            <a:prstDash val="solid"/>
            <a:round/>
            <a:headEnd len="med" w="med" type="none"/>
            <a:tailEnd len="med" w="med" type="triangle"/>
          </a:ln>
        </p:spPr>
      </p:cxnSp>
      <p:cxnSp>
        <p:nvCxnSpPr>
          <p:cNvPr id="1248" name="Google Shape;1248;p83"/>
          <p:cNvCxnSpPr/>
          <p:nvPr/>
        </p:nvCxnSpPr>
        <p:spPr>
          <a:xfrm>
            <a:off x="6570099" y="1356150"/>
            <a:ext cx="513300" cy="145500"/>
          </a:xfrm>
          <a:prstGeom prst="straightConnector1">
            <a:avLst/>
          </a:prstGeom>
          <a:noFill/>
          <a:ln cap="flat" cmpd="sng" w="9525">
            <a:solidFill>
              <a:schemeClr val="dk2"/>
            </a:solidFill>
            <a:prstDash val="solid"/>
            <a:round/>
            <a:headEnd len="med" w="med" type="none"/>
            <a:tailEnd len="med" w="med" type="triangle"/>
          </a:ln>
        </p:spPr>
      </p:cxnSp>
      <p:sp>
        <p:nvSpPr>
          <p:cNvPr id="1249" name="Google Shape;1249;p83"/>
          <p:cNvSpPr txBox="1"/>
          <p:nvPr/>
        </p:nvSpPr>
        <p:spPr>
          <a:xfrm>
            <a:off x="7129850" y="1331425"/>
            <a:ext cx="1287600" cy="26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Bounding Box Regression Loss</a:t>
            </a:r>
            <a:endParaRPr sz="1200">
              <a:latin typeface="Calibri"/>
              <a:ea typeface="Calibri"/>
              <a:cs typeface="Calibri"/>
              <a:sym typeface="Calibri"/>
            </a:endParaRPr>
          </a:p>
        </p:txBody>
      </p:sp>
      <p:sp>
        <p:nvSpPr>
          <p:cNvPr id="1250" name="Google Shape;1250;p83"/>
          <p:cNvSpPr/>
          <p:nvPr/>
        </p:nvSpPr>
        <p:spPr>
          <a:xfrm>
            <a:off x="8508825" y="477775"/>
            <a:ext cx="377100" cy="427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alibri"/>
                <a:ea typeface="Calibri"/>
                <a:cs typeface="Calibri"/>
                <a:sym typeface="Calibri"/>
              </a:rPr>
              <a:t>3</a:t>
            </a:r>
            <a:endParaRPr b="1">
              <a:solidFill>
                <a:srgbClr val="FF0000"/>
              </a:solidFill>
              <a:latin typeface="Calibri"/>
              <a:ea typeface="Calibri"/>
              <a:cs typeface="Calibri"/>
              <a:sym typeface="Calibri"/>
            </a:endParaRPr>
          </a:p>
        </p:txBody>
      </p:sp>
      <p:sp>
        <p:nvSpPr>
          <p:cNvPr id="1251" name="Google Shape;1251;p83"/>
          <p:cNvSpPr/>
          <p:nvPr/>
        </p:nvSpPr>
        <p:spPr>
          <a:xfrm>
            <a:off x="8356425" y="1239775"/>
            <a:ext cx="377100" cy="427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alibri"/>
                <a:ea typeface="Calibri"/>
                <a:cs typeface="Calibri"/>
                <a:sym typeface="Calibri"/>
              </a:rPr>
              <a:t>4</a:t>
            </a:r>
            <a:endParaRPr b="1">
              <a:solidFill>
                <a:srgbClr val="FF0000"/>
              </a:solidFill>
              <a:latin typeface="Calibri"/>
              <a:ea typeface="Calibri"/>
              <a:cs typeface="Calibri"/>
              <a:sym typeface="Calibri"/>
            </a:endParaRPr>
          </a:p>
        </p:txBody>
      </p:sp>
      <p:sp>
        <p:nvSpPr>
          <p:cNvPr id="1252" name="Google Shape;1252;p83"/>
          <p:cNvSpPr/>
          <p:nvPr/>
        </p:nvSpPr>
        <p:spPr>
          <a:xfrm>
            <a:off x="8508825" y="3982975"/>
            <a:ext cx="377100" cy="427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alibri"/>
                <a:ea typeface="Calibri"/>
                <a:cs typeface="Calibri"/>
                <a:sym typeface="Calibri"/>
              </a:rPr>
              <a:t>1</a:t>
            </a:r>
            <a:endParaRPr b="1">
              <a:solidFill>
                <a:srgbClr val="FF0000"/>
              </a:solidFill>
              <a:latin typeface="Calibri"/>
              <a:ea typeface="Calibri"/>
              <a:cs typeface="Calibri"/>
              <a:sym typeface="Calibri"/>
            </a:endParaRPr>
          </a:p>
        </p:txBody>
      </p:sp>
      <p:sp>
        <p:nvSpPr>
          <p:cNvPr id="1253" name="Google Shape;1253;p83"/>
          <p:cNvSpPr/>
          <p:nvPr/>
        </p:nvSpPr>
        <p:spPr>
          <a:xfrm>
            <a:off x="8432625" y="2535175"/>
            <a:ext cx="377100" cy="427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alibri"/>
                <a:ea typeface="Calibri"/>
                <a:cs typeface="Calibri"/>
                <a:sym typeface="Calibri"/>
              </a:rPr>
              <a:t>2</a:t>
            </a:r>
            <a:endParaRPr b="1">
              <a:solidFill>
                <a:srgbClr val="FF0000"/>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84"/>
          <p:cNvSpPr/>
          <p:nvPr/>
        </p:nvSpPr>
        <p:spPr>
          <a:xfrm>
            <a:off x="5845088" y="1608550"/>
            <a:ext cx="1430100" cy="12753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8761D"/>
                </a:solidFill>
                <a:latin typeface="Calibri"/>
                <a:ea typeface="Calibri"/>
                <a:cs typeface="Calibri"/>
                <a:sym typeface="Calibri"/>
              </a:rPr>
              <a:t>Takes </a:t>
            </a:r>
            <a:r>
              <a:rPr b="1" lang="en">
                <a:solidFill>
                  <a:srgbClr val="38761D"/>
                </a:solidFill>
                <a:latin typeface="Calibri"/>
                <a:ea typeface="Calibri"/>
                <a:cs typeface="Calibri"/>
                <a:sym typeface="Calibri"/>
              </a:rPr>
              <a:t>0.2</a:t>
            </a:r>
            <a:r>
              <a:rPr lang="en">
                <a:solidFill>
                  <a:srgbClr val="38761D"/>
                </a:solidFill>
                <a:latin typeface="Calibri"/>
                <a:ea typeface="Calibri"/>
                <a:cs typeface="Calibri"/>
                <a:sym typeface="Calibri"/>
              </a:rPr>
              <a:t> secs to predict on One Image</a:t>
            </a:r>
            <a:endParaRPr>
              <a:solidFill>
                <a:srgbClr val="38761D"/>
              </a:solidFill>
              <a:latin typeface="Calibri"/>
              <a:ea typeface="Calibri"/>
              <a:cs typeface="Calibri"/>
              <a:sym typeface="Calibri"/>
            </a:endParaRPr>
          </a:p>
          <a:p>
            <a:pPr indent="0" lvl="0" marL="0" rtl="0" algn="ctr">
              <a:spcBef>
                <a:spcPts val="0"/>
              </a:spcBef>
              <a:spcAft>
                <a:spcPts val="0"/>
              </a:spcAft>
              <a:buNone/>
            </a:pPr>
            <a:r>
              <a:t/>
            </a:r>
            <a:endParaRPr>
              <a:solidFill>
                <a:srgbClr val="38761D"/>
              </a:solidFill>
              <a:latin typeface="Calibri"/>
              <a:ea typeface="Calibri"/>
              <a:cs typeface="Calibri"/>
              <a:sym typeface="Calibri"/>
            </a:endParaRPr>
          </a:p>
          <a:p>
            <a:pPr indent="0" lvl="0" marL="0" rtl="0" algn="ctr">
              <a:spcBef>
                <a:spcPts val="0"/>
              </a:spcBef>
              <a:spcAft>
                <a:spcPts val="0"/>
              </a:spcAft>
              <a:buNone/>
            </a:pPr>
            <a:r>
              <a:rPr i="1" lang="en">
                <a:solidFill>
                  <a:srgbClr val="38761D"/>
                </a:solidFill>
                <a:latin typeface="Calibri"/>
                <a:ea typeface="Calibri"/>
                <a:cs typeface="Calibri"/>
                <a:sym typeface="Calibri"/>
              </a:rPr>
              <a:t>i.e. </a:t>
            </a:r>
            <a:r>
              <a:rPr b="1" lang="en">
                <a:solidFill>
                  <a:srgbClr val="38761D"/>
                </a:solidFill>
                <a:latin typeface="Calibri"/>
                <a:ea typeface="Calibri"/>
                <a:cs typeface="Calibri"/>
                <a:sym typeface="Calibri"/>
              </a:rPr>
              <a:t>5 fps</a:t>
            </a:r>
            <a:endParaRPr b="1">
              <a:solidFill>
                <a:srgbClr val="38761D"/>
              </a:solidFill>
              <a:latin typeface="Calibri"/>
              <a:ea typeface="Calibri"/>
              <a:cs typeface="Calibri"/>
              <a:sym typeface="Calibri"/>
            </a:endParaRPr>
          </a:p>
        </p:txBody>
      </p:sp>
      <p:sp>
        <p:nvSpPr>
          <p:cNvPr id="1259" name="Google Shape;1259;p84"/>
          <p:cNvSpPr txBox="1"/>
          <p:nvPr/>
        </p:nvSpPr>
        <p:spPr>
          <a:xfrm>
            <a:off x="1868800" y="3376100"/>
            <a:ext cx="5406600" cy="74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Calibri"/>
                <a:ea typeface="Calibri"/>
                <a:cs typeface="Calibri"/>
                <a:sym typeface="Calibri"/>
              </a:rPr>
              <a:t>High accuracy, but still not suitable for real time</a:t>
            </a:r>
            <a:endParaRPr b="1" sz="1800">
              <a:solidFill>
                <a:srgbClr val="FF0000"/>
              </a:solidFill>
              <a:latin typeface="Calibri"/>
              <a:ea typeface="Calibri"/>
              <a:cs typeface="Calibri"/>
              <a:sym typeface="Calibri"/>
            </a:endParaRPr>
          </a:p>
        </p:txBody>
      </p:sp>
      <p:sp>
        <p:nvSpPr>
          <p:cNvPr id="1260" name="Google Shape;1260;p84"/>
          <p:cNvSpPr/>
          <p:nvPr/>
        </p:nvSpPr>
        <p:spPr>
          <a:xfrm>
            <a:off x="3849988" y="1608550"/>
            <a:ext cx="1430100" cy="12753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8761D"/>
                </a:solidFill>
                <a:latin typeface="Calibri"/>
                <a:ea typeface="Calibri"/>
                <a:cs typeface="Calibri"/>
                <a:sym typeface="Calibri"/>
              </a:rPr>
              <a:t>Most accurate </a:t>
            </a:r>
            <a:r>
              <a:rPr lang="en">
                <a:solidFill>
                  <a:srgbClr val="38761D"/>
                </a:solidFill>
                <a:latin typeface="Calibri"/>
                <a:ea typeface="Calibri"/>
                <a:cs typeface="Calibri"/>
                <a:sym typeface="Calibri"/>
              </a:rPr>
              <a:t>architecture for Object detection</a:t>
            </a:r>
            <a:endParaRPr>
              <a:solidFill>
                <a:srgbClr val="38761D"/>
              </a:solidFill>
              <a:latin typeface="Calibri"/>
              <a:ea typeface="Calibri"/>
              <a:cs typeface="Calibri"/>
              <a:sym typeface="Calibri"/>
            </a:endParaRPr>
          </a:p>
        </p:txBody>
      </p:sp>
      <p:sp>
        <p:nvSpPr>
          <p:cNvPr id="1261" name="Google Shape;1261;p84"/>
          <p:cNvSpPr txBox="1"/>
          <p:nvPr/>
        </p:nvSpPr>
        <p:spPr>
          <a:xfrm>
            <a:off x="2587053" y="567225"/>
            <a:ext cx="3969900" cy="4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434343"/>
                </a:solidFill>
                <a:latin typeface="Calibri"/>
                <a:ea typeface="Calibri"/>
                <a:cs typeface="Calibri"/>
                <a:sym typeface="Calibri"/>
              </a:rPr>
              <a:t>Faster R-CNN</a:t>
            </a:r>
            <a:endParaRPr b="1" sz="2400">
              <a:solidFill>
                <a:srgbClr val="434343"/>
              </a:solidFill>
              <a:latin typeface="Calibri"/>
              <a:ea typeface="Calibri"/>
              <a:cs typeface="Calibri"/>
              <a:sym typeface="Calibri"/>
            </a:endParaRPr>
          </a:p>
        </p:txBody>
      </p:sp>
      <p:sp>
        <p:nvSpPr>
          <p:cNvPr id="1262" name="Google Shape;1262;p84"/>
          <p:cNvSpPr/>
          <p:nvPr/>
        </p:nvSpPr>
        <p:spPr>
          <a:xfrm>
            <a:off x="1868788" y="1608550"/>
            <a:ext cx="1430100" cy="12753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8761D"/>
                </a:solidFill>
                <a:latin typeface="Calibri"/>
                <a:ea typeface="Calibri"/>
                <a:cs typeface="Calibri"/>
                <a:sym typeface="Calibri"/>
              </a:rPr>
              <a:t>Uses Deep Learning for RoI</a:t>
            </a:r>
            <a:endParaRPr>
              <a:solidFill>
                <a:srgbClr val="38761D"/>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2"/>
                                        </p:tgtEl>
                                        <p:attrNameLst>
                                          <p:attrName>style.visibility</p:attrName>
                                        </p:attrNameLst>
                                      </p:cBhvr>
                                      <p:to>
                                        <p:strVal val="visible"/>
                                      </p:to>
                                    </p:set>
                                    <p:animEffect filter="fade" transition="in">
                                      <p:cBhvr>
                                        <p:cTn dur="1000"/>
                                        <p:tgtEl>
                                          <p:spTgt spid="1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0"/>
                                        </p:tgtEl>
                                        <p:attrNameLst>
                                          <p:attrName>style.visibility</p:attrName>
                                        </p:attrNameLst>
                                      </p:cBhvr>
                                      <p:to>
                                        <p:strVal val="visible"/>
                                      </p:to>
                                    </p:set>
                                    <p:animEffect filter="fade" transition="in">
                                      <p:cBhvr>
                                        <p:cTn dur="1000"/>
                                        <p:tgtEl>
                                          <p:spTgt spid="1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8"/>
                                        </p:tgtEl>
                                        <p:attrNameLst>
                                          <p:attrName>style.visibility</p:attrName>
                                        </p:attrNameLst>
                                      </p:cBhvr>
                                      <p:to>
                                        <p:strVal val="visible"/>
                                      </p:to>
                                    </p:set>
                                    <p:animEffect filter="fade" transition="in">
                                      <p:cBhvr>
                                        <p:cTn dur="1000"/>
                                        <p:tgtEl>
                                          <p:spTgt spid="1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1000"/>
                                        <p:tgtEl>
                                          <p:spTgt spid="1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85"/>
          <p:cNvSpPr txBox="1"/>
          <p:nvPr/>
        </p:nvSpPr>
        <p:spPr>
          <a:xfrm>
            <a:off x="4118950" y="2032500"/>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434343"/>
                </a:solidFill>
                <a:latin typeface="Calibri"/>
                <a:ea typeface="Calibri"/>
                <a:cs typeface="Calibri"/>
                <a:sym typeface="Calibri"/>
              </a:rPr>
              <a:t>How do we build Object detectors which can perform in real time?</a:t>
            </a:r>
            <a:endParaRPr sz="1800">
              <a:solidFill>
                <a:srgbClr val="434343"/>
              </a:solidFill>
              <a:latin typeface="Calibri"/>
              <a:ea typeface="Calibri"/>
              <a:cs typeface="Calibri"/>
              <a:sym typeface="Calibri"/>
            </a:endParaRPr>
          </a:p>
        </p:txBody>
      </p:sp>
      <p:pic>
        <p:nvPicPr>
          <p:cNvPr id="1268" name="Google Shape;1268;p85"/>
          <p:cNvPicPr preferRelativeResize="0"/>
          <p:nvPr/>
        </p:nvPicPr>
        <p:blipFill>
          <a:blip r:embed="rId3">
            <a:alphaModFix/>
          </a:blip>
          <a:stretch>
            <a:fillRect/>
          </a:stretch>
        </p:blipFill>
        <p:spPr>
          <a:xfrm>
            <a:off x="1459675" y="1313850"/>
            <a:ext cx="2515801" cy="25158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86"/>
          <p:cNvSpPr txBox="1"/>
          <p:nvPr/>
        </p:nvSpPr>
        <p:spPr>
          <a:xfrm>
            <a:off x="5193550" y="2358000"/>
            <a:ext cx="3950400" cy="4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3000">
                <a:solidFill>
                  <a:srgbClr val="351C75"/>
                </a:solidFill>
                <a:latin typeface="Calibri"/>
                <a:ea typeface="Calibri"/>
                <a:cs typeface="Calibri"/>
                <a:sym typeface="Calibri"/>
              </a:rPr>
              <a:t>Single Shot Detectors</a:t>
            </a:r>
            <a:endParaRPr b="1" sz="3000">
              <a:solidFill>
                <a:srgbClr val="351C75"/>
              </a:solidFill>
              <a:latin typeface="Calibri"/>
              <a:ea typeface="Calibri"/>
              <a:cs typeface="Calibri"/>
              <a:sym typeface="Calibri"/>
            </a:endParaRPr>
          </a:p>
          <a:p>
            <a:pPr indent="0" lvl="0" marL="0" rtl="0" algn="ctr">
              <a:lnSpc>
                <a:spcPct val="100000"/>
              </a:lnSpc>
              <a:spcBef>
                <a:spcPts val="1600"/>
              </a:spcBef>
              <a:spcAft>
                <a:spcPts val="1600"/>
              </a:spcAft>
              <a:buNone/>
            </a:pPr>
            <a:r>
              <a:rPr b="1" lang="en">
                <a:solidFill>
                  <a:srgbClr val="434343"/>
                </a:solidFill>
                <a:latin typeface="Calibri"/>
                <a:ea typeface="Calibri"/>
                <a:cs typeface="Calibri"/>
                <a:sym typeface="Calibri"/>
              </a:rPr>
              <a:t>Expediting Detection</a:t>
            </a:r>
            <a:endParaRPr>
              <a:solidFill>
                <a:srgbClr val="434343"/>
              </a:solidFill>
              <a:latin typeface="Calibri"/>
              <a:ea typeface="Calibri"/>
              <a:cs typeface="Calibri"/>
              <a:sym typeface="Calibri"/>
            </a:endParaRPr>
          </a:p>
        </p:txBody>
      </p:sp>
      <p:pic>
        <p:nvPicPr>
          <p:cNvPr id="1274" name="Google Shape;1274;p86"/>
          <p:cNvPicPr preferRelativeResize="0"/>
          <p:nvPr/>
        </p:nvPicPr>
        <p:blipFill>
          <a:blip r:embed="rId3">
            <a:alphaModFix/>
          </a:blip>
          <a:stretch>
            <a:fillRect/>
          </a:stretch>
        </p:blipFill>
        <p:spPr>
          <a:xfrm>
            <a:off x="0" y="7"/>
            <a:ext cx="4888750" cy="514350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87"/>
          <p:cNvSpPr/>
          <p:nvPr/>
        </p:nvSpPr>
        <p:spPr>
          <a:xfrm>
            <a:off x="3169625" y="3659163"/>
            <a:ext cx="2899200" cy="4275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Higher Computation cost</a:t>
            </a:r>
            <a:endParaRPr b="1">
              <a:latin typeface="Calibri"/>
              <a:ea typeface="Calibri"/>
              <a:cs typeface="Calibri"/>
              <a:sym typeface="Calibri"/>
            </a:endParaRPr>
          </a:p>
        </p:txBody>
      </p:sp>
      <p:sp>
        <p:nvSpPr>
          <p:cNvPr id="1280" name="Google Shape;1280;p87"/>
          <p:cNvSpPr/>
          <p:nvPr/>
        </p:nvSpPr>
        <p:spPr>
          <a:xfrm>
            <a:off x="4025547" y="2128038"/>
            <a:ext cx="1092900" cy="10251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Region Proposer</a:t>
            </a:r>
            <a:endParaRPr>
              <a:latin typeface="Calibri"/>
              <a:ea typeface="Calibri"/>
              <a:cs typeface="Calibri"/>
              <a:sym typeface="Calibri"/>
            </a:endParaRPr>
          </a:p>
        </p:txBody>
      </p:sp>
      <p:sp>
        <p:nvSpPr>
          <p:cNvPr id="1281" name="Google Shape;1281;p87"/>
          <p:cNvSpPr/>
          <p:nvPr/>
        </p:nvSpPr>
        <p:spPr>
          <a:xfrm>
            <a:off x="2346622" y="2128038"/>
            <a:ext cx="1092900" cy="10251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Feature Network</a:t>
            </a:r>
            <a:endParaRPr>
              <a:latin typeface="Calibri"/>
              <a:ea typeface="Calibri"/>
              <a:cs typeface="Calibri"/>
              <a:sym typeface="Calibri"/>
            </a:endParaRPr>
          </a:p>
        </p:txBody>
      </p:sp>
      <p:sp>
        <p:nvSpPr>
          <p:cNvPr id="1282" name="Google Shape;1282;p87"/>
          <p:cNvSpPr/>
          <p:nvPr/>
        </p:nvSpPr>
        <p:spPr>
          <a:xfrm>
            <a:off x="5701947" y="2128038"/>
            <a:ext cx="1092900" cy="10251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Detector Network</a:t>
            </a:r>
            <a:endParaRPr>
              <a:latin typeface="Calibri"/>
              <a:ea typeface="Calibri"/>
              <a:cs typeface="Calibri"/>
              <a:sym typeface="Calibri"/>
            </a:endParaRPr>
          </a:p>
        </p:txBody>
      </p:sp>
      <p:sp>
        <p:nvSpPr>
          <p:cNvPr id="1283" name="Google Shape;1283;p87"/>
          <p:cNvSpPr txBox="1"/>
          <p:nvPr/>
        </p:nvSpPr>
        <p:spPr>
          <a:xfrm>
            <a:off x="2243550" y="1243350"/>
            <a:ext cx="4656900" cy="59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Calibri"/>
                <a:ea typeface="Calibri"/>
                <a:cs typeface="Calibri"/>
                <a:sym typeface="Calibri"/>
              </a:rPr>
              <a:t>R-CNN based models have 3 types of networks</a:t>
            </a:r>
            <a:endParaRPr b="1">
              <a:solidFill>
                <a:schemeClr val="accent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gtEl>
                                        <p:attrNameLst>
                                          <p:attrName>style.visibility</p:attrName>
                                        </p:attrNameLst>
                                      </p:cBhvr>
                                      <p:to>
                                        <p:strVal val="visible"/>
                                      </p:to>
                                    </p:set>
                                    <p:animEffect filter="fade" transition="in">
                                      <p:cBhvr>
                                        <p:cTn dur="1000"/>
                                        <p:tgtEl>
                                          <p:spTgt spid="1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88"/>
          <p:cNvSpPr/>
          <p:nvPr/>
        </p:nvSpPr>
        <p:spPr>
          <a:xfrm>
            <a:off x="3122400" y="3549098"/>
            <a:ext cx="2899200" cy="8811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Calibri"/>
                <a:ea typeface="Calibri"/>
                <a:cs typeface="Calibri"/>
                <a:sym typeface="Calibri"/>
              </a:rPr>
              <a:t>Single Shot Detectors</a:t>
            </a:r>
            <a:endParaRPr sz="1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Can perform real time detections</a:t>
            </a:r>
            <a:endParaRPr b="1">
              <a:latin typeface="Calibri"/>
              <a:ea typeface="Calibri"/>
              <a:cs typeface="Calibri"/>
              <a:sym typeface="Calibri"/>
            </a:endParaRPr>
          </a:p>
        </p:txBody>
      </p:sp>
      <p:sp>
        <p:nvSpPr>
          <p:cNvPr id="1289" name="Google Shape;1289;p88"/>
          <p:cNvSpPr/>
          <p:nvPr/>
        </p:nvSpPr>
        <p:spPr>
          <a:xfrm>
            <a:off x="4101747" y="1975638"/>
            <a:ext cx="1092900" cy="10251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Region Proposer</a:t>
            </a:r>
            <a:endParaRPr>
              <a:latin typeface="Calibri"/>
              <a:ea typeface="Calibri"/>
              <a:cs typeface="Calibri"/>
              <a:sym typeface="Calibri"/>
            </a:endParaRPr>
          </a:p>
        </p:txBody>
      </p:sp>
      <p:sp>
        <p:nvSpPr>
          <p:cNvPr id="1290" name="Google Shape;1290;p88"/>
          <p:cNvSpPr/>
          <p:nvPr/>
        </p:nvSpPr>
        <p:spPr>
          <a:xfrm>
            <a:off x="2501547" y="1975638"/>
            <a:ext cx="1092900" cy="10251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Feature</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Network</a:t>
            </a:r>
            <a:endParaRPr>
              <a:latin typeface="Calibri"/>
              <a:ea typeface="Calibri"/>
              <a:cs typeface="Calibri"/>
              <a:sym typeface="Calibri"/>
            </a:endParaRPr>
          </a:p>
        </p:txBody>
      </p:sp>
      <p:sp>
        <p:nvSpPr>
          <p:cNvPr id="1291" name="Google Shape;1291;p88"/>
          <p:cNvSpPr/>
          <p:nvPr/>
        </p:nvSpPr>
        <p:spPr>
          <a:xfrm>
            <a:off x="5701947" y="1975638"/>
            <a:ext cx="1092900" cy="10251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Detector Network</a:t>
            </a:r>
            <a:endParaRPr>
              <a:latin typeface="Calibri"/>
              <a:ea typeface="Calibri"/>
              <a:cs typeface="Calibri"/>
              <a:sym typeface="Calibri"/>
            </a:endParaRPr>
          </a:p>
        </p:txBody>
      </p:sp>
      <p:cxnSp>
        <p:nvCxnSpPr>
          <p:cNvPr id="1292" name="Google Shape;1292;p88"/>
          <p:cNvCxnSpPr/>
          <p:nvPr/>
        </p:nvCxnSpPr>
        <p:spPr>
          <a:xfrm>
            <a:off x="3754925" y="1618825"/>
            <a:ext cx="1664400" cy="1602000"/>
          </a:xfrm>
          <a:prstGeom prst="straightConnector1">
            <a:avLst/>
          </a:prstGeom>
          <a:noFill/>
          <a:ln cap="flat" cmpd="sng" w="19050">
            <a:solidFill>
              <a:srgbClr val="FF0000"/>
            </a:solidFill>
            <a:prstDash val="solid"/>
            <a:round/>
            <a:headEnd len="med" w="med" type="none"/>
            <a:tailEnd len="med" w="med" type="none"/>
          </a:ln>
        </p:spPr>
      </p:cxnSp>
      <p:cxnSp>
        <p:nvCxnSpPr>
          <p:cNvPr id="1293" name="Google Shape;1293;p88"/>
          <p:cNvCxnSpPr/>
          <p:nvPr/>
        </p:nvCxnSpPr>
        <p:spPr>
          <a:xfrm flipH="1">
            <a:off x="3842400" y="1556250"/>
            <a:ext cx="1689600" cy="1677000"/>
          </a:xfrm>
          <a:prstGeom prst="straightConnector1">
            <a:avLst/>
          </a:prstGeom>
          <a:noFill/>
          <a:ln cap="flat" cmpd="sng" w="19050">
            <a:solidFill>
              <a:srgbClr val="FF0000"/>
            </a:solidFill>
            <a:prstDash val="solid"/>
            <a:round/>
            <a:headEnd len="med" w="med" type="none"/>
            <a:tailEnd len="med" w="med" type="none"/>
          </a:ln>
        </p:spPr>
      </p:cxnSp>
      <p:sp>
        <p:nvSpPr>
          <p:cNvPr id="1294" name="Google Shape;1294;p88"/>
          <p:cNvSpPr txBox="1"/>
          <p:nvPr/>
        </p:nvSpPr>
        <p:spPr>
          <a:xfrm>
            <a:off x="2319750" y="722725"/>
            <a:ext cx="4656900" cy="59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Calibri"/>
                <a:ea typeface="Calibri"/>
                <a:cs typeface="Calibri"/>
                <a:sym typeface="Calibri"/>
              </a:rPr>
              <a:t>To run model faster, we need to reduce computations</a:t>
            </a:r>
            <a:endParaRPr b="1">
              <a:solidFill>
                <a:schemeClr val="accent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par>
                                <p:cTn fill="hold" nodeType="with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1000"/>
                                        <p:tgtEl>
                                          <p:spTgt spid="1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8"/>
                                        </p:tgtEl>
                                        <p:attrNameLst>
                                          <p:attrName>style.visibility</p:attrName>
                                        </p:attrNameLst>
                                      </p:cBhvr>
                                      <p:to>
                                        <p:strVal val="visible"/>
                                      </p:to>
                                    </p:set>
                                    <p:animEffect filter="fade" transition="in">
                                      <p:cBhvr>
                                        <p:cTn dur="1000"/>
                                        <p:tgtEl>
                                          <p:spTgt spid="1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89"/>
          <p:cNvSpPr/>
          <p:nvPr/>
        </p:nvSpPr>
        <p:spPr>
          <a:xfrm>
            <a:off x="4702125" y="2294350"/>
            <a:ext cx="2468700" cy="12753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You Only Look Once</a:t>
            </a:r>
            <a:endParaRPr sz="1600">
              <a:latin typeface="Calibri"/>
              <a:ea typeface="Calibri"/>
              <a:cs typeface="Calibri"/>
              <a:sym typeface="Calibri"/>
            </a:endParaRPr>
          </a:p>
          <a:p>
            <a:pPr indent="0" lvl="0" marL="0" rtl="0" algn="ctr">
              <a:spcBef>
                <a:spcPts val="0"/>
              </a:spcBef>
              <a:spcAft>
                <a:spcPts val="0"/>
              </a:spcAft>
              <a:buNone/>
            </a:pPr>
            <a:r>
              <a:t/>
            </a:r>
            <a:endParaRPr sz="1600">
              <a:latin typeface="Calibri"/>
              <a:ea typeface="Calibri"/>
              <a:cs typeface="Calibri"/>
              <a:sym typeface="Calibri"/>
            </a:endParaRPr>
          </a:p>
          <a:p>
            <a:pPr indent="0" lvl="0" marL="0" rtl="0" algn="ctr">
              <a:spcBef>
                <a:spcPts val="0"/>
              </a:spcBef>
              <a:spcAft>
                <a:spcPts val="0"/>
              </a:spcAft>
              <a:buNone/>
            </a:pPr>
            <a:r>
              <a:rPr b="1" lang="en" sz="1600">
                <a:solidFill>
                  <a:srgbClr val="BF9000"/>
                </a:solidFill>
                <a:latin typeface="Calibri"/>
                <a:ea typeface="Calibri"/>
                <a:cs typeface="Calibri"/>
                <a:sym typeface="Calibri"/>
              </a:rPr>
              <a:t>YOLO</a:t>
            </a:r>
            <a:r>
              <a:rPr b="1" lang="en" sz="1600">
                <a:latin typeface="Calibri"/>
                <a:ea typeface="Calibri"/>
                <a:cs typeface="Calibri"/>
                <a:sym typeface="Calibri"/>
              </a:rPr>
              <a:t> </a:t>
            </a:r>
            <a:endParaRPr b="1" sz="1600">
              <a:latin typeface="Calibri"/>
              <a:ea typeface="Calibri"/>
              <a:cs typeface="Calibri"/>
              <a:sym typeface="Calibri"/>
            </a:endParaRPr>
          </a:p>
        </p:txBody>
      </p:sp>
      <p:sp>
        <p:nvSpPr>
          <p:cNvPr id="1300" name="Google Shape;1300;p89"/>
          <p:cNvSpPr/>
          <p:nvPr/>
        </p:nvSpPr>
        <p:spPr>
          <a:xfrm>
            <a:off x="2077433" y="2294350"/>
            <a:ext cx="2364600" cy="12753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Calibri"/>
                <a:ea typeface="Calibri"/>
                <a:cs typeface="Calibri"/>
                <a:sym typeface="Calibri"/>
              </a:rPr>
              <a:t>Multibox SSD</a:t>
            </a:r>
            <a:endParaRPr sz="1600">
              <a:latin typeface="Calibri"/>
              <a:ea typeface="Calibri"/>
              <a:cs typeface="Calibri"/>
              <a:sym typeface="Calibri"/>
            </a:endParaRPr>
          </a:p>
          <a:p>
            <a:pPr indent="0" lvl="0" marL="0" rtl="0" algn="ctr">
              <a:spcBef>
                <a:spcPts val="0"/>
              </a:spcBef>
              <a:spcAft>
                <a:spcPts val="0"/>
              </a:spcAft>
              <a:buNone/>
            </a:pPr>
            <a:r>
              <a:t/>
            </a:r>
            <a:endParaRPr b="1" sz="1600">
              <a:latin typeface="Calibri"/>
              <a:ea typeface="Calibri"/>
              <a:cs typeface="Calibri"/>
              <a:sym typeface="Calibri"/>
            </a:endParaRPr>
          </a:p>
          <a:p>
            <a:pPr indent="0" lvl="0" marL="0" rtl="0" algn="ctr">
              <a:spcBef>
                <a:spcPts val="0"/>
              </a:spcBef>
              <a:spcAft>
                <a:spcPts val="0"/>
              </a:spcAft>
              <a:buNone/>
            </a:pPr>
            <a:r>
              <a:rPr b="1" lang="en" sz="1600">
                <a:solidFill>
                  <a:srgbClr val="0000FF"/>
                </a:solidFill>
                <a:latin typeface="Calibri"/>
                <a:ea typeface="Calibri"/>
                <a:cs typeface="Calibri"/>
                <a:sym typeface="Calibri"/>
              </a:rPr>
              <a:t>SSD</a:t>
            </a:r>
            <a:endParaRPr b="1" sz="1600">
              <a:solidFill>
                <a:srgbClr val="0000FF"/>
              </a:solidFill>
              <a:latin typeface="Calibri"/>
              <a:ea typeface="Calibri"/>
              <a:cs typeface="Calibri"/>
              <a:sym typeface="Calibri"/>
            </a:endParaRPr>
          </a:p>
        </p:txBody>
      </p:sp>
      <p:sp>
        <p:nvSpPr>
          <p:cNvPr id="1301" name="Google Shape;1301;p89"/>
          <p:cNvSpPr txBox="1"/>
          <p:nvPr/>
        </p:nvSpPr>
        <p:spPr>
          <a:xfrm>
            <a:off x="792600" y="1095350"/>
            <a:ext cx="7558800" cy="4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700">
                <a:solidFill>
                  <a:srgbClr val="434343"/>
                </a:solidFill>
                <a:latin typeface="Calibri"/>
                <a:ea typeface="Calibri"/>
                <a:cs typeface="Calibri"/>
                <a:sym typeface="Calibri"/>
              </a:rPr>
              <a:t>Popular SSD Architectures</a:t>
            </a:r>
            <a:endParaRPr sz="1100">
              <a:solidFill>
                <a:srgbClr val="43434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0"/>
                                        </p:tgtEl>
                                        <p:attrNameLst>
                                          <p:attrName>style.visibility</p:attrName>
                                        </p:attrNameLst>
                                      </p:cBhvr>
                                      <p:to>
                                        <p:strVal val="visible"/>
                                      </p:to>
                                    </p:set>
                                    <p:animEffect filter="fade" transition="in">
                                      <p:cBhvr>
                                        <p:cTn dur="1000"/>
                                        <p:tgtEl>
                                          <p:spTgt spid="1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9"/>
                                        </p:tgtEl>
                                        <p:attrNameLst>
                                          <p:attrName>style.visibility</p:attrName>
                                        </p:attrNameLst>
                                      </p:cBhvr>
                                      <p:to>
                                        <p:strVal val="visible"/>
                                      </p:to>
                                    </p:set>
                                    <p:animEffect filter="fade" transition="in">
                                      <p:cBhvr>
                                        <p:cTn dur="1000"/>
                                        <p:tgtEl>
                                          <p:spTgt spid="1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90"/>
          <p:cNvSpPr/>
          <p:nvPr/>
        </p:nvSpPr>
        <p:spPr>
          <a:xfrm>
            <a:off x="4702125" y="2141950"/>
            <a:ext cx="2468700" cy="12753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Comparable</a:t>
            </a:r>
            <a:r>
              <a:rPr b="1" lang="en">
                <a:latin typeface="Calibri"/>
                <a:ea typeface="Calibri"/>
                <a:cs typeface="Calibri"/>
                <a:sym typeface="Calibri"/>
              </a:rPr>
              <a:t> Accuracy</a:t>
            </a:r>
            <a:endParaRPr b="1">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(Pascal VOC 2007)</a:t>
            </a:r>
            <a:endParaRPr>
              <a:latin typeface="Calibri"/>
              <a:ea typeface="Calibri"/>
              <a:cs typeface="Calibri"/>
              <a:sym typeface="Calibri"/>
            </a:endParaRPr>
          </a:p>
          <a:p>
            <a:pPr indent="0" lvl="0" marL="0" rtl="0" algn="ctr">
              <a:spcBef>
                <a:spcPts val="0"/>
              </a:spcBef>
              <a:spcAft>
                <a:spcPts val="0"/>
              </a:spcAft>
              <a:buNone/>
            </a:pPr>
            <a:r>
              <a:t/>
            </a:r>
            <a:endParaRPr>
              <a:latin typeface="Calibri"/>
              <a:ea typeface="Calibri"/>
              <a:cs typeface="Calibri"/>
              <a:sym typeface="Calibri"/>
            </a:endParaRPr>
          </a:p>
          <a:p>
            <a:pPr indent="0" lvl="0" marL="0" rtl="0" algn="ctr">
              <a:spcBef>
                <a:spcPts val="0"/>
              </a:spcBef>
              <a:spcAft>
                <a:spcPts val="0"/>
              </a:spcAft>
              <a:buNone/>
            </a:pPr>
            <a:r>
              <a:rPr b="1" lang="en">
                <a:solidFill>
                  <a:srgbClr val="BF9000"/>
                </a:solidFill>
                <a:latin typeface="Calibri"/>
                <a:ea typeface="Calibri"/>
                <a:cs typeface="Calibri"/>
                <a:sym typeface="Calibri"/>
              </a:rPr>
              <a:t>mAP of 74.3% vs 73.2%</a:t>
            </a:r>
            <a:r>
              <a:rPr b="1" lang="en">
                <a:latin typeface="Calibri"/>
                <a:ea typeface="Calibri"/>
                <a:cs typeface="Calibri"/>
                <a:sym typeface="Calibri"/>
              </a:rPr>
              <a:t> </a:t>
            </a:r>
            <a:endParaRPr b="1">
              <a:latin typeface="Calibri"/>
              <a:ea typeface="Calibri"/>
              <a:cs typeface="Calibri"/>
              <a:sym typeface="Calibri"/>
            </a:endParaRPr>
          </a:p>
        </p:txBody>
      </p:sp>
      <p:sp>
        <p:nvSpPr>
          <p:cNvPr id="1307" name="Google Shape;1307;p90"/>
          <p:cNvSpPr/>
          <p:nvPr/>
        </p:nvSpPr>
        <p:spPr>
          <a:xfrm>
            <a:off x="2077433" y="2141950"/>
            <a:ext cx="2364600" cy="12753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Significantly </a:t>
            </a:r>
            <a:r>
              <a:rPr b="1" lang="en">
                <a:latin typeface="Calibri"/>
                <a:ea typeface="Calibri"/>
                <a:cs typeface="Calibri"/>
                <a:sym typeface="Calibri"/>
              </a:rPr>
              <a:t>Faster</a:t>
            </a:r>
            <a:r>
              <a:rPr lang="en">
                <a:latin typeface="Calibri"/>
                <a:ea typeface="Calibri"/>
                <a:cs typeface="Calibri"/>
                <a:sym typeface="Calibri"/>
              </a:rPr>
              <a:t> than Faster R-CNN</a:t>
            </a:r>
            <a:endParaRPr>
              <a:latin typeface="Calibri"/>
              <a:ea typeface="Calibri"/>
              <a:cs typeface="Calibri"/>
              <a:sym typeface="Calibri"/>
            </a:endParaRPr>
          </a:p>
          <a:p>
            <a:pPr indent="0" lvl="0" marL="0" rtl="0" algn="ctr">
              <a:spcBef>
                <a:spcPts val="0"/>
              </a:spcBef>
              <a:spcAft>
                <a:spcPts val="0"/>
              </a:spcAft>
              <a:buNone/>
            </a:pPr>
            <a:r>
              <a:t/>
            </a:r>
            <a:endParaRPr b="1">
              <a:latin typeface="Calibri"/>
              <a:ea typeface="Calibri"/>
              <a:cs typeface="Calibri"/>
              <a:sym typeface="Calibri"/>
            </a:endParaRPr>
          </a:p>
          <a:p>
            <a:pPr indent="0" lvl="0" marL="0" rtl="0" algn="ctr">
              <a:spcBef>
                <a:spcPts val="0"/>
              </a:spcBef>
              <a:spcAft>
                <a:spcPts val="0"/>
              </a:spcAft>
              <a:buNone/>
            </a:pPr>
            <a:r>
              <a:rPr b="1" lang="en">
                <a:solidFill>
                  <a:srgbClr val="0000FF"/>
                </a:solidFill>
                <a:latin typeface="Calibri"/>
                <a:ea typeface="Calibri"/>
                <a:cs typeface="Calibri"/>
                <a:sym typeface="Calibri"/>
              </a:rPr>
              <a:t>5 fps vs </a:t>
            </a:r>
            <a:r>
              <a:rPr b="1" lang="en" sz="1800">
                <a:solidFill>
                  <a:srgbClr val="0000FF"/>
                </a:solidFill>
                <a:latin typeface="Calibri"/>
                <a:ea typeface="Calibri"/>
                <a:cs typeface="Calibri"/>
                <a:sym typeface="Calibri"/>
              </a:rPr>
              <a:t>59</a:t>
            </a:r>
            <a:r>
              <a:rPr b="1" lang="en">
                <a:solidFill>
                  <a:srgbClr val="0000FF"/>
                </a:solidFill>
                <a:latin typeface="Calibri"/>
                <a:ea typeface="Calibri"/>
                <a:cs typeface="Calibri"/>
                <a:sym typeface="Calibri"/>
              </a:rPr>
              <a:t> fps</a:t>
            </a:r>
            <a:endParaRPr b="1">
              <a:solidFill>
                <a:srgbClr val="0000FF"/>
              </a:solidFill>
              <a:latin typeface="Calibri"/>
              <a:ea typeface="Calibri"/>
              <a:cs typeface="Calibri"/>
              <a:sym typeface="Calibri"/>
            </a:endParaRPr>
          </a:p>
        </p:txBody>
      </p:sp>
      <p:sp>
        <p:nvSpPr>
          <p:cNvPr id="1308" name="Google Shape;1308;p90"/>
          <p:cNvSpPr txBox="1"/>
          <p:nvPr/>
        </p:nvSpPr>
        <p:spPr>
          <a:xfrm>
            <a:off x="766700" y="834000"/>
            <a:ext cx="7558800" cy="42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700">
                <a:solidFill>
                  <a:srgbClr val="38761D"/>
                </a:solidFill>
                <a:latin typeface="Calibri"/>
                <a:ea typeface="Calibri"/>
                <a:cs typeface="Calibri"/>
                <a:sym typeface="Calibri"/>
              </a:rPr>
              <a:t>Multibox SSD</a:t>
            </a:r>
            <a:endParaRPr sz="1100">
              <a:solidFill>
                <a:srgbClr val="38761D"/>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7"/>
                                        </p:tgtEl>
                                        <p:attrNameLst>
                                          <p:attrName>style.visibility</p:attrName>
                                        </p:attrNameLst>
                                      </p:cBhvr>
                                      <p:to>
                                        <p:strVal val="visible"/>
                                      </p:to>
                                    </p:set>
                                    <p:animEffect filter="fade" transition="in">
                                      <p:cBhvr>
                                        <p:cTn dur="1000"/>
                                        <p:tgtEl>
                                          <p:spTgt spid="1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6"/>
                                        </p:tgtEl>
                                        <p:attrNameLst>
                                          <p:attrName>style.visibility</p:attrName>
                                        </p:attrNameLst>
                                      </p:cBhvr>
                                      <p:to>
                                        <p:strVal val="visible"/>
                                      </p:to>
                                    </p:set>
                                    <p:animEffect filter="fade" transition="in">
                                      <p:cBhvr>
                                        <p:cTn dur="1000"/>
                                        <p:tgtEl>
                                          <p:spTgt spid="1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91"/>
          <p:cNvSpPr/>
          <p:nvPr/>
        </p:nvSpPr>
        <p:spPr>
          <a:xfrm>
            <a:off x="452747" y="2106900"/>
            <a:ext cx="1104900" cy="8748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sp>
        <p:nvSpPr>
          <p:cNvPr id="1314" name="Google Shape;1314;p91"/>
          <p:cNvSpPr/>
          <p:nvPr/>
        </p:nvSpPr>
        <p:spPr>
          <a:xfrm>
            <a:off x="7141613" y="2398230"/>
            <a:ext cx="449400" cy="7521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FC Softmax</a:t>
            </a:r>
            <a:endParaRPr sz="600">
              <a:latin typeface="Calibri"/>
              <a:ea typeface="Calibri"/>
              <a:cs typeface="Calibri"/>
              <a:sym typeface="Calibri"/>
            </a:endParaRPr>
          </a:p>
        </p:txBody>
      </p:sp>
      <p:cxnSp>
        <p:nvCxnSpPr>
          <p:cNvPr id="1315" name="Google Shape;1315;p91"/>
          <p:cNvCxnSpPr>
            <a:endCxn id="1314" idx="1"/>
          </p:cNvCxnSpPr>
          <p:nvPr/>
        </p:nvCxnSpPr>
        <p:spPr>
          <a:xfrm flipH="1" rot="10800000">
            <a:off x="6798713" y="2774280"/>
            <a:ext cx="342900" cy="535800"/>
          </a:xfrm>
          <a:prstGeom prst="straightConnector1">
            <a:avLst/>
          </a:prstGeom>
          <a:noFill/>
          <a:ln cap="flat" cmpd="sng" w="9525">
            <a:solidFill>
              <a:schemeClr val="dk2"/>
            </a:solidFill>
            <a:prstDash val="solid"/>
            <a:round/>
            <a:headEnd len="med" w="med" type="none"/>
            <a:tailEnd len="med" w="med" type="triangle"/>
          </a:ln>
        </p:spPr>
      </p:cxnSp>
      <p:sp>
        <p:nvSpPr>
          <p:cNvPr id="1316" name="Google Shape;1316;p91"/>
          <p:cNvSpPr txBox="1"/>
          <p:nvPr/>
        </p:nvSpPr>
        <p:spPr>
          <a:xfrm>
            <a:off x="7968085" y="2398230"/>
            <a:ext cx="4494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1317" name="Google Shape;1317;p91"/>
          <p:cNvSpPr txBox="1"/>
          <p:nvPr/>
        </p:nvSpPr>
        <p:spPr>
          <a:xfrm>
            <a:off x="7968085" y="2887417"/>
            <a:ext cx="4494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1318" name="Google Shape;1318;p91"/>
          <p:cNvCxnSpPr>
            <a:stCxn id="1314" idx="3"/>
            <a:endCxn id="1316" idx="1"/>
          </p:cNvCxnSpPr>
          <p:nvPr/>
        </p:nvCxnSpPr>
        <p:spPr>
          <a:xfrm flipH="1" rot="10800000">
            <a:off x="7591013" y="2529780"/>
            <a:ext cx="377100" cy="244500"/>
          </a:xfrm>
          <a:prstGeom prst="straightConnector1">
            <a:avLst/>
          </a:prstGeom>
          <a:noFill/>
          <a:ln cap="flat" cmpd="sng" w="9525">
            <a:solidFill>
              <a:schemeClr val="dk2"/>
            </a:solidFill>
            <a:prstDash val="solid"/>
            <a:round/>
            <a:headEnd len="med" w="med" type="none"/>
            <a:tailEnd len="med" w="med" type="triangle"/>
          </a:ln>
        </p:spPr>
      </p:cxnSp>
      <p:cxnSp>
        <p:nvCxnSpPr>
          <p:cNvPr id="1319" name="Google Shape;1319;p91"/>
          <p:cNvCxnSpPr>
            <a:stCxn id="1314" idx="3"/>
            <a:endCxn id="1317" idx="1"/>
          </p:cNvCxnSpPr>
          <p:nvPr/>
        </p:nvCxnSpPr>
        <p:spPr>
          <a:xfrm>
            <a:off x="7591013" y="2774280"/>
            <a:ext cx="377100" cy="244800"/>
          </a:xfrm>
          <a:prstGeom prst="straightConnector1">
            <a:avLst/>
          </a:prstGeom>
          <a:noFill/>
          <a:ln cap="flat" cmpd="sng" w="9525">
            <a:solidFill>
              <a:schemeClr val="dk2"/>
            </a:solidFill>
            <a:prstDash val="solid"/>
            <a:round/>
            <a:headEnd len="med" w="med" type="none"/>
            <a:tailEnd len="med" w="med" type="triangle"/>
          </a:ln>
        </p:spPr>
      </p:cxnSp>
      <p:sp>
        <p:nvSpPr>
          <p:cNvPr id="1320" name="Google Shape;1320;p91"/>
          <p:cNvSpPr/>
          <p:nvPr/>
        </p:nvSpPr>
        <p:spPr>
          <a:xfrm>
            <a:off x="7141613" y="3854041"/>
            <a:ext cx="449400" cy="7521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1321" name="Google Shape;1321;p91"/>
          <p:cNvSpPr txBox="1"/>
          <p:nvPr/>
        </p:nvSpPr>
        <p:spPr>
          <a:xfrm>
            <a:off x="7968085" y="4098635"/>
            <a:ext cx="5739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1322" name="Google Shape;1322;p91"/>
          <p:cNvCxnSpPr>
            <a:stCxn id="1320" idx="3"/>
            <a:endCxn id="1321" idx="1"/>
          </p:cNvCxnSpPr>
          <p:nvPr/>
        </p:nvCxnSpPr>
        <p:spPr>
          <a:xfrm>
            <a:off x="7591013" y="4230091"/>
            <a:ext cx="377100" cy="0"/>
          </a:xfrm>
          <a:prstGeom prst="straightConnector1">
            <a:avLst/>
          </a:prstGeom>
          <a:noFill/>
          <a:ln cap="flat" cmpd="sng" w="9525">
            <a:solidFill>
              <a:schemeClr val="dk2"/>
            </a:solidFill>
            <a:prstDash val="solid"/>
            <a:round/>
            <a:headEnd len="med" w="med" type="none"/>
            <a:tailEnd len="med" w="med" type="triangle"/>
          </a:ln>
        </p:spPr>
      </p:cxnSp>
      <p:cxnSp>
        <p:nvCxnSpPr>
          <p:cNvPr id="1323" name="Google Shape;1323;p91"/>
          <p:cNvCxnSpPr>
            <a:endCxn id="1320" idx="1"/>
          </p:cNvCxnSpPr>
          <p:nvPr/>
        </p:nvCxnSpPr>
        <p:spPr>
          <a:xfrm>
            <a:off x="6798713" y="3309991"/>
            <a:ext cx="342900" cy="920100"/>
          </a:xfrm>
          <a:prstGeom prst="straightConnector1">
            <a:avLst/>
          </a:prstGeom>
          <a:noFill/>
          <a:ln cap="flat" cmpd="sng" w="9525">
            <a:solidFill>
              <a:schemeClr val="dk2"/>
            </a:solidFill>
            <a:prstDash val="solid"/>
            <a:round/>
            <a:headEnd len="med" w="med" type="none"/>
            <a:tailEnd len="med" w="med" type="triangle"/>
          </a:ln>
        </p:spPr>
      </p:cxnSp>
      <p:sp>
        <p:nvSpPr>
          <p:cNvPr id="1324" name="Google Shape;1324;p91"/>
          <p:cNvSpPr txBox="1"/>
          <p:nvPr/>
        </p:nvSpPr>
        <p:spPr>
          <a:xfrm>
            <a:off x="521400" y="3486925"/>
            <a:ext cx="3969900" cy="129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solidFill>
                  <a:srgbClr val="434343"/>
                </a:solidFill>
                <a:latin typeface="Calibri"/>
                <a:ea typeface="Calibri"/>
                <a:cs typeface="Calibri"/>
                <a:sym typeface="Calibri"/>
              </a:rPr>
              <a:t>Faster R-CNN → SSD</a:t>
            </a:r>
            <a:endParaRPr sz="1800">
              <a:solidFill>
                <a:srgbClr val="434343"/>
              </a:solidFill>
              <a:latin typeface="Calibri"/>
              <a:ea typeface="Calibri"/>
              <a:cs typeface="Calibri"/>
              <a:sym typeface="Calibri"/>
            </a:endParaRPr>
          </a:p>
          <a:p>
            <a:pPr indent="0" lvl="0" marL="0" rtl="0" algn="ctr">
              <a:lnSpc>
                <a:spcPct val="100000"/>
              </a:lnSpc>
              <a:spcBef>
                <a:spcPts val="0"/>
              </a:spcBef>
              <a:spcAft>
                <a:spcPts val="0"/>
              </a:spcAft>
              <a:buNone/>
            </a:pPr>
            <a:r>
              <a:rPr lang="en" sz="1200">
                <a:solidFill>
                  <a:srgbClr val="434343"/>
                </a:solidFill>
                <a:latin typeface="Calibri"/>
                <a:ea typeface="Calibri"/>
                <a:cs typeface="Calibri"/>
                <a:sym typeface="Calibri"/>
              </a:rPr>
              <a:t>In SSD, we do not have RPN or RoI Pooling Layer</a:t>
            </a:r>
            <a:endParaRPr sz="1200">
              <a:solidFill>
                <a:srgbClr val="434343"/>
              </a:solidFill>
              <a:latin typeface="Calibri"/>
              <a:ea typeface="Calibri"/>
              <a:cs typeface="Calibri"/>
              <a:sym typeface="Calibri"/>
            </a:endParaRPr>
          </a:p>
        </p:txBody>
      </p:sp>
      <p:sp>
        <p:nvSpPr>
          <p:cNvPr id="1325" name="Google Shape;1325;p91"/>
          <p:cNvSpPr/>
          <p:nvPr/>
        </p:nvSpPr>
        <p:spPr>
          <a:xfrm>
            <a:off x="2012388" y="1788625"/>
            <a:ext cx="1687800" cy="1181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CNN</a:t>
            </a:r>
            <a:endParaRPr>
              <a:latin typeface="Calibri"/>
              <a:ea typeface="Calibri"/>
              <a:cs typeface="Calibri"/>
              <a:sym typeface="Calibri"/>
            </a:endParaRPr>
          </a:p>
          <a:p>
            <a:pPr indent="0" lvl="0" marL="0" rtl="0" algn="ctr">
              <a:spcBef>
                <a:spcPts val="0"/>
              </a:spcBef>
              <a:spcAft>
                <a:spcPts val="0"/>
              </a:spcAft>
              <a:buNone/>
            </a:pPr>
            <a:r>
              <a:rPr lang="en" sz="1100">
                <a:latin typeface="Calibri"/>
                <a:ea typeface="Calibri"/>
                <a:cs typeface="Calibri"/>
                <a:sym typeface="Calibri"/>
              </a:rPr>
              <a:t>(e.g ResNet)</a:t>
            </a:r>
            <a:endParaRPr sz="1100">
              <a:latin typeface="Calibri"/>
              <a:ea typeface="Calibri"/>
              <a:cs typeface="Calibri"/>
              <a:sym typeface="Calibri"/>
            </a:endParaRPr>
          </a:p>
        </p:txBody>
      </p:sp>
      <p:cxnSp>
        <p:nvCxnSpPr>
          <p:cNvPr id="1326" name="Google Shape;1326;p91"/>
          <p:cNvCxnSpPr>
            <a:stCxn id="1313" idx="3"/>
            <a:endCxn id="1325" idx="2"/>
          </p:cNvCxnSpPr>
          <p:nvPr/>
        </p:nvCxnSpPr>
        <p:spPr>
          <a:xfrm flipH="1" rot="10800000">
            <a:off x="1557647" y="2526900"/>
            <a:ext cx="454800" cy="17400"/>
          </a:xfrm>
          <a:prstGeom prst="straightConnector1">
            <a:avLst/>
          </a:prstGeom>
          <a:noFill/>
          <a:ln cap="flat" cmpd="sng" w="9525">
            <a:solidFill>
              <a:schemeClr val="dk2"/>
            </a:solidFill>
            <a:prstDash val="solid"/>
            <a:round/>
            <a:headEnd len="med" w="med" type="none"/>
            <a:tailEnd len="med" w="med" type="triangle"/>
          </a:ln>
        </p:spPr>
      </p:cxnSp>
      <p:sp>
        <p:nvSpPr>
          <p:cNvPr id="1327" name="Google Shape;1327;p91"/>
          <p:cNvSpPr txBox="1"/>
          <p:nvPr/>
        </p:nvSpPr>
        <p:spPr>
          <a:xfrm>
            <a:off x="6652200" y="379050"/>
            <a:ext cx="1540200" cy="34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Calibri"/>
                <a:ea typeface="Calibri"/>
                <a:cs typeface="Calibri"/>
                <a:sym typeface="Calibri"/>
              </a:rPr>
              <a:t>RPN</a:t>
            </a:r>
            <a:endParaRPr>
              <a:solidFill>
                <a:srgbClr val="FF0000"/>
              </a:solidFill>
              <a:latin typeface="Calibri"/>
              <a:ea typeface="Calibri"/>
              <a:cs typeface="Calibri"/>
              <a:sym typeface="Calibri"/>
            </a:endParaRPr>
          </a:p>
        </p:txBody>
      </p:sp>
      <p:sp>
        <p:nvSpPr>
          <p:cNvPr id="1328" name="Google Shape;1328;p91"/>
          <p:cNvSpPr/>
          <p:nvPr/>
        </p:nvSpPr>
        <p:spPr>
          <a:xfrm>
            <a:off x="6357150" y="2398231"/>
            <a:ext cx="449400" cy="2255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Calibri"/>
                <a:ea typeface="Calibri"/>
                <a:cs typeface="Calibri"/>
                <a:sym typeface="Calibri"/>
              </a:rPr>
              <a:t>ROI</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Pooling</a:t>
            </a:r>
            <a:endParaRPr sz="600">
              <a:latin typeface="Calibri"/>
              <a:ea typeface="Calibri"/>
              <a:cs typeface="Calibri"/>
              <a:sym typeface="Calibri"/>
            </a:endParaRPr>
          </a:p>
          <a:p>
            <a:pPr indent="0" lvl="0" marL="0" rtl="0" algn="ctr">
              <a:spcBef>
                <a:spcPts val="0"/>
              </a:spcBef>
              <a:spcAft>
                <a:spcPts val="0"/>
              </a:spcAft>
              <a:buNone/>
            </a:pPr>
            <a:r>
              <a:rPr lang="en" sz="600">
                <a:latin typeface="Calibri"/>
                <a:ea typeface="Calibri"/>
                <a:cs typeface="Calibri"/>
                <a:sym typeface="Calibri"/>
              </a:rPr>
              <a:t>Layer</a:t>
            </a:r>
            <a:endParaRPr sz="600">
              <a:latin typeface="Calibri"/>
              <a:ea typeface="Calibri"/>
              <a:cs typeface="Calibri"/>
              <a:sym typeface="Calibri"/>
            </a:endParaRPr>
          </a:p>
        </p:txBody>
      </p:sp>
      <p:sp>
        <p:nvSpPr>
          <p:cNvPr id="1329" name="Google Shape;1329;p91"/>
          <p:cNvSpPr/>
          <p:nvPr/>
        </p:nvSpPr>
        <p:spPr>
          <a:xfrm>
            <a:off x="4491353" y="278100"/>
            <a:ext cx="2078700" cy="1686600"/>
          </a:xfrm>
          <a:prstGeom prst="rect">
            <a:avLst/>
          </a:prstGeom>
          <a:solidFill>
            <a:srgbClr val="FFFFFF"/>
          </a:solid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30" name="Google Shape;1330;p91"/>
          <p:cNvSpPr/>
          <p:nvPr/>
        </p:nvSpPr>
        <p:spPr>
          <a:xfrm>
            <a:off x="4694900" y="455250"/>
            <a:ext cx="377100" cy="4275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31" name="Google Shape;1331;p91"/>
          <p:cNvSpPr/>
          <p:nvPr/>
        </p:nvSpPr>
        <p:spPr>
          <a:xfrm>
            <a:off x="5228300" y="1217250"/>
            <a:ext cx="573900" cy="5358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32" name="Google Shape;1332;p91"/>
          <p:cNvSpPr/>
          <p:nvPr/>
        </p:nvSpPr>
        <p:spPr>
          <a:xfrm>
            <a:off x="4999700" y="683850"/>
            <a:ext cx="377100" cy="4275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33" name="Google Shape;1333;p91"/>
          <p:cNvSpPr/>
          <p:nvPr/>
        </p:nvSpPr>
        <p:spPr>
          <a:xfrm>
            <a:off x="6140500" y="379050"/>
            <a:ext cx="303000" cy="2631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34" name="Google Shape;1334;p91"/>
          <p:cNvSpPr/>
          <p:nvPr/>
        </p:nvSpPr>
        <p:spPr>
          <a:xfrm>
            <a:off x="6142700" y="1445850"/>
            <a:ext cx="377100" cy="4275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35" name="Google Shape;1335;p91"/>
          <p:cNvSpPr/>
          <p:nvPr/>
        </p:nvSpPr>
        <p:spPr>
          <a:xfrm>
            <a:off x="4618700" y="1293450"/>
            <a:ext cx="377100" cy="4275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36" name="Google Shape;1336;p91"/>
          <p:cNvSpPr/>
          <p:nvPr/>
        </p:nvSpPr>
        <p:spPr>
          <a:xfrm>
            <a:off x="5609300" y="683850"/>
            <a:ext cx="377100" cy="4275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37" name="Google Shape;1337;p91"/>
          <p:cNvSpPr/>
          <p:nvPr/>
        </p:nvSpPr>
        <p:spPr>
          <a:xfrm>
            <a:off x="6066500" y="912450"/>
            <a:ext cx="377100" cy="427500"/>
          </a:xfrm>
          <a:prstGeom prst="rect">
            <a:avLst/>
          </a:prstGeom>
          <a:solidFill>
            <a:srgbClr val="FFE599"/>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338" name="Google Shape;1338;p91"/>
          <p:cNvCxnSpPr>
            <a:stCxn id="1325" idx="5"/>
            <a:endCxn id="1329" idx="1"/>
          </p:cNvCxnSpPr>
          <p:nvPr/>
        </p:nvCxnSpPr>
        <p:spPr>
          <a:xfrm flipH="1" rot="10800000">
            <a:off x="3700188" y="1121350"/>
            <a:ext cx="791100" cy="1110300"/>
          </a:xfrm>
          <a:prstGeom prst="straightConnector1">
            <a:avLst/>
          </a:prstGeom>
          <a:noFill/>
          <a:ln cap="flat" cmpd="sng" w="9525">
            <a:solidFill>
              <a:schemeClr val="dk2"/>
            </a:solidFill>
            <a:prstDash val="solid"/>
            <a:round/>
            <a:headEnd len="med" w="med" type="none"/>
            <a:tailEnd len="med" w="med" type="triangle"/>
          </a:ln>
        </p:spPr>
      </p:cxnSp>
      <p:cxnSp>
        <p:nvCxnSpPr>
          <p:cNvPr id="1339" name="Google Shape;1339;p91"/>
          <p:cNvCxnSpPr>
            <a:stCxn id="1325" idx="5"/>
            <a:endCxn id="1328" idx="1"/>
          </p:cNvCxnSpPr>
          <p:nvPr/>
        </p:nvCxnSpPr>
        <p:spPr>
          <a:xfrm>
            <a:off x="3700188" y="2231650"/>
            <a:ext cx="2657100" cy="1294500"/>
          </a:xfrm>
          <a:prstGeom prst="straightConnector1">
            <a:avLst/>
          </a:prstGeom>
          <a:noFill/>
          <a:ln cap="flat" cmpd="sng" w="9525">
            <a:solidFill>
              <a:schemeClr val="dk2"/>
            </a:solidFill>
            <a:prstDash val="solid"/>
            <a:round/>
            <a:headEnd len="med" w="med" type="none"/>
            <a:tailEnd len="med" w="med" type="triangle"/>
          </a:ln>
        </p:spPr>
      </p:cxnSp>
      <p:cxnSp>
        <p:nvCxnSpPr>
          <p:cNvPr id="1340" name="Google Shape;1340;p91"/>
          <p:cNvCxnSpPr>
            <a:stCxn id="1329" idx="2"/>
            <a:endCxn id="1328" idx="1"/>
          </p:cNvCxnSpPr>
          <p:nvPr/>
        </p:nvCxnSpPr>
        <p:spPr>
          <a:xfrm>
            <a:off x="5530703" y="1964700"/>
            <a:ext cx="826500" cy="1561500"/>
          </a:xfrm>
          <a:prstGeom prst="straightConnector1">
            <a:avLst/>
          </a:prstGeom>
          <a:noFill/>
          <a:ln cap="flat" cmpd="sng" w="9525">
            <a:solidFill>
              <a:schemeClr val="dk2"/>
            </a:solidFill>
            <a:prstDash val="solid"/>
            <a:round/>
            <a:headEnd len="med" w="med" type="none"/>
            <a:tailEnd len="med" w="med" type="triangle"/>
          </a:ln>
        </p:spPr>
      </p:cxnSp>
      <p:sp>
        <p:nvSpPr>
          <p:cNvPr id="1341" name="Google Shape;1341;p91"/>
          <p:cNvSpPr/>
          <p:nvPr/>
        </p:nvSpPr>
        <p:spPr>
          <a:xfrm>
            <a:off x="4682625" y="-176100"/>
            <a:ext cx="1483200" cy="27204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91"/>
          <p:cNvSpPr/>
          <p:nvPr/>
        </p:nvSpPr>
        <p:spPr>
          <a:xfrm>
            <a:off x="5673225" y="2186100"/>
            <a:ext cx="1483200" cy="27204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1"/>
                                        </p:tgtEl>
                                        <p:attrNameLst>
                                          <p:attrName>style.visibility</p:attrName>
                                        </p:attrNameLst>
                                      </p:cBhvr>
                                      <p:to>
                                        <p:strVal val="visible"/>
                                      </p:to>
                                    </p:set>
                                    <p:animEffect filter="fade" transition="in">
                                      <p:cBhvr>
                                        <p:cTn dur="1000"/>
                                        <p:tgtEl>
                                          <p:spTgt spid="1341"/>
                                        </p:tgtEl>
                                      </p:cBhvr>
                                    </p:animEffect>
                                  </p:childTnLst>
                                </p:cTn>
                              </p:par>
                              <p:par>
                                <p:cTn fill="hold" nodeType="withEffect" presetClass="entr" presetID="10" presetSubtype="0">
                                  <p:stCondLst>
                                    <p:cond delay="0"/>
                                  </p:stCondLst>
                                  <p:childTnLst>
                                    <p:set>
                                      <p:cBhvr>
                                        <p:cTn dur="1" fill="hold">
                                          <p:stCondLst>
                                            <p:cond delay="0"/>
                                          </p:stCondLst>
                                        </p:cTn>
                                        <p:tgtEl>
                                          <p:spTgt spid="1342"/>
                                        </p:tgtEl>
                                        <p:attrNameLst>
                                          <p:attrName>style.visibility</p:attrName>
                                        </p:attrNameLst>
                                      </p:cBhvr>
                                      <p:to>
                                        <p:strVal val="visible"/>
                                      </p:to>
                                    </p:set>
                                    <p:animEffect filter="fade" transition="in">
                                      <p:cBhvr>
                                        <p:cTn dur="1000"/>
                                        <p:tgtEl>
                                          <p:spTgt spid="1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1"/>
                                        </p:tgtEl>
                                        <p:attrNameLst>
                                          <p:attrName>style.visibility</p:attrName>
                                        </p:attrNameLst>
                                      </p:cBhvr>
                                      <p:to>
                                        <p:strVal val="visible"/>
                                      </p:to>
                                    </p:set>
                                    <p:animEffect filter="fade" transition="in">
                                      <p:cBhvr>
                                        <p:cTn dur="1000"/>
                                        <p:tgtEl>
                                          <p:spTgt spid="1341"/>
                                        </p:tgtEl>
                                      </p:cBhvr>
                                    </p:animEffect>
                                  </p:childTnLst>
                                </p:cTn>
                              </p:par>
                              <p:par>
                                <p:cTn fill="hold" nodeType="withEffect" presetClass="entr" presetID="10" presetSubtype="0">
                                  <p:stCondLst>
                                    <p:cond delay="0"/>
                                  </p:stCondLst>
                                  <p:childTnLst>
                                    <p:set>
                                      <p:cBhvr>
                                        <p:cTn dur="1" fill="hold">
                                          <p:stCondLst>
                                            <p:cond delay="0"/>
                                          </p:stCondLst>
                                        </p:cTn>
                                        <p:tgtEl>
                                          <p:spTgt spid="1342"/>
                                        </p:tgtEl>
                                        <p:attrNameLst>
                                          <p:attrName>style.visibility</p:attrName>
                                        </p:attrNameLst>
                                      </p:cBhvr>
                                      <p:to>
                                        <p:strVal val="visible"/>
                                      </p:to>
                                    </p:set>
                                    <p:animEffect filter="fade" transition="in">
                                      <p:cBhvr>
                                        <p:cTn dur="1000"/>
                                        <p:tgtEl>
                                          <p:spTgt spid="1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0"/>
          <p:cNvPicPr preferRelativeResize="0"/>
          <p:nvPr/>
        </p:nvPicPr>
        <p:blipFill>
          <a:blip r:embed="rId3">
            <a:alphaModFix/>
          </a:blip>
          <a:stretch>
            <a:fillRect/>
          </a:stretch>
        </p:blipFill>
        <p:spPr>
          <a:xfrm>
            <a:off x="976500" y="1400150"/>
            <a:ext cx="2970724" cy="1971500"/>
          </a:xfrm>
          <a:prstGeom prst="rect">
            <a:avLst/>
          </a:prstGeom>
          <a:noFill/>
          <a:ln>
            <a:noFill/>
          </a:ln>
        </p:spPr>
      </p:pic>
      <p:cxnSp>
        <p:nvCxnSpPr>
          <p:cNvPr id="125" name="Google Shape;125;p20"/>
          <p:cNvCxnSpPr/>
          <p:nvPr/>
        </p:nvCxnSpPr>
        <p:spPr>
          <a:xfrm>
            <a:off x="4239325" y="2320250"/>
            <a:ext cx="669000" cy="0"/>
          </a:xfrm>
          <a:prstGeom prst="straightConnector1">
            <a:avLst/>
          </a:prstGeom>
          <a:noFill/>
          <a:ln cap="flat" cmpd="sng" w="19050">
            <a:solidFill>
              <a:schemeClr val="dk2"/>
            </a:solidFill>
            <a:prstDash val="solid"/>
            <a:round/>
            <a:headEnd len="med" w="med" type="none"/>
            <a:tailEnd len="med" w="med" type="triangle"/>
          </a:ln>
        </p:spPr>
      </p:cxnSp>
      <p:sp>
        <p:nvSpPr>
          <p:cNvPr id="126" name="Google Shape;126;p20"/>
          <p:cNvSpPr txBox="1"/>
          <p:nvPr/>
        </p:nvSpPr>
        <p:spPr>
          <a:xfrm>
            <a:off x="2694025" y="3853400"/>
            <a:ext cx="3759600" cy="80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latin typeface="Calibri"/>
                <a:ea typeface="Calibri"/>
                <a:cs typeface="Calibri"/>
                <a:sym typeface="Calibri"/>
              </a:rPr>
              <a:t>From one original image,  we will create lots of images e.g </a:t>
            </a:r>
            <a:r>
              <a:rPr b="1" lang="en" sz="1800">
                <a:solidFill>
                  <a:srgbClr val="FF0000"/>
                </a:solidFill>
                <a:latin typeface="Calibri"/>
                <a:ea typeface="Calibri"/>
                <a:cs typeface="Calibri"/>
                <a:sym typeface="Calibri"/>
              </a:rPr>
              <a:t>1000 images</a:t>
            </a:r>
            <a:endParaRPr b="1" sz="1800">
              <a:solidFill>
                <a:srgbClr val="FF0000"/>
              </a:solidFill>
              <a:latin typeface="Calibri"/>
              <a:ea typeface="Calibri"/>
              <a:cs typeface="Calibri"/>
              <a:sym typeface="Calibri"/>
            </a:endParaRPr>
          </a:p>
        </p:txBody>
      </p:sp>
      <p:pic>
        <p:nvPicPr>
          <p:cNvPr id="127" name="Google Shape;127;p20"/>
          <p:cNvPicPr preferRelativeResize="0"/>
          <p:nvPr/>
        </p:nvPicPr>
        <p:blipFill>
          <a:blip r:embed="rId4">
            <a:alphaModFix/>
          </a:blip>
          <a:stretch>
            <a:fillRect/>
          </a:stretch>
        </p:blipFill>
        <p:spPr>
          <a:xfrm>
            <a:off x="5824646" y="1945100"/>
            <a:ext cx="955800" cy="1253301"/>
          </a:xfrm>
          <a:prstGeom prst="rect">
            <a:avLst/>
          </a:prstGeom>
          <a:noFill/>
          <a:ln>
            <a:noFill/>
          </a:ln>
        </p:spPr>
      </p:pic>
      <p:pic>
        <p:nvPicPr>
          <p:cNvPr id="128" name="Google Shape;128;p20"/>
          <p:cNvPicPr preferRelativeResize="0"/>
          <p:nvPr/>
        </p:nvPicPr>
        <p:blipFill>
          <a:blip r:embed="rId5">
            <a:alphaModFix/>
          </a:blip>
          <a:stretch>
            <a:fillRect/>
          </a:stretch>
        </p:blipFill>
        <p:spPr>
          <a:xfrm>
            <a:off x="7358299" y="1400150"/>
            <a:ext cx="669000" cy="669000"/>
          </a:xfrm>
          <a:prstGeom prst="rect">
            <a:avLst/>
          </a:prstGeom>
          <a:noFill/>
          <a:ln>
            <a:noFill/>
          </a:ln>
        </p:spPr>
      </p:pic>
      <p:pic>
        <p:nvPicPr>
          <p:cNvPr id="129" name="Google Shape;129;p20"/>
          <p:cNvPicPr preferRelativeResize="0"/>
          <p:nvPr/>
        </p:nvPicPr>
        <p:blipFill>
          <a:blip r:embed="rId6">
            <a:alphaModFix/>
          </a:blip>
          <a:stretch>
            <a:fillRect/>
          </a:stretch>
        </p:blipFill>
        <p:spPr>
          <a:xfrm>
            <a:off x="7641650" y="2384550"/>
            <a:ext cx="385659" cy="669000"/>
          </a:xfrm>
          <a:prstGeom prst="rect">
            <a:avLst/>
          </a:prstGeom>
          <a:noFill/>
          <a:ln>
            <a:noFill/>
          </a:ln>
        </p:spPr>
      </p:pic>
      <p:pic>
        <p:nvPicPr>
          <p:cNvPr id="130" name="Google Shape;130;p20"/>
          <p:cNvPicPr preferRelativeResize="0"/>
          <p:nvPr/>
        </p:nvPicPr>
        <p:blipFill>
          <a:blip r:embed="rId7">
            <a:alphaModFix/>
          </a:blip>
          <a:stretch>
            <a:fillRect/>
          </a:stretch>
        </p:blipFill>
        <p:spPr>
          <a:xfrm>
            <a:off x="5107013" y="1400150"/>
            <a:ext cx="669000" cy="401400"/>
          </a:xfrm>
          <a:prstGeom prst="rect">
            <a:avLst/>
          </a:prstGeom>
          <a:noFill/>
          <a:ln>
            <a:noFill/>
          </a:ln>
        </p:spPr>
      </p:pic>
      <p:pic>
        <p:nvPicPr>
          <p:cNvPr id="131" name="Google Shape;131;p20"/>
          <p:cNvPicPr preferRelativeResize="0"/>
          <p:nvPr/>
        </p:nvPicPr>
        <p:blipFill>
          <a:blip r:embed="rId8">
            <a:alphaModFix/>
          </a:blip>
          <a:stretch>
            <a:fillRect/>
          </a:stretch>
        </p:blipFill>
        <p:spPr>
          <a:xfrm>
            <a:off x="5114350" y="2838938"/>
            <a:ext cx="533400" cy="714375"/>
          </a:xfrm>
          <a:prstGeom prst="rect">
            <a:avLst/>
          </a:prstGeom>
          <a:noFill/>
          <a:ln>
            <a:noFill/>
          </a:ln>
        </p:spPr>
      </p:pic>
      <p:pic>
        <p:nvPicPr>
          <p:cNvPr id="132" name="Google Shape;132;p20"/>
          <p:cNvPicPr preferRelativeResize="0"/>
          <p:nvPr/>
        </p:nvPicPr>
        <p:blipFill>
          <a:blip r:embed="rId9">
            <a:alphaModFix/>
          </a:blip>
          <a:stretch>
            <a:fillRect/>
          </a:stretch>
        </p:blipFill>
        <p:spPr>
          <a:xfrm>
            <a:off x="5092788" y="1937213"/>
            <a:ext cx="576525" cy="766075"/>
          </a:xfrm>
          <a:prstGeom prst="rect">
            <a:avLst/>
          </a:prstGeom>
          <a:noFill/>
          <a:ln>
            <a:noFill/>
          </a:ln>
        </p:spPr>
      </p:pic>
      <p:pic>
        <p:nvPicPr>
          <p:cNvPr id="133" name="Google Shape;133;p20"/>
          <p:cNvPicPr preferRelativeResize="0"/>
          <p:nvPr/>
        </p:nvPicPr>
        <p:blipFill>
          <a:blip r:embed="rId10">
            <a:alphaModFix/>
          </a:blip>
          <a:stretch>
            <a:fillRect/>
          </a:stretch>
        </p:blipFill>
        <p:spPr>
          <a:xfrm>
            <a:off x="6814875" y="2191425"/>
            <a:ext cx="637031" cy="766050"/>
          </a:xfrm>
          <a:prstGeom prst="rect">
            <a:avLst/>
          </a:prstGeom>
          <a:noFill/>
          <a:ln>
            <a:noFill/>
          </a:ln>
        </p:spPr>
      </p:pic>
      <p:pic>
        <p:nvPicPr>
          <p:cNvPr id="134" name="Google Shape;134;p20"/>
          <p:cNvPicPr preferRelativeResize="0"/>
          <p:nvPr/>
        </p:nvPicPr>
        <p:blipFill>
          <a:blip r:embed="rId11">
            <a:alphaModFix/>
          </a:blip>
          <a:stretch>
            <a:fillRect/>
          </a:stretch>
        </p:blipFill>
        <p:spPr>
          <a:xfrm>
            <a:off x="6814875" y="3079750"/>
            <a:ext cx="955800" cy="467120"/>
          </a:xfrm>
          <a:prstGeom prst="rect">
            <a:avLst/>
          </a:prstGeom>
          <a:noFill/>
          <a:ln>
            <a:noFill/>
          </a:ln>
        </p:spPr>
      </p:pic>
      <p:pic>
        <p:nvPicPr>
          <p:cNvPr id="135" name="Google Shape;135;p20"/>
          <p:cNvPicPr preferRelativeResize="0"/>
          <p:nvPr/>
        </p:nvPicPr>
        <p:blipFill>
          <a:blip r:embed="rId12">
            <a:alphaModFix/>
          </a:blip>
          <a:stretch>
            <a:fillRect/>
          </a:stretch>
        </p:blipFill>
        <p:spPr>
          <a:xfrm>
            <a:off x="6196025" y="1400150"/>
            <a:ext cx="913642" cy="4671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92"/>
          <p:cNvSpPr/>
          <p:nvPr/>
        </p:nvSpPr>
        <p:spPr>
          <a:xfrm>
            <a:off x="1098885" y="2054475"/>
            <a:ext cx="1104900" cy="8748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cxnSp>
        <p:nvCxnSpPr>
          <p:cNvPr id="1348" name="Google Shape;1348;p92"/>
          <p:cNvCxnSpPr>
            <a:endCxn id="1349" idx="1"/>
          </p:cNvCxnSpPr>
          <p:nvPr/>
        </p:nvCxnSpPr>
        <p:spPr>
          <a:xfrm flipH="1" rot="10800000">
            <a:off x="6301850" y="1655055"/>
            <a:ext cx="342900" cy="535800"/>
          </a:xfrm>
          <a:prstGeom prst="straightConnector1">
            <a:avLst/>
          </a:prstGeom>
          <a:noFill/>
          <a:ln cap="flat" cmpd="sng" w="9525">
            <a:solidFill>
              <a:schemeClr val="dk2"/>
            </a:solidFill>
            <a:prstDash val="solid"/>
            <a:round/>
            <a:headEnd len="med" w="med" type="none"/>
            <a:tailEnd len="med" w="med" type="triangle"/>
          </a:ln>
        </p:spPr>
      </p:cxnSp>
      <p:sp>
        <p:nvSpPr>
          <p:cNvPr id="1350" name="Google Shape;1350;p92"/>
          <p:cNvSpPr txBox="1"/>
          <p:nvPr/>
        </p:nvSpPr>
        <p:spPr>
          <a:xfrm>
            <a:off x="6709230" y="1534550"/>
            <a:ext cx="1225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Class Probabilities</a:t>
            </a:r>
            <a:endParaRPr b="1" sz="1200">
              <a:latin typeface="Calibri"/>
              <a:ea typeface="Calibri"/>
              <a:cs typeface="Calibri"/>
              <a:sym typeface="Calibri"/>
            </a:endParaRPr>
          </a:p>
        </p:txBody>
      </p:sp>
      <p:cxnSp>
        <p:nvCxnSpPr>
          <p:cNvPr id="1351" name="Google Shape;1351;p92"/>
          <p:cNvCxnSpPr>
            <a:endCxn id="1352" idx="1"/>
          </p:cNvCxnSpPr>
          <p:nvPr/>
        </p:nvCxnSpPr>
        <p:spPr>
          <a:xfrm>
            <a:off x="6301850" y="2190766"/>
            <a:ext cx="342900" cy="920100"/>
          </a:xfrm>
          <a:prstGeom prst="straightConnector1">
            <a:avLst/>
          </a:prstGeom>
          <a:noFill/>
          <a:ln cap="flat" cmpd="sng" w="9525">
            <a:solidFill>
              <a:schemeClr val="dk2"/>
            </a:solidFill>
            <a:prstDash val="solid"/>
            <a:round/>
            <a:headEnd len="med" w="med" type="none"/>
            <a:tailEnd len="med" w="med" type="triangle"/>
          </a:ln>
        </p:spPr>
      </p:cxnSp>
      <p:sp>
        <p:nvSpPr>
          <p:cNvPr id="1353" name="Google Shape;1353;p92"/>
          <p:cNvSpPr txBox="1"/>
          <p:nvPr/>
        </p:nvSpPr>
        <p:spPr>
          <a:xfrm>
            <a:off x="2587050" y="3654925"/>
            <a:ext cx="3969900" cy="75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434343"/>
                </a:solidFill>
                <a:latin typeface="Calibri"/>
                <a:ea typeface="Calibri"/>
                <a:cs typeface="Calibri"/>
                <a:sym typeface="Calibri"/>
              </a:rPr>
              <a:t>SSD Architecture </a:t>
            </a:r>
            <a:endParaRPr b="1" sz="18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200">
                <a:solidFill>
                  <a:srgbClr val="434343"/>
                </a:solidFill>
                <a:latin typeface="Calibri"/>
                <a:ea typeface="Calibri"/>
                <a:cs typeface="Calibri"/>
                <a:sym typeface="Calibri"/>
              </a:rPr>
              <a:t>SSD uses only Feature Network and Detection Network</a:t>
            </a:r>
            <a:endParaRPr sz="1200">
              <a:solidFill>
                <a:srgbClr val="434343"/>
              </a:solidFill>
              <a:latin typeface="Calibri"/>
              <a:ea typeface="Calibri"/>
              <a:cs typeface="Calibri"/>
              <a:sym typeface="Calibri"/>
            </a:endParaRPr>
          </a:p>
        </p:txBody>
      </p:sp>
      <p:sp>
        <p:nvSpPr>
          <p:cNvPr id="1354" name="Google Shape;1354;p92"/>
          <p:cNvSpPr/>
          <p:nvPr/>
        </p:nvSpPr>
        <p:spPr>
          <a:xfrm>
            <a:off x="2658525" y="1736200"/>
            <a:ext cx="1687800" cy="1181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a:p>
            <a:pPr indent="0" lvl="0" marL="0" rtl="0" algn="ctr">
              <a:spcBef>
                <a:spcPts val="0"/>
              </a:spcBef>
              <a:spcAft>
                <a:spcPts val="0"/>
              </a:spcAft>
              <a:buNone/>
            </a:pPr>
            <a:r>
              <a:rPr lang="en" sz="800">
                <a:latin typeface="Roboto"/>
                <a:ea typeface="Roboto"/>
                <a:cs typeface="Roboto"/>
                <a:sym typeface="Roboto"/>
              </a:rPr>
              <a:t>(Feature NW)</a:t>
            </a:r>
            <a:endParaRPr sz="800">
              <a:latin typeface="Roboto"/>
              <a:ea typeface="Roboto"/>
              <a:cs typeface="Roboto"/>
              <a:sym typeface="Roboto"/>
            </a:endParaRPr>
          </a:p>
        </p:txBody>
      </p:sp>
      <p:cxnSp>
        <p:nvCxnSpPr>
          <p:cNvPr id="1355" name="Google Shape;1355;p92"/>
          <p:cNvCxnSpPr>
            <a:stCxn id="1347" idx="3"/>
            <a:endCxn id="1354" idx="2"/>
          </p:cNvCxnSpPr>
          <p:nvPr/>
        </p:nvCxnSpPr>
        <p:spPr>
          <a:xfrm flipH="1" rot="10800000">
            <a:off x="2203785" y="2474475"/>
            <a:ext cx="454800" cy="17400"/>
          </a:xfrm>
          <a:prstGeom prst="straightConnector1">
            <a:avLst/>
          </a:prstGeom>
          <a:noFill/>
          <a:ln cap="flat" cmpd="sng" w="9525">
            <a:solidFill>
              <a:schemeClr val="dk2"/>
            </a:solidFill>
            <a:prstDash val="solid"/>
            <a:round/>
            <a:headEnd len="med" w="med" type="none"/>
            <a:tailEnd len="med" w="med" type="triangle"/>
          </a:ln>
        </p:spPr>
      </p:cxnSp>
      <p:sp>
        <p:nvSpPr>
          <p:cNvPr id="1356" name="Google Shape;1356;p92"/>
          <p:cNvSpPr/>
          <p:nvPr/>
        </p:nvSpPr>
        <p:spPr>
          <a:xfrm>
            <a:off x="5098288" y="1345625"/>
            <a:ext cx="1225200" cy="17004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SSD Detection Layers</a:t>
            </a:r>
            <a:endParaRPr sz="1800">
              <a:latin typeface="Calibri"/>
              <a:ea typeface="Calibri"/>
              <a:cs typeface="Calibri"/>
              <a:sym typeface="Calibri"/>
            </a:endParaRPr>
          </a:p>
        </p:txBody>
      </p:sp>
      <p:cxnSp>
        <p:nvCxnSpPr>
          <p:cNvPr id="1357" name="Google Shape;1357;p92"/>
          <p:cNvCxnSpPr>
            <a:stCxn id="1354" idx="5"/>
            <a:endCxn id="1356" idx="1"/>
          </p:cNvCxnSpPr>
          <p:nvPr/>
        </p:nvCxnSpPr>
        <p:spPr>
          <a:xfrm>
            <a:off x="4346325" y="2179225"/>
            <a:ext cx="752100" cy="16500"/>
          </a:xfrm>
          <a:prstGeom prst="straightConnector1">
            <a:avLst/>
          </a:prstGeom>
          <a:noFill/>
          <a:ln cap="flat" cmpd="sng" w="9525">
            <a:solidFill>
              <a:schemeClr val="dk2"/>
            </a:solidFill>
            <a:prstDash val="solid"/>
            <a:round/>
            <a:headEnd len="med" w="med" type="none"/>
            <a:tailEnd len="med" w="med" type="triangle"/>
          </a:ln>
        </p:spPr>
      </p:cxnSp>
      <p:sp>
        <p:nvSpPr>
          <p:cNvPr id="1358" name="Google Shape;1358;p92"/>
          <p:cNvSpPr txBox="1"/>
          <p:nvPr/>
        </p:nvSpPr>
        <p:spPr>
          <a:xfrm>
            <a:off x="6709230" y="2982350"/>
            <a:ext cx="1225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Bounding Box Coordinates</a:t>
            </a:r>
            <a:endParaRPr b="1" sz="1200">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93"/>
          <p:cNvSpPr txBox="1"/>
          <p:nvPr/>
        </p:nvSpPr>
        <p:spPr>
          <a:xfrm>
            <a:off x="4118950" y="1422900"/>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434343"/>
                </a:solidFill>
                <a:latin typeface="Calibri"/>
                <a:ea typeface="Calibri"/>
                <a:cs typeface="Calibri"/>
                <a:sym typeface="Calibri"/>
              </a:rPr>
              <a:t>Who will provide</a:t>
            </a:r>
            <a:r>
              <a:rPr lang="en" sz="1800">
                <a:solidFill>
                  <a:srgbClr val="434343"/>
                </a:solidFill>
                <a:latin typeface="Calibri"/>
                <a:ea typeface="Calibri"/>
                <a:cs typeface="Calibri"/>
                <a:sym typeface="Calibri"/>
              </a:rPr>
              <a:t> RoIs in SSD?</a:t>
            </a:r>
            <a:endParaRPr sz="1800">
              <a:solidFill>
                <a:srgbClr val="434343"/>
              </a:solidFill>
              <a:latin typeface="Calibri"/>
              <a:ea typeface="Calibri"/>
              <a:cs typeface="Calibri"/>
              <a:sym typeface="Calibri"/>
            </a:endParaRPr>
          </a:p>
        </p:txBody>
      </p:sp>
      <p:pic>
        <p:nvPicPr>
          <p:cNvPr id="1364" name="Google Shape;1364;p93"/>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1365" name="Google Shape;1365;p93"/>
          <p:cNvSpPr txBox="1"/>
          <p:nvPr/>
        </p:nvSpPr>
        <p:spPr>
          <a:xfrm>
            <a:off x="4164875" y="2566400"/>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0000FF"/>
                </a:solidFill>
                <a:latin typeface="Roboto"/>
                <a:ea typeface="Roboto"/>
                <a:cs typeface="Roboto"/>
                <a:sym typeface="Roboto"/>
              </a:rPr>
              <a:t>As there is no RPN/Selective Search, </a:t>
            </a:r>
            <a:r>
              <a:rPr b="1" lang="en" sz="1800">
                <a:solidFill>
                  <a:srgbClr val="0000FF"/>
                </a:solidFill>
                <a:latin typeface="Roboto"/>
                <a:ea typeface="Roboto"/>
                <a:cs typeface="Roboto"/>
                <a:sym typeface="Roboto"/>
              </a:rPr>
              <a:t>we</a:t>
            </a:r>
            <a:r>
              <a:rPr lang="en" sz="1800">
                <a:solidFill>
                  <a:srgbClr val="0000FF"/>
                </a:solidFill>
                <a:latin typeface="Roboto"/>
                <a:ea typeface="Roboto"/>
                <a:cs typeface="Roboto"/>
                <a:sym typeface="Roboto"/>
              </a:rPr>
              <a:t> have to provide RoI </a:t>
            </a:r>
            <a:r>
              <a:rPr lang="en" sz="1800">
                <a:solidFill>
                  <a:srgbClr val="0000FF"/>
                </a:solidFill>
                <a:latin typeface="Roboto"/>
                <a:ea typeface="Roboto"/>
                <a:cs typeface="Roboto"/>
                <a:sym typeface="Roboto"/>
              </a:rPr>
              <a:t>coordinates</a:t>
            </a:r>
            <a:endParaRPr sz="1800">
              <a:solidFill>
                <a:srgbClr val="0000FF"/>
              </a:solidFill>
              <a:latin typeface="Roboto"/>
              <a:ea typeface="Roboto"/>
              <a:cs typeface="Roboto"/>
              <a:sym typeface="Robot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94"/>
          <p:cNvSpPr txBox="1"/>
          <p:nvPr/>
        </p:nvSpPr>
        <p:spPr>
          <a:xfrm>
            <a:off x="4118950" y="1422900"/>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434343"/>
                </a:solidFill>
                <a:latin typeface="Calibri"/>
                <a:ea typeface="Calibri"/>
                <a:cs typeface="Calibri"/>
                <a:sym typeface="Calibri"/>
              </a:rPr>
              <a:t>How do we get RoIs in SSD?</a:t>
            </a:r>
            <a:endParaRPr sz="1800">
              <a:solidFill>
                <a:srgbClr val="434343"/>
              </a:solidFill>
              <a:latin typeface="Calibri"/>
              <a:ea typeface="Calibri"/>
              <a:cs typeface="Calibri"/>
              <a:sym typeface="Calibri"/>
            </a:endParaRPr>
          </a:p>
        </p:txBody>
      </p:sp>
      <p:pic>
        <p:nvPicPr>
          <p:cNvPr id="1371" name="Google Shape;1371;p94"/>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1372" name="Google Shape;1372;p94"/>
          <p:cNvSpPr txBox="1"/>
          <p:nvPr/>
        </p:nvSpPr>
        <p:spPr>
          <a:xfrm>
            <a:off x="4164875" y="2566400"/>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0000FF"/>
                </a:solidFill>
                <a:latin typeface="Roboto"/>
                <a:ea typeface="Roboto"/>
                <a:cs typeface="Roboto"/>
                <a:sym typeface="Roboto"/>
              </a:rPr>
              <a:t>SSD uses an approach very similar to </a:t>
            </a:r>
            <a:r>
              <a:rPr lang="en" sz="1800">
                <a:solidFill>
                  <a:srgbClr val="0000FF"/>
                </a:solidFill>
                <a:latin typeface="Roboto"/>
                <a:ea typeface="Roboto"/>
                <a:cs typeface="Roboto"/>
                <a:sym typeface="Roboto"/>
              </a:rPr>
              <a:t>anchor boxes in </a:t>
            </a:r>
            <a:r>
              <a:rPr lang="en" sz="1800">
                <a:solidFill>
                  <a:srgbClr val="0000FF"/>
                </a:solidFill>
                <a:latin typeface="Roboto"/>
                <a:ea typeface="Roboto"/>
                <a:cs typeface="Roboto"/>
                <a:sym typeface="Roboto"/>
              </a:rPr>
              <a:t>Faster R-CNN</a:t>
            </a:r>
            <a:endParaRPr sz="1800">
              <a:solidFill>
                <a:srgbClr val="0000FF"/>
              </a:solidFill>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95"/>
          <p:cNvSpPr txBox="1"/>
          <p:nvPr/>
        </p:nvSpPr>
        <p:spPr>
          <a:xfrm>
            <a:off x="5886325" y="1886850"/>
            <a:ext cx="2692200" cy="136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666666"/>
                </a:solidFill>
                <a:latin typeface="Calibri"/>
                <a:ea typeface="Calibri"/>
                <a:cs typeface="Calibri"/>
                <a:sym typeface="Calibri"/>
              </a:rPr>
              <a:t>Building RoIs </a:t>
            </a:r>
            <a:endParaRPr b="1" sz="2400">
              <a:solidFill>
                <a:srgbClr val="666666"/>
              </a:solidFill>
              <a:latin typeface="Calibri"/>
              <a:ea typeface="Calibri"/>
              <a:cs typeface="Calibri"/>
              <a:sym typeface="Calibri"/>
            </a:endParaRPr>
          </a:p>
          <a:p>
            <a:pPr indent="0" lvl="0" marL="0" rtl="0" algn="ctr">
              <a:lnSpc>
                <a:spcPct val="100000"/>
              </a:lnSpc>
              <a:spcBef>
                <a:spcPts val="0"/>
              </a:spcBef>
              <a:spcAft>
                <a:spcPts val="0"/>
              </a:spcAft>
              <a:buNone/>
            </a:pPr>
            <a:r>
              <a:rPr b="1" lang="en" sz="2400">
                <a:solidFill>
                  <a:srgbClr val="666666"/>
                </a:solidFill>
                <a:latin typeface="Calibri"/>
                <a:ea typeface="Calibri"/>
                <a:cs typeface="Calibri"/>
                <a:sym typeface="Calibri"/>
              </a:rPr>
              <a:t>in SSD</a:t>
            </a:r>
            <a:endParaRPr b="1" sz="2400">
              <a:solidFill>
                <a:srgbClr val="666666"/>
              </a:solidFill>
              <a:latin typeface="Calibri"/>
              <a:ea typeface="Calibri"/>
              <a:cs typeface="Calibri"/>
              <a:sym typeface="Calibri"/>
            </a:endParaRPr>
          </a:p>
        </p:txBody>
      </p:sp>
      <p:pic>
        <p:nvPicPr>
          <p:cNvPr id="1378" name="Google Shape;1378;p95"/>
          <p:cNvPicPr preferRelativeResize="0"/>
          <p:nvPr/>
        </p:nvPicPr>
        <p:blipFill>
          <a:blip r:embed="rId3">
            <a:alphaModFix/>
          </a:blip>
          <a:stretch>
            <a:fillRect/>
          </a:stretch>
        </p:blipFill>
        <p:spPr>
          <a:xfrm>
            <a:off x="0" y="0"/>
            <a:ext cx="5090724" cy="51435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pic>
        <p:nvPicPr>
          <p:cNvPr id="1383" name="Google Shape;1383;p96"/>
          <p:cNvPicPr preferRelativeResize="0"/>
          <p:nvPr/>
        </p:nvPicPr>
        <p:blipFill>
          <a:blip r:embed="rId3">
            <a:alphaModFix/>
          </a:blip>
          <a:stretch>
            <a:fillRect/>
          </a:stretch>
        </p:blipFill>
        <p:spPr>
          <a:xfrm>
            <a:off x="656925" y="871767"/>
            <a:ext cx="3534699" cy="3235533"/>
          </a:xfrm>
          <a:prstGeom prst="rect">
            <a:avLst/>
          </a:prstGeom>
          <a:noFill/>
          <a:ln>
            <a:noFill/>
          </a:ln>
        </p:spPr>
      </p:pic>
      <p:graphicFrame>
        <p:nvGraphicFramePr>
          <p:cNvPr id="1384" name="Google Shape;1384;p96"/>
          <p:cNvGraphicFramePr/>
          <p:nvPr/>
        </p:nvGraphicFramePr>
        <p:xfrm>
          <a:off x="656900" y="874450"/>
          <a:ext cx="3000000" cy="3000000"/>
        </p:xfrm>
        <a:graphic>
          <a:graphicData uri="http://schemas.openxmlformats.org/drawingml/2006/table">
            <a:tbl>
              <a:tblPr>
                <a:noFill/>
                <a:tableStyleId>{74C20E84-B4FB-401E-A0E8-A94B4574E8F7}</a:tableStyleId>
              </a:tblPr>
              <a:tblGrid>
                <a:gridCol w="883675"/>
                <a:gridCol w="883675"/>
                <a:gridCol w="883675"/>
                <a:gridCol w="883675"/>
              </a:tblGrid>
              <a:tr h="808225">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r>
              <a:tr h="808225">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r>
              <a:tr h="808225">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r>
              <a:tr h="808225">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r>
            </a:tbl>
          </a:graphicData>
        </a:graphic>
      </p:graphicFrame>
      <p:sp>
        <p:nvSpPr>
          <p:cNvPr id="1385" name="Google Shape;1385;p96"/>
          <p:cNvSpPr txBox="1"/>
          <p:nvPr/>
        </p:nvSpPr>
        <p:spPr>
          <a:xfrm>
            <a:off x="4627400" y="1067975"/>
            <a:ext cx="3599100" cy="767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434343"/>
                </a:solidFill>
                <a:latin typeface="Roboto"/>
                <a:ea typeface="Roboto"/>
                <a:cs typeface="Roboto"/>
                <a:sym typeface="Roboto"/>
              </a:rPr>
              <a:t>Building RoIs (called Priors) in SSD</a:t>
            </a:r>
            <a:endParaRPr b="1">
              <a:solidFill>
                <a:srgbClr val="434343"/>
              </a:solidFill>
              <a:latin typeface="Roboto"/>
              <a:ea typeface="Roboto"/>
              <a:cs typeface="Roboto"/>
              <a:sym typeface="Roboto"/>
            </a:endParaRPr>
          </a:p>
        </p:txBody>
      </p:sp>
      <p:sp>
        <p:nvSpPr>
          <p:cNvPr id="1386" name="Google Shape;1386;p96"/>
          <p:cNvSpPr txBox="1"/>
          <p:nvPr/>
        </p:nvSpPr>
        <p:spPr>
          <a:xfrm>
            <a:off x="1065938" y="4254975"/>
            <a:ext cx="28971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alibri"/>
                <a:ea typeface="Calibri"/>
                <a:cs typeface="Calibri"/>
                <a:sym typeface="Calibri"/>
              </a:rPr>
              <a:t>4x4 Grid</a:t>
            </a:r>
            <a:endParaRPr b="1">
              <a:solidFill>
                <a:srgbClr val="FF0000"/>
              </a:solidFill>
              <a:latin typeface="Calibri"/>
              <a:ea typeface="Calibri"/>
              <a:cs typeface="Calibri"/>
              <a:sym typeface="Calibri"/>
            </a:endParaRPr>
          </a:p>
        </p:txBody>
      </p:sp>
      <p:sp>
        <p:nvSpPr>
          <p:cNvPr id="1387" name="Google Shape;1387;p96"/>
          <p:cNvSpPr txBox="1"/>
          <p:nvPr/>
        </p:nvSpPr>
        <p:spPr>
          <a:xfrm>
            <a:off x="4627400" y="1808900"/>
            <a:ext cx="3196200" cy="420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Roboto"/>
              <a:buChar char="●"/>
            </a:pPr>
            <a:r>
              <a:rPr lang="en" sz="1000">
                <a:latin typeface="Roboto"/>
                <a:ea typeface="Roboto"/>
                <a:cs typeface="Roboto"/>
                <a:sym typeface="Roboto"/>
              </a:rPr>
              <a:t>Divide the image into multiple parts as a grid of some defined size e.g 4x4</a:t>
            </a:r>
            <a:endParaRPr sz="1000">
              <a:latin typeface="Roboto"/>
              <a:ea typeface="Roboto"/>
              <a:cs typeface="Roboto"/>
              <a:sym typeface="Roboto"/>
            </a:endParaRPr>
          </a:p>
        </p:txBody>
      </p:sp>
      <p:sp>
        <p:nvSpPr>
          <p:cNvPr id="1388" name="Google Shape;1388;p96"/>
          <p:cNvSpPr txBox="1"/>
          <p:nvPr/>
        </p:nvSpPr>
        <p:spPr>
          <a:xfrm>
            <a:off x="4627400" y="2431625"/>
            <a:ext cx="3196200" cy="652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Roboto"/>
              <a:buChar char="●"/>
            </a:pPr>
            <a:r>
              <a:rPr lang="en" sz="1000">
                <a:latin typeface="Roboto"/>
                <a:ea typeface="Roboto"/>
                <a:cs typeface="Roboto"/>
                <a:sym typeface="Roboto"/>
              </a:rPr>
              <a:t>Center point of each grid cell is treated as ‘anchor point’ e.g in this example, we have created 16 anchor points</a:t>
            </a:r>
            <a:endParaRPr sz="1000">
              <a:latin typeface="Roboto"/>
              <a:ea typeface="Roboto"/>
              <a:cs typeface="Roboto"/>
              <a:sym typeface="Roboto"/>
            </a:endParaRPr>
          </a:p>
        </p:txBody>
      </p:sp>
      <p:sp>
        <p:nvSpPr>
          <p:cNvPr id="1389" name="Google Shape;1389;p96"/>
          <p:cNvSpPr/>
          <p:nvPr/>
        </p:nvSpPr>
        <p:spPr>
          <a:xfrm>
            <a:off x="36739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390" name="Google Shape;1390;p96"/>
          <p:cNvSpPr/>
          <p:nvPr/>
        </p:nvSpPr>
        <p:spPr>
          <a:xfrm>
            <a:off x="36739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391" name="Google Shape;1391;p96"/>
          <p:cNvSpPr/>
          <p:nvPr/>
        </p:nvSpPr>
        <p:spPr>
          <a:xfrm>
            <a:off x="36739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392" name="Google Shape;1392;p96"/>
          <p:cNvSpPr/>
          <p:nvPr/>
        </p:nvSpPr>
        <p:spPr>
          <a:xfrm>
            <a:off x="3673950" y="1219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393" name="Google Shape;1393;p96"/>
          <p:cNvSpPr/>
          <p:nvPr/>
        </p:nvSpPr>
        <p:spPr>
          <a:xfrm>
            <a:off x="10831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394" name="Google Shape;1394;p96"/>
          <p:cNvSpPr/>
          <p:nvPr/>
        </p:nvSpPr>
        <p:spPr>
          <a:xfrm>
            <a:off x="10831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395" name="Google Shape;1395;p96"/>
          <p:cNvSpPr/>
          <p:nvPr/>
        </p:nvSpPr>
        <p:spPr>
          <a:xfrm>
            <a:off x="10831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396" name="Google Shape;1396;p96"/>
          <p:cNvSpPr/>
          <p:nvPr/>
        </p:nvSpPr>
        <p:spPr>
          <a:xfrm>
            <a:off x="1083150" y="1219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397" name="Google Shape;1397;p96"/>
          <p:cNvSpPr/>
          <p:nvPr/>
        </p:nvSpPr>
        <p:spPr>
          <a:xfrm>
            <a:off x="19213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398" name="Google Shape;1398;p96"/>
          <p:cNvSpPr/>
          <p:nvPr/>
        </p:nvSpPr>
        <p:spPr>
          <a:xfrm>
            <a:off x="19213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399" name="Google Shape;1399;p96"/>
          <p:cNvSpPr/>
          <p:nvPr/>
        </p:nvSpPr>
        <p:spPr>
          <a:xfrm>
            <a:off x="19213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00" name="Google Shape;1400;p96"/>
          <p:cNvSpPr/>
          <p:nvPr/>
        </p:nvSpPr>
        <p:spPr>
          <a:xfrm>
            <a:off x="1921350" y="1219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01" name="Google Shape;1401;p96"/>
          <p:cNvSpPr/>
          <p:nvPr/>
        </p:nvSpPr>
        <p:spPr>
          <a:xfrm>
            <a:off x="28357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02" name="Google Shape;1402;p96"/>
          <p:cNvSpPr/>
          <p:nvPr/>
        </p:nvSpPr>
        <p:spPr>
          <a:xfrm>
            <a:off x="28357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03" name="Google Shape;1403;p96"/>
          <p:cNvSpPr/>
          <p:nvPr/>
        </p:nvSpPr>
        <p:spPr>
          <a:xfrm>
            <a:off x="28357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04" name="Google Shape;1404;p96"/>
          <p:cNvSpPr/>
          <p:nvPr/>
        </p:nvSpPr>
        <p:spPr>
          <a:xfrm>
            <a:off x="2835750" y="1219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7"/>
                                        </p:tgtEl>
                                        <p:attrNameLst>
                                          <p:attrName>style.visibility</p:attrName>
                                        </p:attrNameLst>
                                      </p:cBhvr>
                                      <p:to>
                                        <p:strVal val="visible"/>
                                      </p:to>
                                    </p:set>
                                    <p:animEffect filter="fade" transition="in">
                                      <p:cBhvr>
                                        <p:cTn dur="1000"/>
                                        <p:tgtEl>
                                          <p:spTgt spid="1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4"/>
                                        </p:tgtEl>
                                        <p:attrNameLst>
                                          <p:attrName>style.visibility</p:attrName>
                                        </p:attrNameLst>
                                      </p:cBhvr>
                                      <p:to>
                                        <p:strVal val="visible"/>
                                      </p:to>
                                    </p:set>
                                    <p:animEffect filter="fade" transition="in">
                                      <p:cBhvr>
                                        <p:cTn dur="1000"/>
                                        <p:tgtEl>
                                          <p:spTgt spid="1384"/>
                                        </p:tgtEl>
                                      </p:cBhvr>
                                    </p:animEffect>
                                  </p:childTnLst>
                                </p:cTn>
                              </p:par>
                              <p:par>
                                <p:cTn fill="hold" nodeType="withEffect" presetClass="entr" presetID="10" presetSubtype="0">
                                  <p:stCondLst>
                                    <p:cond delay="0"/>
                                  </p:stCondLst>
                                  <p:childTnLst>
                                    <p:set>
                                      <p:cBhvr>
                                        <p:cTn dur="1" fill="hold">
                                          <p:stCondLst>
                                            <p:cond delay="0"/>
                                          </p:stCondLst>
                                        </p:cTn>
                                        <p:tgtEl>
                                          <p:spTgt spid="1386"/>
                                        </p:tgtEl>
                                        <p:attrNameLst>
                                          <p:attrName>style.visibility</p:attrName>
                                        </p:attrNameLst>
                                      </p:cBhvr>
                                      <p:to>
                                        <p:strVal val="visible"/>
                                      </p:to>
                                    </p:set>
                                    <p:animEffect filter="fade" transition="in">
                                      <p:cBhvr>
                                        <p:cTn dur="1000"/>
                                        <p:tgtEl>
                                          <p:spTgt spid="1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8"/>
                                        </p:tgtEl>
                                        <p:attrNameLst>
                                          <p:attrName>style.visibility</p:attrName>
                                        </p:attrNameLst>
                                      </p:cBhvr>
                                      <p:to>
                                        <p:strVal val="visible"/>
                                      </p:to>
                                    </p:set>
                                    <p:animEffect filter="fade" transition="in">
                                      <p:cBhvr>
                                        <p:cTn dur="1000"/>
                                        <p:tgtEl>
                                          <p:spTgt spid="1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9"/>
                                        </p:tgtEl>
                                        <p:attrNameLst>
                                          <p:attrName>style.visibility</p:attrName>
                                        </p:attrNameLst>
                                      </p:cBhvr>
                                      <p:to>
                                        <p:strVal val="visible"/>
                                      </p:to>
                                    </p:set>
                                    <p:animEffect filter="fade" transition="in">
                                      <p:cBhvr>
                                        <p:cTn dur="1000"/>
                                        <p:tgtEl>
                                          <p:spTgt spid="1389"/>
                                        </p:tgtEl>
                                      </p:cBhvr>
                                    </p:animEffect>
                                  </p:childTnLst>
                                </p:cTn>
                              </p:par>
                              <p:par>
                                <p:cTn fill="hold" nodeType="withEffect" presetClass="entr" presetID="10" presetSubtype="0">
                                  <p:stCondLst>
                                    <p:cond delay="0"/>
                                  </p:stCondLst>
                                  <p:childTnLst>
                                    <p:set>
                                      <p:cBhvr>
                                        <p:cTn dur="1" fill="hold">
                                          <p:stCondLst>
                                            <p:cond delay="0"/>
                                          </p:stCondLst>
                                        </p:cTn>
                                        <p:tgtEl>
                                          <p:spTgt spid="1390"/>
                                        </p:tgtEl>
                                        <p:attrNameLst>
                                          <p:attrName>style.visibility</p:attrName>
                                        </p:attrNameLst>
                                      </p:cBhvr>
                                      <p:to>
                                        <p:strVal val="visible"/>
                                      </p:to>
                                    </p:set>
                                    <p:animEffect filter="fade" transition="in">
                                      <p:cBhvr>
                                        <p:cTn dur="1000"/>
                                        <p:tgtEl>
                                          <p:spTgt spid="1390"/>
                                        </p:tgtEl>
                                      </p:cBhvr>
                                    </p:animEffect>
                                  </p:childTnLst>
                                </p:cTn>
                              </p:par>
                              <p:par>
                                <p:cTn fill="hold" nodeType="withEffect" presetClass="entr" presetID="10" presetSubtype="0">
                                  <p:stCondLst>
                                    <p:cond delay="0"/>
                                  </p:stCondLst>
                                  <p:childTnLst>
                                    <p:set>
                                      <p:cBhvr>
                                        <p:cTn dur="1" fill="hold">
                                          <p:stCondLst>
                                            <p:cond delay="0"/>
                                          </p:stCondLst>
                                        </p:cTn>
                                        <p:tgtEl>
                                          <p:spTgt spid="1391"/>
                                        </p:tgtEl>
                                        <p:attrNameLst>
                                          <p:attrName>style.visibility</p:attrName>
                                        </p:attrNameLst>
                                      </p:cBhvr>
                                      <p:to>
                                        <p:strVal val="visible"/>
                                      </p:to>
                                    </p:set>
                                    <p:animEffect filter="fade" transition="in">
                                      <p:cBhvr>
                                        <p:cTn dur="1000"/>
                                        <p:tgtEl>
                                          <p:spTgt spid="1391"/>
                                        </p:tgtEl>
                                      </p:cBhvr>
                                    </p:animEffect>
                                  </p:childTnLst>
                                </p:cTn>
                              </p:par>
                              <p:par>
                                <p:cTn fill="hold" nodeType="withEffect" presetClass="entr" presetID="10" presetSubtype="0">
                                  <p:stCondLst>
                                    <p:cond delay="0"/>
                                  </p:stCondLst>
                                  <p:childTnLst>
                                    <p:set>
                                      <p:cBhvr>
                                        <p:cTn dur="1" fill="hold">
                                          <p:stCondLst>
                                            <p:cond delay="0"/>
                                          </p:stCondLst>
                                        </p:cTn>
                                        <p:tgtEl>
                                          <p:spTgt spid="1392"/>
                                        </p:tgtEl>
                                        <p:attrNameLst>
                                          <p:attrName>style.visibility</p:attrName>
                                        </p:attrNameLst>
                                      </p:cBhvr>
                                      <p:to>
                                        <p:strVal val="visible"/>
                                      </p:to>
                                    </p:set>
                                    <p:animEffect filter="fade" transition="in">
                                      <p:cBhvr>
                                        <p:cTn dur="1000"/>
                                        <p:tgtEl>
                                          <p:spTgt spid="1392"/>
                                        </p:tgtEl>
                                      </p:cBhvr>
                                    </p:animEffect>
                                  </p:childTnLst>
                                </p:cTn>
                              </p:par>
                              <p:par>
                                <p:cTn fill="hold" nodeType="withEffect" presetClass="entr" presetID="10" presetSubtype="0">
                                  <p:stCondLst>
                                    <p:cond delay="0"/>
                                  </p:stCondLst>
                                  <p:childTnLst>
                                    <p:set>
                                      <p:cBhvr>
                                        <p:cTn dur="1" fill="hold">
                                          <p:stCondLst>
                                            <p:cond delay="0"/>
                                          </p:stCondLst>
                                        </p:cTn>
                                        <p:tgtEl>
                                          <p:spTgt spid="1393"/>
                                        </p:tgtEl>
                                        <p:attrNameLst>
                                          <p:attrName>style.visibility</p:attrName>
                                        </p:attrNameLst>
                                      </p:cBhvr>
                                      <p:to>
                                        <p:strVal val="visible"/>
                                      </p:to>
                                    </p:set>
                                    <p:animEffect filter="fade" transition="in">
                                      <p:cBhvr>
                                        <p:cTn dur="1000"/>
                                        <p:tgtEl>
                                          <p:spTgt spid="1393"/>
                                        </p:tgtEl>
                                      </p:cBhvr>
                                    </p:animEffect>
                                  </p:childTnLst>
                                </p:cTn>
                              </p:par>
                              <p:par>
                                <p:cTn fill="hold" nodeType="withEffect" presetClass="entr" presetID="10" presetSubtype="0">
                                  <p:stCondLst>
                                    <p:cond delay="0"/>
                                  </p:stCondLst>
                                  <p:childTnLst>
                                    <p:set>
                                      <p:cBhvr>
                                        <p:cTn dur="1" fill="hold">
                                          <p:stCondLst>
                                            <p:cond delay="0"/>
                                          </p:stCondLst>
                                        </p:cTn>
                                        <p:tgtEl>
                                          <p:spTgt spid="1394"/>
                                        </p:tgtEl>
                                        <p:attrNameLst>
                                          <p:attrName>style.visibility</p:attrName>
                                        </p:attrNameLst>
                                      </p:cBhvr>
                                      <p:to>
                                        <p:strVal val="visible"/>
                                      </p:to>
                                    </p:set>
                                    <p:animEffect filter="fade" transition="in">
                                      <p:cBhvr>
                                        <p:cTn dur="1000"/>
                                        <p:tgtEl>
                                          <p:spTgt spid="1394"/>
                                        </p:tgtEl>
                                      </p:cBhvr>
                                    </p:animEffect>
                                  </p:childTnLst>
                                </p:cTn>
                              </p:par>
                              <p:par>
                                <p:cTn fill="hold" nodeType="withEffect" presetClass="entr" presetID="10" presetSubtype="0">
                                  <p:stCondLst>
                                    <p:cond delay="0"/>
                                  </p:stCondLst>
                                  <p:childTnLst>
                                    <p:set>
                                      <p:cBhvr>
                                        <p:cTn dur="1" fill="hold">
                                          <p:stCondLst>
                                            <p:cond delay="0"/>
                                          </p:stCondLst>
                                        </p:cTn>
                                        <p:tgtEl>
                                          <p:spTgt spid="1395"/>
                                        </p:tgtEl>
                                        <p:attrNameLst>
                                          <p:attrName>style.visibility</p:attrName>
                                        </p:attrNameLst>
                                      </p:cBhvr>
                                      <p:to>
                                        <p:strVal val="visible"/>
                                      </p:to>
                                    </p:set>
                                    <p:animEffect filter="fade" transition="in">
                                      <p:cBhvr>
                                        <p:cTn dur="1000"/>
                                        <p:tgtEl>
                                          <p:spTgt spid="1395"/>
                                        </p:tgtEl>
                                      </p:cBhvr>
                                    </p:animEffect>
                                  </p:childTnLst>
                                </p:cTn>
                              </p:par>
                              <p:par>
                                <p:cTn fill="hold" nodeType="withEffect" presetClass="entr" presetID="10" presetSubtype="0">
                                  <p:stCondLst>
                                    <p:cond delay="0"/>
                                  </p:stCondLst>
                                  <p:childTnLst>
                                    <p:set>
                                      <p:cBhvr>
                                        <p:cTn dur="1" fill="hold">
                                          <p:stCondLst>
                                            <p:cond delay="0"/>
                                          </p:stCondLst>
                                        </p:cTn>
                                        <p:tgtEl>
                                          <p:spTgt spid="1396"/>
                                        </p:tgtEl>
                                        <p:attrNameLst>
                                          <p:attrName>style.visibility</p:attrName>
                                        </p:attrNameLst>
                                      </p:cBhvr>
                                      <p:to>
                                        <p:strVal val="visible"/>
                                      </p:to>
                                    </p:set>
                                    <p:animEffect filter="fade" transition="in">
                                      <p:cBhvr>
                                        <p:cTn dur="1000"/>
                                        <p:tgtEl>
                                          <p:spTgt spid="1396"/>
                                        </p:tgtEl>
                                      </p:cBhvr>
                                    </p:animEffect>
                                  </p:childTnLst>
                                </p:cTn>
                              </p:par>
                              <p:par>
                                <p:cTn fill="hold" nodeType="withEffect" presetClass="entr" presetID="10" presetSubtype="0">
                                  <p:stCondLst>
                                    <p:cond delay="0"/>
                                  </p:stCondLst>
                                  <p:childTnLst>
                                    <p:set>
                                      <p:cBhvr>
                                        <p:cTn dur="1" fill="hold">
                                          <p:stCondLst>
                                            <p:cond delay="0"/>
                                          </p:stCondLst>
                                        </p:cTn>
                                        <p:tgtEl>
                                          <p:spTgt spid="1398"/>
                                        </p:tgtEl>
                                        <p:attrNameLst>
                                          <p:attrName>style.visibility</p:attrName>
                                        </p:attrNameLst>
                                      </p:cBhvr>
                                      <p:to>
                                        <p:strVal val="visible"/>
                                      </p:to>
                                    </p:set>
                                    <p:animEffect filter="fade" transition="in">
                                      <p:cBhvr>
                                        <p:cTn dur="1000"/>
                                        <p:tgtEl>
                                          <p:spTgt spid="1398"/>
                                        </p:tgtEl>
                                      </p:cBhvr>
                                    </p:animEffect>
                                  </p:childTnLst>
                                </p:cTn>
                              </p:par>
                              <p:par>
                                <p:cTn fill="hold" nodeType="withEffect" presetClass="entr" presetID="10" presetSubtype="0">
                                  <p:stCondLst>
                                    <p:cond delay="0"/>
                                  </p:stCondLst>
                                  <p:childTnLst>
                                    <p:set>
                                      <p:cBhvr>
                                        <p:cTn dur="1" fill="hold">
                                          <p:stCondLst>
                                            <p:cond delay="0"/>
                                          </p:stCondLst>
                                        </p:cTn>
                                        <p:tgtEl>
                                          <p:spTgt spid="1399"/>
                                        </p:tgtEl>
                                        <p:attrNameLst>
                                          <p:attrName>style.visibility</p:attrName>
                                        </p:attrNameLst>
                                      </p:cBhvr>
                                      <p:to>
                                        <p:strVal val="visible"/>
                                      </p:to>
                                    </p:set>
                                    <p:animEffect filter="fade" transition="in">
                                      <p:cBhvr>
                                        <p:cTn dur="1000"/>
                                        <p:tgtEl>
                                          <p:spTgt spid="1399"/>
                                        </p:tgtEl>
                                      </p:cBhvr>
                                    </p:animEffect>
                                  </p:childTnLst>
                                </p:cTn>
                              </p:par>
                              <p:par>
                                <p:cTn fill="hold" nodeType="withEffect" presetClass="entr" presetID="10" presetSubtype="0">
                                  <p:stCondLst>
                                    <p:cond delay="0"/>
                                  </p:stCondLst>
                                  <p:childTnLst>
                                    <p:set>
                                      <p:cBhvr>
                                        <p:cTn dur="1" fill="hold">
                                          <p:stCondLst>
                                            <p:cond delay="0"/>
                                          </p:stCondLst>
                                        </p:cTn>
                                        <p:tgtEl>
                                          <p:spTgt spid="1400"/>
                                        </p:tgtEl>
                                        <p:attrNameLst>
                                          <p:attrName>style.visibility</p:attrName>
                                        </p:attrNameLst>
                                      </p:cBhvr>
                                      <p:to>
                                        <p:strVal val="visible"/>
                                      </p:to>
                                    </p:set>
                                    <p:animEffect filter="fade" transition="in">
                                      <p:cBhvr>
                                        <p:cTn dur="1000"/>
                                        <p:tgtEl>
                                          <p:spTgt spid="1400"/>
                                        </p:tgtEl>
                                      </p:cBhvr>
                                    </p:animEffect>
                                  </p:childTnLst>
                                </p:cTn>
                              </p:par>
                              <p:par>
                                <p:cTn fill="hold" nodeType="withEffect" presetClass="entr" presetID="10" presetSubtype="0">
                                  <p:stCondLst>
                                    <p:cond delay="0"/>
                                  </p:stCondLst>
                                  <p:childTnLst>
                                    <p:set>
                                      <p:cBhvr>
                                        <p:cTn dur="1" fill="hold">
                                          <p:stCondLst>
                                            <p:cond delay="0"/>
                                          </p:stCondLst>
                                        </p:cTn>
                                        <p:tgtEl>
                                          <p:spTgt spid="1401"/>
                                        </p:tgtEl>
                                        <p:attrNameLst>
                                          <p:attrName>style.visibility</p:attrName>
                                        </p:attrNameLst>
                                      </p:cBhvr>
                                      <p:to>
                                        <p:strVal val="visible"/>
                                      </p:to>
                                    </p:set>
                                    <p:animEffect filter="fade" transition="in">
                                      <p:cBhvr>
                                        <p:cTn dur="1000"/>
                                        <p:tgtEl>
                                          <p:spTgt spid="1401"/>
                                        </p:tgtEl>
                                      </p:cBhvr>
                                    </p:animEffect>
                                  </p:childTnLst>
                                </p:cTn>
                              </p:par>
                              <p:par>
                                <p:cTn fill="hold" nodeType="withEffect" presetClass="entr" presetID="10" presetSubtype="0">
                                  <p:stCondLst>
                                    <p:cond delay="0"/>
                                  </p:stCondLst>
                                  <p:childTnLst>
                                    <p:set>
                                      <p:cBhvr>
                                        <p:cTn dur="1" fill="hold">
                                          <p:stCondLst>
                                            <p:cond delay="0"/>
                                          </p:stCondLst>
                                        </p:cTn>
                                        <p:tgtEl>
                                          <p:spTgt spid="1402"/>
                                        </p:tgtEl>
                                        <p:attrNameLst>
                                          <p:attrName>style.visibility</p:attrName>
                                        </p:attrNameLst>
                                      </p:cBhvr>
                                      <p:to>
                                        <p:strVal val="visible"/>
                                      </p:to>
                                    </p:set>
                                    <p:animEffect filter="fade" transition="in">
                                      <p:cBhvr>
                                        <p:cTn dur="1000"/>
                                        <p:tgtEl>
                                          <p:spTgt spid="1402"/>
                                        </p:tgtEl>
                                      </p:cBhvr>
                                    </p:animEffect>
                                  </p:childTnLst>
                                </p:cTn>
                              </p:par>
                              <p:par>
                                <p:cTn fill="hold" nodeType="withEffect" presetClass="entr" presetID="10" presetSubtype="0">
                                  <p:stCondLst>
                                    <p:cond delay="0"/>
                                  </p:stCondLst>
                                  <p:childTnLst>
                                    <p:set>
                                      <p:cBhvr>
                                        <p:cTn dur="1" fill="hold">
                                          <p:stCondLst>
                                            <p:cond delay="0"/>
                                          </p:stCondLst>
                                        </p:cTn>
                                        <p:tgtEl>
                                          <p:spTgt spid="1403"/>
                                        </p:tgtEl>
                                        <p:attrNameLst>
                                          <p:attrName>style.visibility</p:attrName>
                                        </p:attrNameLst>
                                      </p:cBhvr>
                                      <p:to>
                                        <p:strVal val="visible"/>
                                      </p:to>
                                    </p:set>
                                    <p:animEffect filter="fade" transition="in">
                                      <p:cBhvr>
                                        <p:cTn dur="1000"/>
                                        <p:tgtEl>
                                          <p:spTgt spid="1403"/>
                                        </p:tgtEl>
                                      </p:cBhvr>
                                    </p:animEffect>
                                  </p:childTnLst>
                                </p:cTn>
                              </p:par>
                              <p:par>
                                <p:cTn fill="hold" nodeType="withEffect" presetClass="entr" presetID="10" presetSubtype="0">
                                  <p:stCondLst>
                                    <p:cond delay="0"/>
                                  </p:stCondLst>
                                  <p:childTnLst>
                                    <p:set>
                                      <p:cBhvr>
                                        <p:cTn dur="1" fill="hold">
                                          <p:stCondLst>
                                            <p:cond delay="0"/>
                                          </p:stCondLst>
                                        </p:cTn>
                                        <p:tgtEl>
                                          <p:spTgt spid="1404"/>
                                        </p:tgtEl>
                                        <p:attrNameLst>
                                          <p:attrName>style.visibility</p:attrName>
                                        </p:attrNameLst>
                                      </p:cBhvr>
                                      <p:to>
                                        <p:strVal val="visible"/>
                                      </p:to>
                                    </p:set>
                                    <p:animEffect filter="fade" transition="in">
                                      <p:cBhvr>
                                        <p:cTn dur="1000"/>
                                        <p:tgtEl>
                                          <p:spTgt spid="1404"/>
                                        </p:tgtEl>
                                      </p:cBhvr>
                                    </p:animEffect>
                                  </p:childTnLst>
                                </p:cTn>
                              </p:par>
                              <p:par>
                                <p:cTn fill="hold" nodeType="withEffect" presetClass="entr" presetID="10" presetSubtype="0">
                                  <p:stCondLst>
                                    <p:cond delay="0"/>
                                  </p:stCondLst>
                                  <p:childTnLst>
                                    <p:set>
                                      <p:cBhvr>
                                        <p:cTn dur="1" fill="hold">
                                          <p:stCondLst>
                                            <p:cond delay="0"/>
                                          </p:stCondLst>
                                        </p:cTn>
                                        <p:tgtEl>
                                          <p:spTgt spid="1397"/>
                                        </p:tgtEl>
                                        <p:attrNameLst>
                                          <p:attrName>style.visibility</p:attrName>
                                        </p:attrNameLst>
                                      </p:cBhvr>
                                      <p:to>
                                        <p:strVal val="visible"/>
                                      </p:to>
                                    </p:set>
                                    <p:animEffect filter="fade" transition="in">
                                      <p:cBhvr>
                                        <p:cTn dur="1000"/>
                                        <p:tgtEl>
                                          <p:spTgt spid="1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pic>
        <p:nvPicPr>
          <p:cNvPr id="1409" name="Google Shape;1409;p97"/>
          <p:cNvPicPr preferRelativeResize="0"/>
          <p:nvPr/>
        </p:nvPicPr>
        <p:blipFill>
          <a:blip r:embed="rId3">
            <a:alphaModFix/>
          </a:blip>
          <a:stretch>
            <a:fillRect/>
          </a:stretch>
        </p:blipFill>
        <p:spPr>
          <a:xfrm>
            <a:off x="656925" y="871767"/>
            <a:ext cx="3534699" cy="3235533"/>
          </a:xfrm>
          <a:prstGeom prst="rect">
            <a:avLst/>
          </a:prstGeom>
          <a:noFill/>
          <a:ln>
            <a:noFill/>
          </a:ln>
        </p:spPr>
      </p:pic>
      <p:graphicFrame>
        <p:nvGraphicFramePr>
          <p:cNvPr id="1410" name="Google Shape;1410;p97"/>
          <p:cNvGraphicFramePr/>
          <p:nvPr/>
        </p:nvGraphicFramePr>
        <p:xfrm>
          <a:off x="656900" y="874450"/>
          <a:ext cx="3000000" cy="3000000"/>
        </p:xfrm>
        <a:graphic>
          <a:graphicData uri="http://schemas.openxmlformats.org/drawingml/2006/table">
            <a:tbl>
              <a:tblPr>
                <a:noFill/>
                <a:tableStyleId>{74C20E84-B4FB-401E-A0E8-A94B4574E8F7}</a:tableStyleId>
              </a:tblPr>
              <a:tblGrid>
                <a:gridCol w="883675"/>
                <a:gridCol w="883675"/>
                <a:gridCol w="883675"/>
                <a:gridCol w="883675"/>
              </a:tblGrid>
              <a:tr h="808225">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r>
              <a:tr h="808225">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r>
              <a:tr h="808225">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r>
              <a:tr h="808225">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r>
            </a:tbl>
          </a:graphicData>
        </a:graphic>
      </p:graphicFrame>
      <p:sp>
        <p:nvSpPr>
          <p:cNvPr id="1411" name="Google Shape;1411;p97"/>
          <p:cNvSpPr txBox="1"/>
          <p:nvPr/>
        </p:nvSpPr>
        <p:spPr>
          <a:xfrm>
            <a:off x="4627400" y="1067975"/>
            <a:ext cx="3599100" cy="767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434343"/>
                </a:solidFill>
                <a:latin typeface="Roboto"/>
                <a:ea typeface="Roboto"/>
                <a:cs typeface="Roboto"/>
                <a:sym typeface="Roboto"/>
              </a:rPr>
              <a:t>Building RoIs (called Priors) in SSD</a:t>
            </a:r>
            <a:endParaRPr b="1">
              <a:solidFill>
                <a:srgbClr val="434343"/>
              </a:solidFill>
              <a:latin typeface="Roboto"/>
              <a:ea typeface="Roboto"/>
              <a:cs typeface="Roboto"/>
              <a:sym typeface="Roboto"/>
            </a:endParaRPr>
          </a:p>
        </p:txBody>
      </p:sp>
      <p:sp>
        <p:nvSpPr>
          <p:cNvPr id="1412" name="Google Shape;1412;p97"/>
          <p:cNvSpPr txBox="1"/>
          <p:nvPr/>
        </p:nvSpPr>
        <p:spPr>
          <a:xfrm>
            <a:off x="1065938" y="4254975"/>
            <a:ext cx="28971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alibri"/>
                <a:ea typeface="Calibri"/>
                <a:cs typeface="Calibri"/>
                <a:sym typeface="Calibri"/>
              </a:rPr>
              <a:t>4x4 Grid</a:t>
            </a:r>
            <a:endParaRPr b="1">
              <a:solidFill>
                <a:srgbClr val="FF0000"/>
              </a:solidFill>
              <a:latin typeface="Calibri"/>
              <a:ea typeface="Calibri"/>
              <a:cs typeface="Calibri"/>
              <a:sym typeface="Calibri"/>
            </a:endParaRPr>
          </a:p>
        </p:txBody>
      </p:sp>
      <p:sp>
        <p:nvSpPr>
          <p:cNvPr id="1413" name="Google Shape;1413;p97"/>
          <p:cNvSpPr txBox="1"/>
          <p:nvPr/>
        </p:nvSpPr>
        <p:spPr>
          <a:xfrm>
            <a:off x="4627400" y="1808900"/>
            <a:ext cx="3196200" cy="420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Roboto"/>
              <a:buChar char="●"/>
            </a:pPr>
            <a:r>
              <a:rPr lang="en" sz="1000">
                <a:latin typeface="Roboto"/>
                <a:ea typeface="Roboto"/>
                <a:cs typeface="Roboto"/>
                <a:sym typeface="Roboto"/>
              </a:rPr>
              <a:t>Divide the image into multiple parts as a grid of some defined size e.g 4x4</a:t>
            </a:r>
            <a:endParaRPr sz="1000">
              <a:latin typeface="Roboto"/>
              <a:ea typeface="Roboto"/>
              <a:cs typeface="Roboto"/>
              <a:sym typeface="Roboto"/>
            </a:endParaRPr>
          </a:p>
        </p:txBody>
      </p:sp>
      <p:sp>
        <p:nvSpPr>
          <p:cNvPr id="1414" name="Google Shape;1414;p97"/>
          <p:cNvSpPr txBox="1"/>
          <p:nvPr/>
        </p:nvSpPr>
        <p:spPr>
          <a:xfrm>
            <a:off x="4627400" y="2431625"/>
            <a:ext cx="3196200" cy="652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Roboto"/>
              <a:buChar char="●"/>
            </a:pPr>
            <a:r>
              <a:rPr lang="en" sz="1000">
                <a:latin typeface="Roboto"/>
                <a:ea typeface="Roboto"/>
                <a:cs typeface="Roboto"/>
                <a:sym typeface="Roboto"/>
              </a:rPr>
              <a:t>Center point of each grid cell is treated as ‘anchor point’ e.g in this example, we have created 16 anchor points</a:t>
            </a:r>
            <a:endParaRPr sz="1000">
              <a:latin typeface="Roboto"/>
              <a:ea typeface="Roboto"/>
              <a:cs typeface="Roboto"/>
              <a:sym typeface="Roboto"/>
            </a:endParaRPr>
          </a:p>
        </p:txBody>
      </p:sp>
      <p:sp>
        <p:nvSpPr>
          <p:cNvPr id="1415" name="Google Shape;1415;p97"/>
          <p:cNvSpPr/>
          <p:nvPr/>
        </p:nvSpPr>
        <p:spPr>
          <a:xfrm>
            <a:off x="36739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16" name="Google Shape;1416;p97"/>
          <p:cNvSpPr/>
          <p:nvPr/>
        </p:nvSpPr>
        <p:spPr>
          <a:xfrm>
            <a:off x="36739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17" name="Google Shape;1417;p97"/>
          <p:cNvSpPr/>
          <p:nvPr/>
        </p:nvSpPr>
        <p:spPr>
          <a:xfrm>
            <a:off x="36739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18" name="Google Shape;1418;p97"/>
          <p:cNvSpPr/>
          <p:nvPr/>
        </p:nvSpPr>
        <p:spPr>
          <a:xfrm>
            <a:off x="3673950" y="1219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19" name="Google Shape;1419;p97"/>
          <p:cNvSpPr/>
          <p:nvPr/>
        </p:nvSpPr>
        <p:spPr>
          <a:xfrm>
            <a:off x="10831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20" name="Google Shape;1420;p97"/>
          <p:cNvSpPr/>
          <p:nvPr/>
        </p:nvSpPr>
        <p:spPr>
          <a:xfrm>
            <a:off x="10831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21" name="Google Shape;1421;p97"/>
          <p:cNvSpPr/>
          <p:nvPr/>
        </p:nvSpPr>
        <p:spPr>
          <a:xfrm>
            <a:off x="10831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22" name="Google Shape;1422;p97"/>
          <p:cNvSpPr/>
          <p:nvPr/>
        </p:nvSpPr>
        <p:spPr>
          <a:xfrm>
            <a:off x="1083150" y="1219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23" name="Google Shape;1423;p97"/>
          <p:cNvSpPr/>
          <p:nvPr/>
        </p:nvSpPr>
        <p:spPr>
          <a:xfrm>
            <a:off x="19213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24" name="Google Shape;1424;p97"/>
          <p:cNvSpPr/>
          <p:nvPr/>
        </p:nvSpPr>
        <p:spPr>
          <a:xfrm>
            <a:off x="19213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25" name="Google Shape;1425;p97"/>
          <p:cNvSpPr/>
          <p:nvPr/>
        </p:nvSpPr>
        <p:spPr>
          <a:xfrm>
            <a:off x="19213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26" name="Google Shape;1426;p97"/>
          <p:cNvSpPr/>
          <p:nvPr/>
        </p:nvSpPr>
        <p:spPr>
          <a:xfrm>
            <a:off x="1921350" y="1219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27" name="Google Shape;1427;p97"/>
          <p:cNvSpPr/>
          <p:nvPr/>
        </p:nvSpPr>
        <p:spPr>
          <a:xfrm>
            <a:off x="28357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28" name="Google Shape;1428;p97"/>
          <p:cNvSpPr/>
          <p:nvPr/>
        </p:nvSpPr>
        <p:spPr>
          <a:xfrm>
            <a:off x="28357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29" name="Google Shape;1429;p97"/>
          <p:cNvSpPr/>
          <p:nvPr/>
        </p:nvSpPr>
        <p:spPr>
          <a:xfrm>
            <a:off x="28357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30" name="Google Shape;1430;p97"/>
          <p:cNvSpPr/>
          <p:nvPr/>
        </p:nvSpPr>
        <p:spPr>
          <a:xfrm>
            <a:off x="2835750" y="1219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31" name="Google Shape;1431;p97"/>
          <p:cNvSpPr txBox="1"/>
          <p:nvPr/>
        </p:nvSpPr>
        <p:spPr>
          <a:xfrm>
            <a:off x="4627400" y="3041225"/>
            <a:ext cx="3196200" cy="652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Roboto"/>
              <a:buChar char="●"/>
            </a:pPr>
            <a:r>
              <a:rPr lang="en" sz="1000">
                <a:latin typeface="Roboto"/>
                <a:ea typeface="Roboto"/>
                <a:cs typeface="Roboto"/>
                <a:sym typeface="Roboto"/>
              </a:rPr>
              <a:t>Each anchor point will have multiple RoIs or Priors based on size and aspect ratio (similar to anchor box in Faster R-CNN)</a:t>
            </a:r>
            <a:endParaRPr sz="1000">
              <a:latin typeface="Roboto"/>
              <a:ea typeface="Roboto"/>
              <a:cs typeface="Roboto"/>
              <a:sym typeface="Roboto"/>
            </a:endParaRPr>
          </a:p>
        </p:txBody>
      </p:sp>
      <p:sp>
        <p:nvSpPr>
          <p:cNvPr id="1432" name="Google Shape;1432;p97"/>
          <p:cNvSpPr/>
          <p:nvPr/>
        </p:nvSpPr>
        <p:spPr>
          <a:xfrm>
            <a:off x="3580150" y="11146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97"/>
          <p:cNvSpPr/>
          <p:nvPr/>
        </p:nvSpPr>
        <p:spPr>
          <a:xfrm>
            <a:off x="3429000" y="11807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34" name="Google Shape;1434;p97"/>
          <p:cNvSpPr/>
          <p:nvPr/>
        </p:nvSpPr>
        <p:spPr>
          <a:xfrm>
            <a:off x="3627375" y="10296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97"/>
          <p:cNvSpPr/>
          <p:nvPr/>
        </p:nvSpPr>
        <p:spPr>
          <a:xfrm>
            <a:off x="3380200" y="9843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97"/>
          <p:cNvSpPr/>
          <p:nvPr/>
        </p:nvSpPr>
        <p:spPr>
          <a:xfrm>
            <a:off x="3469725" y="7629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97"/>
          <p:cNvSpPr/>
          <p:nvPr/>
        </p:nvSpPr>
        <p:spPr>
          <a:xfrm rot="5400000">
            <a:off x="3469725" y="7676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97"/>
          <p:cNvSpPr txBox="1"/>
          <p:nvPr/>
        </p:nvSpPr>
        <p:spPr>
          <a:xfrm>
            <a:off x="4879400" y="3937275"/>
            <a:ext cx="2692200" cy="6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FF0000"/>
                </a:solidFill>
                <a:latin typeface="Calibri"/>
                <a:ea typeface="Calibri"/>
                <a:cs typeface="Calibri"/>
                <a:sym typeface="Calibri"/>
              </a:rPr>
              <a:t>How many RoIs will we have for all the grid cells?</a:t>
            </a:r>
            <a:endParaRPr sz="18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2"/>
                                        </p:tgtEl>
                                        <p:attrNameLst>
                                          <p:attrName>style.visibility</p:attrName>
                                        </p:attrNameLst>
                                      </p:cBhvr>
                                      <p:to>
                                        <p:strVal val="visible"/>
                                      </p:to>
                                    </p:set>
                                    <p:animEffect filter="fade" transition="in">
                                      <p:cBhvr>
                                        <p:cTn dur="1000"/>
                                        <p:tgtEl>
                                          <p:spTgt spid="1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3"/>
                                        </p:tgtEl>
                                        <p:attrNameLst>
                                          <p:attrName>style.visibility</p:attrName>
                                        </p:attrNameLst>
                                      </p:cBhvr>
                                      <p:to>
                                        <p:strVal val="visible"/>
                                      </p:to>
                                    </p:set>
                                    <p:animEffect filter="fade" transition="in">
                                      <p:cBhvr>
                                        <p:cTn dur="1000"/>
                                        <p:tgtEl>
                                          <p:spTgt spid="1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4"/>
                                        </p:tgtEl>
                                        <p:attrNameLst>
                                          <p:attrName>style.visibility</p:attrName>
                                        </p:attrNameLst>
                                      </p:cBhvr>
                                      <p:to>
                                        <p:strVal val="visible"/>
                                      </p:to>
                                    </p:set>
                                    <p:animEffect filter="fade" transition="in">
                                      <p:cBhvr>
                                        <p:cTn dur="1000"/>
                                        <p:tgtEl>
                                          <p:spTgt spid="1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5"/>
                                        </p:tgtEl>
                                        <p:attrNameLst>
                                          <p:attrName>style.visibility</p:attrName>
                                        </p:attrNameLst>
                                      </p:cBhvr>
                                      <p:to>
                                        <p:strVal val="visible"/>
                                      </p:to>
                                    </p:set>
                                    <p:animEffect filter="fade" transition="in">
                                      <p:cBhvr>
                                        <p:cTn dur="1000"/>
                                        <p:tgtEl>
                                          <p:spTgt spid="1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6"/>
                                        </p:tgtEl>
                                        <p:attrNameLst>
                                          <p:attrName>style.visibility</p:attrName>
                                        </p:attrNameLst>
                                      </p:cBhvr>
                                      <p:to>
                                        <p:strVal val="visible"/>
                                      </p:to>
                                    </p:set>
                                    <p:animEffect filter="fade" transition="in">
                                      <p:cBhvr>
                                        <p:cTn dur="1000"/>
                                        <p:tgtEl>
                                          <p:spTgt spid="1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7"/>
                                        </p:tgtEl>
                                        <p:attrNameLst>
                                          <p:attrName>style.visibility</p:attrName>
                                        </p:attrNameLst>
                                      </p:cBhvr>
                                      <p:to>
                                        <p:strVal val="visible"/>
                                      </p:to>
                                    </p:set>
                                    <p:animEffect filter="fade" transition="in">
                                      <p:cBhvr>
                                        <p:cTn dur="1000"/>
                                        <p:tgtEl>
                                          <p:spTgt spid="1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8"/>
                                        </p:tgtEl>
                                        <p:attrNameLst>
                                          <p:attrName>style.visibility</p:attrName>
                                        </p:attrNameLst>
                                      </p:cBhvr>
                                      <p:to>
                                        <p:strVal val="visible"/>
                                      </p:to>
                                    </p:set>
                                    <p:animEffect filter="fade" transition="in">
                                      <p:cBhvr>
                                        <p:cTn dur="1000"/>
                                        <p:tgtEl>
                                          <p:spTgt spid="1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pic>
        <p:nvPicPr>
          <p:cNvPr id="1443" name="Google Shape;1443;p98"/>
          <p:cNvPicPr preferRelativeResize="0"/>
          <p:nvPr/>
        </p:nvPicPr>
        <p:blipFill>
          <a:blip r:embed="rId3">
            <a:alphaModFix/>
          </a:blip>
          <a:stretch>
            <a:fillRect/>
          </a:stretch>
        </p:blipFill>
        <p:spPr>
          <a:xfrm>
            <a:off x="656925" y="871767"/>
            <a:ext cx="3534699" cy="3235533"/>
          </a:xfrm>
          <a:prstGeom prst="rect">
            <a:avLst/>
          </a:prstGeom>
          <a:noFill/>
          <a:ln>
            <a:noFill/>
          </a:ln>
        </p:spPr>
      </p:pic>
      <p:graphicFrame>
        <p:nvGraphicFramePr>
          <p:cNvPr id="1444" name="Google Shape;1444;p98"/>
          <p:cNvGraphicFramePr/>
          <p:nvPr/>
        </p:nvGraphicFramePr>
        <p:xfrm>
          <a:off x="656900" y="874450"/>
          <a:ext cx="3000000" cy="3000000"/>
        </p:xfrm>
        <a:graphic>
          <a:graphicData uri="http://schemas.openxmlformats.org/drawingml/2006/table">
            <a:tbl>
              <a:tblPr>
                <a:noFill/>
                <a:tableStyleId>{74C20E84-B4FB-401E-A0E8-A94B4574E8F7}</a:tableStyleId>
              </a:tblPr>
              <a:tblGrid>
                <a:gridCol w="883675"/>
                <a:gridCol w="883675"/>
                <a:gridCol w="883675"/>
                <a:gridCol w="883675"/>
              </a:tblGrid>
              <a:tr h="808225">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r>
              <a:tr h="808225">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r>
              <a:tr h="808225">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r>
              <a:tr h="808225">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r>
            </a:tbl>
          </a:graphicData>
        </a:graphic>
      </p:graphicFrame>
      <p:sp>
        <p:nvSpPr>
          <p:cNvPr id="1445" name="Google Shape;1445;p98"/>
          <p:cNvSpPr txBox="1"/>
          <p:nvPr/>
        </p:nvSpPr>
        <p:spPr>
          <a:xfrm>
            <a:off x="1065938" y="4254975"/>
            <a:ext cx="28971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Calibri"/>
                <a:ea typeface="Calibri"/>
                <a:cs typeface="Calibri"/>
                <a:sym typeface="Calibri"/>
              </a:rPr>
              <a:t>4x4 Grid</a:t>
            </a:r>
            <a:endParaRPr>
              <a:solidFill>
                <a:srgbClr val="434343"/>
              </a:solidFill>
              <a:latin typeface="Calibri"/>
              <a:ea typeface="Calibri"/>
              <a:cs typeface="Calibri"/>
              <a:sym typeface="Calibri"/>
            </a:endParaRPr>
          </a:p>
        </p:txBody>
      </p:sp>
      <p:sp>
        <p:nvSpPr>
          <p:cNvPr id="1446" name="Google Shape;1446;p98"/>
          <p:cNvSpPr txBox="1"/>
          <p:nvPr/>
        </p:nvSpPr>
        <p:spPr>
          <a:xfrm>
            <a:off x="4627400" y="1808900"/>
            <a:ext cx="3196200" cy="420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Roboto"/>
              <a:buChar char="●"/>
            </a:pPr>
            <a:r>
              <a:rPr lang="en" sz="1000">
                <a:latin typeface="Roboto"/>
                <a:ea typeface="Roboto"/>
                <a:cs typeface="Roboto"/>
                <a:sym typeface="Roboto"/>
              </a:rPr>
              <a:t>Divide the image into multiple parts as a grid of some defined size e.g 4x4</a:t>
            </a:r>
            <a:endParaRPr sz="1000">
              <a:latin typeface="Roboto"/>
              <a:ea typeface="Roboto"/>
              <a:cs typeface="Roboto"/>
              <a:sym typeface="Roboto"/>
            </a:endParaRPr>
          </a:p>
        </p:txBody>
      </p:sp>
      <p:sp>
        <p:nvSpPr>
          <p:cNvPr id="1447" name="Google Shape;1447;p98"/>
          <p:cNvSpPr txBox="1"/>
          <p:nvPr/>
        </p:nvSpPr>
        <p:spPr>
          <a:xfrm>
            <a:off x="4627400" y="2431625"/>
            <a:ext cx="3196200" cy="652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Roboto"/>
              <a:buChar char="●"/>
            </a:pPr>
            <a:r>
              <a:rPr lang="en" sz="1000">
                <a:latin typeface="Roboto"/>
                <a:ea typeface="Roboto"/>
                <a:cs typeface="Roboto"/>
                <a:sym typeface="Roboto"/>
              </a:rPr>
              <a:t>Center point of each grid cell is treated as ‘anchor point’ e.g in this example, we have created 16 anchor points</a:t>
            </a:r>
            <a:endParaRPr sz="1000">
              <a:latin typeface="Roboto"/>
              <a:ea typeface="Roboto"/>
              <a:cs typeface="Roboto"/>
              <a:sym typeface="Roboto"/>
            </a:endParaRPr>
          </a:p>
        </p:txBody>
      </p:sp>
      <p:sp>
        <p:nvSpPr>
          <p:cNvPr id="1448" name="Google Shape;1448;p98"/>
          <p:cNvSpPr/>
          <p:nvPr/>
        </p:nvSpPr>
        <p:spPr>
          <a:xfrm>
            <a:off x="36739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49" name="Google Shape;1449;p98"/>
          <p:cNvSpPr/>
          <p:nvPr/>
        </p:nvSpPr>
        <p:spPr>
          <a:xfrm>
            <a:off x="36739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50" name="Google Shape;1450;p98"/>
          <p:cNvSpPr/>
          <p:nvPr/>
        </p:nvSpPr>
        <p:spPr>
          <a:xfrm>
            <a:off x="36739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51" name="Google Shape;1451;p98"/>
          <p:cNvSpPr/>
          <p:nvPr/>
        </p:nvSpPr>
        <p:spPr>
          <a:xfrm>
            <a:off x="3673950" y="1219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52" name="Google Shape;1452;p98"/>
          <p:cNvSpPr/>
          <p:nvPr/>
        </p:nvSpPr>
        <p:spPr>
          <a:xfrm>
            <a:off x="10831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53" name="Google Shape;1453;p98"/>
          <p:cNvSpPr/>
          <p:nvPr/>
        </p:nvSpPr>
        <p:spPr>
          <a:xfrm>
            <a:off x="10831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54" name="Google Shape;1454;p98"/>
          <p:cNvSpPr/>
          <p:nvPr/>
        </p:nvSpPr>
        <p:spPr>
          <a:xfrm>
            <a:off x="10831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55" name="Google Shape;1455;p98"/>
          <p:cNvSpPr/>
          <p:nvPr/>
        </p:nvSpPr>
        <p:spPr>
          <a:xfrm>
            <a:off x="1083150" y="1219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56" name="Google Shape;1456;p98"/>
          <p:cNvSpPr/>
          <p:nvPr/>
        </p:nvSpPr>
        <p:spPr>
          <a:xfrm>
            <a:off x="19213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57" name="Google Shape;1457;p98"/>
          <p:cNvSpPr/>
          <p:nvPr/>
        </p:nvSpPr>
        <p:spPr>
          <a:xfrm>
            <a:off x="19213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58" name="Google Shape;1458;p98"/>
          <p:cNvSpPr/>
          <p:nvPr/>
        </p:nvSpPr>
        <p:spPr>
          <a:xfrm>
            <a:off x="19213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59" name="Google Shape;1459;p98"/>
          <p:cNvSpPr/>
          <p:nvPr/>
        </p:nvSpPr>
        <p:spPr>
          <a:xfrm>
            <a:off x="1921350" y="1219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60" name="Google Shape;1460;p98"/>
          <p:cNvSpPr/>
          <p:nvPr/>
        </p:nvSpPr>
        <p:spPr>
          <a:xfrm>
            <a:off x="28357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61" name="Google Shape;1461;p98"/>
          <p:cNvSpPr/>
          <p:nvPr/>
        </p:nvSpPr>
        <p:spPr>
          <a:xfrm>
            <a:off x="28357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62" name="Google Shape;1462;p98"/>
          <p:cNvSpPr/>
          <p:nvPr/>
        </p:nvSpPr>
        <p:spPr>
          <a:xfrm>
            <a:off x="28357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63" name="Google Shape;1463;p98"/>
          <p:cNvSpPr/>
          <p:nvPr/>
        </p:nvSpPr>
        <p:spPr>
          <a:xfrm>
            <a:off x="2835750" y="1219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64" name="Google Shape;1464;p98"/>
          <p:cNvSpPr txBox="1"/>
          <p:nvPr/>
        </p:nvSpPr>
        <p:spPr>
          <a:xfrm>
            <a:off x="4627400" y="3041225"/>
            <a:ext cx="3196200" cy="652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Roboto"/>
              <a:buChar char="●"/>
            </a:pPr>
            <a:r>
              <a:rPr lang="en" sz="1000">
                <a:latin typeface="Roboto"/>
                <a:ea typeface="Roboto"/>
                <a:cs typeface="Roboto"/>
                <a:sym typeface="Roboto"/>
              </a:rPr>
              <a:t>Each anchor point will have multiple RoIs or Priors based on size and aspect ratio (similar to anchor box in Faster R-CNN)</a:t>
            </a:r>
            <a:endParaRPr sz="1000">
              <a:latin typeface="Roboto"/>
              <a:ea typeface="Roboto"/>
              <a:cs typeface="Roboto"/>
              <a:sym typeface="Roboto"/>
            </a:endParaRPr>
          </a:p>
        </p:txBody>
      </p:sp>
      <p:sp>
        <p:nvSpPr>
          <p:cNvPr id="1465" name="Google Shape;1465;p98"/>
          <p:cNvSpPr/>
          <p:nvPr/>
        </p:nvSpPr>
        <p:spPr>
          <a:xfrm>
            <a:off x="3580150" y="11146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98"/>
          <p:cNvSpPr/>
          <p:nvPr/>
        </p:nvSpPr>
        <p:spPr>
          <a:xfrm>
            <a:off x="3429000" y="11807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67" name="Google Shape;1467;p98"/>
          <p:cNvSpPr/>
          <p:nvPr/>
        </p:nvSpPr>
        <p:spPr>
          <a:xfrm>
            <a:off x="3627375" y="10296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98"/>
          <p:cNvSpPr/>
          <p:nvPr/>
        </p:nvSpPr>
        <p:spPr>
          <a:xfrm>
            <a:off x="3380200" y="9843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98"/>
          <p:cNvSpPr/>
          <p:nvPr/>
        </p:nvSpPr>
        <p:spPr>
          <a:xfrm>
            <a:off x="3469725" y="7629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98"/>
          <p:cNvSpPr/>
          <p:nvPr/>
        </p:nvSpPr>
        <p:spPr>
          <a:xfrm rot="5400000">
            <a:off x="3469725" y="7676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98"/>
          <p:cNvSpPr txBox="1"/>
          <p:nvPr/>
        </p:nvSpPr>
        <p:spPr>
          <a:xfrm>
            <a:off x="4560575" y="3918375"/>
            <a:ext cx="3599100" cy="6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FF0000"/>
                </a:solidFill>
                <a:latin typeface="Calibri"/>
                <a:ea typeface="Calibri"/>
                <a:cs typeface="Calibri"/>
                <a:sym typeface="Calibri"/>
              </a:rPr>
              <a:t>96</a:t>
            </a:r>
            <a:endParaRPr b="1" sz="1800">
              <a:solidFill>
                <a:srgbClr val="FF0000"/>
              </a:solidFill>
              <a:latin typeface="Calibri"/>
              <a:ea typeface="Calibri"/>
              <a:cs typeface="Calibri"/>
              <a:sym typeface="Calibri"/>
            </a:endParaRPr>
          </a:p>
          <a:p>
            <a:pPr indent="0" lvl="0" marL="0" rtl="0" algn="ctr">
              <a:lnSpc>
                <a:spcPct val="100000"/>
              </a:lnSpc>
              <a:spcBef>
                <a:spcPts val="0"/>
              </a:spcBef>
              <a:spcAft>
                <a:spcPts val="0"/>
              </a:spcAft>
              <a:buNone/>
            </a:pPr>
            <a:r>
              <a:rPr b="1" lang="en">
                <a:solidFill>
                  <a:srgbClr val="FF0000"/>
                </a:solidFill>
                <a:latin typeface="Calibri"/>
                <a:ea typeface="Calibri"/>
                <a:cs typeface="Calibri"/>
                <a:sym typeface="Calibri"/>
              </a:rPr>
              <a:t>(16 cells x 6 Priors per cell)</a:t>
            </a:r>
            <a:endParaRPr b="1">
              <a:solidFill>
                <a:srgbClr val="FF0000"/>
              </a:solidFill>
              <a:latin typeface="Calibri"/>
              <a:ea typeface="Calibri"/>
              <a:cs typeface="Calibri"/>
              <a:sym typeface="Calibri"/>
            </a:endParaRPr>
          </a:p>
        </p:txBody>
      </p:sp>
      <p:sp>
        <p:nvSpPr>
          <p:cNvPr id="1472" name="Google Shape;1472;p98"/>
          <p:cNvSpPr/>
          <p:nvPr/>
        </p:nvSpPr>
        <p:spPr>
          <a:xfrm>
            <a:off x="36739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73" name="Google Shape;1473;p98"/>
          <p:cNvSpPr/>
          <p:nvPr/>
        </p:nvSpPr>
        <p:spPr>
          <a:xfrm>
            <a:off x="3580150" y="19528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98"/>
          <p:cNvSpPr/>
          <p:nvPr/>
        </p:nvSpPr>
        <p:spPr>
          <a:xfrm>
            <a:off x="3429000" y="20189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75" name="Google Shape;1475;p98"/>
          <p:cNvSpPr/>
          <p:nvPr/>
        </p:nvSpPr>
        <p:spPr>
          <a:xfrm>
            <a:off x="3627375" y="18678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98"/>
          <p:cNvSpPr/>
          <p:nvPr/>
        </p:nvSpPr>
        <p:spPr>
          <a:xfrm>
            <a:off x="3380200" y="18225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98"/>
          <p:cNvSpPr/>
          <p:nvPr/>
        </p:nvSpPr>
        <p:spPr>
          <a:xfrm>
            <a:off x="3469725" y="16011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98"/>
          <p:cNvSpPr/>
          <p:nvPr/>
        </p:nvSpPr>
        <p:spPr>
          <a:xfrm rot="5400000">
            <a:off x="3469725" y="16058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98"/>
          <p:cNvSpPr/>
          <p:nvPr/>
        </p:nvSpPr>
        <p:spPr>
          <a:xfrm>
            <a:off x="36739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80" name="Google Shape;1480;p98"/>
          <p:cNvSpPr/>
          <p:nvPr/>
        </p:nvSpPr>
        <p:spPr>
          <a:xfrm>
            <a:off x="3580150" y="27910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98"/>
          <p:cNvSpPr/>
          <p:nvPr/>
        </p:nvSpPr>
        <p:spPr>
          <a:xfrm>
            <a:off x="3429000" y="28571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82" name="Google Shape;1482;p98"/>
          <p:cNvSpPr/>
          <p:nvPr/>
        </p:nvSpPr>
        <p:spPr>
          <a:xfrm>
            <a:off x="3627375" y="27060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98"/>
          <p:cNvSpPr/>
          <p:nvPr/>
        </p:nvSpPr>
        <p:spPr>
          <a:xfrm>
            <a:off x="3380200" y="26607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98"/>
          <p:cNvSpPr/>
          <p:nvPr/>
        </p:nvSpPr>
        <p:spPr>
          <a:xfrm>
            <a:off x="3469725" y="24393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98"/>
          <p:cNvSpPr/>
          <p:nvPr/>
        </p:nvSpPr>
        <p:spPr>
          <a:xfrm rot="5400000">
            <a:off x="3469725" y="24440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98"/>
          <p:cNvSpPr/>
          <p:nvPr/>
        </p:nvSpPr>
        <p:spPr>
          <a:xfrm>
            <a:off x="36739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87" name="Google Shape;1487;p98"/>
          <p:cNvSpPr/>
          <p:nvPr/>
        </p:nvSpPr>
        <p:spPr>
          <a:xfrm>
            <a:off x="3580150" y="35530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98"/>
          <p:cNvSpPr/>
          <p:nvPr/>
        </p:nvSpPr>
        <p:spPr>
          <a:xfrm>
            <a:off x="3429000" y="36191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89" name="Google Shape;1489;p98"/>
          <p:cNvSpPr/>
          <p:nvPr/>
        </p:nvSpPr>
        <p:spPr>
          <a:xfrm>
            <a:off x="3627375" y="34680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98"/>
          <p:cNvSpPr/>
          <p:nvPr/>
        </p:nvSpPr>
        <p:spPr>
          <a:xfrm>
            <a:off x="3380200" y="34227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98"/>
          <p:cNvSpPr/>
          <p:nvPr/>
        </p:nvSpPr>
        <p:spPr>
          <a:xfrm>
            <a:off x="3469725" y="32013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98"/>
          <p:cNvSpPr/>
          <p:nvPr/>
        </p:nvSpPr>
        <p:spPr>
          <a:xfrm rot="5400000">
            <a:off x="3469725" y="32060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98"/>
          <p:cNvSpPr/>
          <p:nvPr/>
        </p:nvSpPr>
        <p:spPr>
          <a:xfrm>
            <a:off x="2835750" y="1219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494" name="Google Shape;1494;p98"/>
          <p:cNvSpPr/>
          <p:nvPr/>
        </p:nvSpPr>
        <p:spPr>
          <a:xfrm>
            <a:off x="2741950" y="11146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98"/>
          <p:cNvSpPr/>
          <p:nvPr/>
        </p:nvSpPr>
        <p:spPr>
          <a:xfrm>
            <a:off x="2590800" y="11807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96" name="Google Shape;1496;p98"/>
          <p:cNvSpPr/>
          <p:nvPr/>
        </p:nvSpPr>
        <p:spPr>
          <a:xfrm>
            <a:off x="2789175" y="10296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98"/>
          <p:cNvSpPr/>
          <p:nvPr/>
        </p:nvSpPr>
        <p:spPr>
          <a:xfrm>
            <a:off x="2542000" y="9843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98"/>
          <p:cNvSpPr/>
          <p:nvPr/>
        </p:nvSpPr>
        <p:spPr>
          <a:xfrm>
            <a:off x="2631525" y="7629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98"/>
          <p:cNvSpPr/>
          <p:nvPr/>
        </p:nvSpPr>
        <p:spPr>
          <a:xfrm rot="5400000">
            <a:off x="2631525" y="7676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98"/>
          <p:cNvSpPr/>
          <p:nvPr/>
        </p:nvSpPr>
        <p:spPr>
          <a:xfrm>
            <a:off x="1083150" y="1219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01" name="Google Shape;1501;p98"/>
          <p:cNvSpPr/>
          <p:nvPr/>
        </p:nvSpPr>
        <p:spPr>
          <a:xfrm>
            <a:off x="989350" y="11146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98"/>
          <p:cNvSpPr/>
          <p:nvPr/>
        </p:nvSpPr>
        <p:spPr>
          <a:xfrm>
            <a:off x="838200" y="11807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03" name="Google Shape;1503;p98"/>
          <p:cNvSpPr/>
          <p:nvPr/>
        </p:nvSpPr>
        <p:spPr>
          <a:xfrm>
            <a:off x="1036575" y="10296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98"/>
          <p:cNvSpPr/>
          <p:nvPr/>
        </p:nvSpPr>
        <p:spPr>
          <a:xfrm>
            <a:off x="789400" y="9843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98"/>
          <p:cNvSpPr/>
          <p:nvPr/>
        </p:nvSpPr>
        <p:spPr>
          <a:xfrm>
            <a:off x="878925" y="7629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98"/>
          <p:cNvSpPr/>
          <p:nvPr/>
        </p:nvSpPr>
        <p:spPr>
          <a:xfrm rot="5400000">
            <a:off x="878925" y="7676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98"/>
          <p:cNvSpPr/>
          <p:nvPr/>
        </p:nvSpPr>
        <p:spPr>
          <a:xfrm>
            <a:off x="1921350" y="1219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08" name="Google Shape;1508;p98"/>
          <p:cNvSpPr/>
          <p:nvPr/>
        </p:nvSpPr>
        <p:spPr>
          <a:xfrm>
            <a:off x="1827550" y="11146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98"/>
          <p:cNvSpPr/>
          <p:nvPr/>
        </p:nvSpPr>
        <p:spPr>
          <a:xfrm>
            <a:off x="1676400" y="11807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10" name="Google Shape;1510;p98"/>
          <p:cNvSpPr/>
          <p:nvPr/>
        </p:nvSpPr>
        <p:spPr>
          <a:xfrm>
            <a:off x="1874775" y="10296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98"/>
          <p:cNvSpPr/>
          <p:nvPr/>
        </p:nvSpPr>
        <p:spPr>
          <a:xfrm>
            <a:off x="1627600" y="9843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98"/>
          <p:cNvSpPr/>
          <p:nvPr/>
        </p:nvSpPr>
        <p:spPr>
          <a:xfrm>
            <a:off x="1717125" y="7629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98"/>
          <p:cNvSpPr/>
          <p:nvPr/>
        </p:nvSpPr>
        <p:spPr>
          <a:xfrm rot="5400000">
            <a:off x="1717125" y="7676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98"/>
          <p:cNvSpPr/>
          <p:nvPr/>
        </p:nvSpPr>
        <p:spPr>
          <a:xfrm>
            <a:off x="28357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15" name="Google Shape;1515;p98"/>
          <p:cNvSpPr/>
          <p:nvPr/>
        </p:nvSpPr>
        <p:spPr>
          <a:xfrm>
            <a:off x="2741950" y="19528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98"/>
          <p:cNvSpPr/>
          <p:nvPr/>
        </p:nvSpPr>
        <p:spPr>
          <a:xfrm>
            <a:off x="2590800" y="20189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17" name="Google Shape;1517;p98"/>
          <p:cNvSpPr/>
          <p:nvPr/>
        </p:nvSpPr>
        <p:spPr>
          <a:xfrm>
            <a:off x="2789175" y="18678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98"/>
          <p:cNvSpPr/>
          <p:nvPr/>
        </p:nvSpPr>
        <p:spPr>
          <a:xfrm>
            <a:off x="2542000" y="18225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98"/>
          <p:cNvSpPr/>
          <p:nvPr/>
        </p:nvSpPr>
        <p:spPr>
          <a:xfrm>
            <a:off x="2631525" y="16011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98"/>
          <p:cNvSpPr/>
          <p:nvPr/>
        </p:nvSpPr>
        <p:spPr>
          <a:xfrm rot="5400000">
            <a:off x="2631525" y="16058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98"/>
          <p:cNvSpPr/>
          <p:nvPr/>
        </p:nvSpPr>
        <p:spPr>
          <a:xfrm>
            <a:off x="19213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22" name="Google Shape;1522;p98"/>
          <p:cNvSpPr/>
          <p:nvPr/>
        </p:nvSpPr>
        <p:spPr>
          <a:xfrm>
            <a:off x="1827550" y="19528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98"/>
          <p:cNvSpPr/>
          <p:nvPr/>
        </p:nvSpPr>
        <p:spPr>
          <a:xfrm>
            <a:off x="1676400" y="20189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24" name="Google Shape;1524;p98"/>
          <p:cNvSpPr/>
          <p:nvPr/>
        </p:nvSpPr>
        <p:spPr>
          <a:xfrm>
            <a:off x="1874775" y="18678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98"/>
          <p:cNvSpPr/>
          <p:nvPr/>
        </p:nvSpPr>
        <p:spPr>
          <a:xfrm>
            <a:off x="1627600" y="18225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98"/>
          <p:cNvSpPr/>
          <p:nvPr/>
        </p:nvSpPr>
        <p:spPr>
          <a:xfrm>
            <a:off x="1717125" y="16011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98"/>
          <p:cNvSpPr/>
          <p:nvPr/>
        </p:nvSpPr>
        <p:spPr>
          <a:xfrm rot="5400000">
            <a:off x="1717125" y="16058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98"/>
          <p:cNvSpPr/>
          <p:nvPr/>
        </p:nvSpPr>
        <p:spPr>
          <a:xfrm>
            <a:off x="28357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29" name="Google Shape;1529;p98"/>
          <p:cNvSpPr/>
          <p:nvPr/>
        </p:nvSpPr>
        <p:spPr>
          <a:xfrm>
            <a:off x="2741950" y="27910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98"/>
          <p:cNvSpPr/>
          <p:nvPr/>
        </p:nvSpPr>
        <p:spPr>
          <a:xfrm>
            <a:off x="2590800" y="28571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31" name="Google Shape;1531;p98"/>
          <p:cNvSpPr/>
          <p:nvPr/>
        </p:nvSpPr>
        <p:spPr>
          <a:xfrm>
            <a:off x="2789175" y="27060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98"/>
          <p:cNvSpPr/>
          <p:nvPr/>
        </p:nvSpPr>
        <p:spPr>
          <a:xfrm>
            <a:off x="2542000" y="26607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98"/>
          <p:cNvSpPr/>
          <p:nvPr/>
        </p:nvSpPr>
        <p:spPr>
          <a:xfrm>
            <a:off x="2631525" y="24393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98"/>
          <p:cNvSpPr/>
          <p:nvPr/>
        </p:nvSpPr>
        <p:spPr>
          <a:xfrm rot="5400000">
            <a:off x="2631525" y="24440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98"/>
          <p:cNvSpPr/>
          <p:nvPr/>
        </p:nvSpPr>
        <p:spPr>
          <a:xfrm>
            <a:off x="10831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36" name="Google Shape;1536;p98"/>
          <p:cNvSpPr/>
          <p:nvPr/>
        </p:nvSpPr>
        <p:spPr>
          <a:xfrm>
            <a:off x="989350" y="19528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98"/>
          <p:cNvSpPr/>
          <p:nvPr/>
        </p:nvSpPr>
        <p:spPr>
          <a:xfrm>
            <a:off x="838200" y="20189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38" name="Google Shape;1538;p98"/>
          <p:cNvSpPr/>
          <p:nvPr/>
        </p:nvSpPr>
        <p:spPr>
          <a:xfrm>
            <a:off x="1036575" y="18678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98"/>
          <p:cNvSpPr/>
          <p:nvPr/>
        </p:nvSpPr>
        <p:spPr>
          <a:xfrm>
            <a:off x="789400" y="18225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98"/>
          <p:cNvSpPr/>
          <p:nvPr/>
        </p:nvSpPr>
        <p:spPr>
          <a:xfrm>
            <a:off x="878925" y="16011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98"/>
          <p:cNvSpPr/>
          <p:nvPr/>
        </p:nvSpPr>
        <p:spPr>
          <a:xfrm rot="5400000">
            <a:off x="878925" y="16058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98"/>
          <p:cNvSpPr/>
          <p:nvPr/>
        </p:nvSpPr>
        <p:spPr>
          <a:xfrm>
            <a:off x="19213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43" name="Google Shape;1543;p98"/>
          <p:cNvSpPr/>
          <p:nvPr/>
        </p:nvSpPr>
        <p:spPr>
          <a:xfrm>
            <a:off x="1827550" y="27910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98"/>
          <p:cNvSpPr/>
          <p:nvPr/>
        </p:nvSpPr>
        <p:spPr>
          <a:xfrm>
            <a:off x="1676400" y="28571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45" name="Google Shape;1545;p98"/>
          <p:cNvSpPr/>
          <p:nvPr/>
        </p:nvSpPr>
        <p:spPr>
          <a:xfrm>
            <a:off x="1874775" y="27060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98"/>
          <p:cNvSpPr/>
          <p:nvPr/>
        </p:nvSpPr>
        <p:spPr>
          <a:xfrm>
            <a:off x="1627600" y="26607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98"/>
          <p:cNvSpPr/>
          <p:nvPr/>
        </p:nvSpPr>
        <p:spPr>
          <a:xfrm>
            <a:off x="1717125" y="24393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98"/>
          <p:cNvSpPr/>
          <p:nvPr/>
        </p:nvSpPr>
        <p:spPr>
          <a:xfrm rot="5400000">
            <a:off x="1717125" y="24440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98"/>
          <p:cNvSpPr/>
          <p:nvPr/>
        </p:nvSpPr>
        <p:spPr>
          <a:xfrm>
            <a:off x="10831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50" name="Google Shape;1550;p98"/>
          <p:cNvSpPr/>
          <p:nvPr/>
        </p:nvSpPr>
        <p:spPr>
          <a:xfrm>
            <a:off x="989350" y="27910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98"/>
          <p:cNvSpPr/>
          <p:nvPr/>
        </p:nvSpPr>
        <p:spPr>
          <a:xfrm>
            <a:off x="838200" y="28571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52" name="Google Shape;1552;p98"/>
          <p:cNvSpPr/>
          <p:nvPr/>
        </p:nvSpPr>
        <p:spPr>
          <a:xfrm>
            <a:off x="1036575" y="27060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98"/>
          <p:cNvSpPr/>
          <p:nvPr/>
        </p:nvSpPr>
        <p:spPr>
          <a:xfrm>
            <a:off x="789400" y="26607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98"/>
          <p:cNvSpPr/>
          <p:nvPr/>
        </p:nvSpPr>
        <p:spPr>
          <a:xfrm>
            <a:off x="878925" y="24393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98"/>
          <p:cNvSpPr/>
          <p:nvPr/>
        </p:nvSpPr>
        <p:spPr>
          <a:xfrm rot="5400000">
            <a:off x="878925" y="24440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98"/>
          <p:cNvSpPr/>
          <p:nvPr/>
        </p:nvSpPr>
        <p:spPr>
          <a:xfrm>
            <a:off x="10831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57" name="Google Shape;1557;p98"/>
          <p:cNvSpPr/>
          <p:nvPr/>
        </p:nvSpPr>
        <p:spPr>
          <a:xfrm>
            <a:off x="989350" y="35530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98"/>
          <p:cNvSpPr/>
          <p:nvPr/>
        </p:nvSpPr>
        <p:spPr>
          <a:xfrm>
            <a:off x="838200" y="36191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59" name="Google Shape;1559;p98"/>
          <p:cNvSpPr/>
          <p:nvPr/>
        </p:nvSpPr>
        <p:spPr>
          <a:xfrm>
            <a:off x="1036575" y="34680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98"/>
          <p:cNvSpPr/>
          <p:nvPr/>
        </p:nvSpPr>
        <p:spPr>
          <a:xfrm>
            <a:off x="789400" y="34227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98"/>
          <p:cNvSpPr/>
          <p:nvPr/>
        </p:nvSpPr>
        <p:spPr>
          <a:xfrm>
            <a:off x="878925" y="32013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98"/>
          <p:cNvSpPr/>
          <p:nvPr/>
        </p:nvSpPr>
        <p:spPr>
          <a:xfrm rot="5400000">
            <a:off x="878925" y="32060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98"/>
          <p:cNvSpPr/>
          <p:nvPr/>
        </p:nvSpPr>
        <p:spPr>
          <a:xfrm>
            <a:off x="19213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64" name="Google Shape;1564;p98"/>
          <p:cNvSpPr/>
          <p:nvPr/>
        </p:nvSpPr>
        <p:spPr>
          <a:xfrm>
            <a:off x="1827550" y="35530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98"/>
          <p:cNvSpPr/>
          <p:nvPr/>
        </p:nvSpPr>
        <p:spPr>
          <a:xfrm>
            <a:off x="1676400" y="36191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66" name="Google Shape;1566;p98"/>
          <p:cNvSpPr/>
          <p:nvPr/>
        </p:nvSpPr>
        <p:spPr>
          <a:xfrm>
            <a:off x="1874775" y="34680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98"/>
          <p:cNvSpPr/>
          <p:nvPr/>
        </p:nvSpPr>
        <p:spPr>
          <a:xfrm>
            <a:off x="1627600" y="34227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98"/>
          <p:cNvSpPr/>
          <p:nvPr/>
        </p:nvSpPr>
        <p:spPr>
          <a:xfrm>
            <a:off x="1717125" y="32013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98"/>
          <p:cNvSpPr/>
          <p:nvPr/>
        </p:nvSpPr>
        <p:spPr>
          <a:xfrm rot="5400000">
            <a:off x="1717125" y="32060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98"/>
          <p:cNvSpPr/>
          <p:nvPr/>
        </p:nvSpPr>
        <p:spPr>
          <a:xfrm>
            <a:off x="28357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71" name="Google Shape;1571;p98"/>
          <p:cNvSpPr/>
          <p:nvPr/>
        </p:nvSpPr>
        <p:spPr>
          <a:xfrm>
            <a:off x="2741950" y="35530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98"/>
          <p:cNvSpPr/>
          <p:nvPr/>
        </p:nvSpPr>
        <p:spPr>
          <a:xfrm>
            <a:off x="2590800" y="36191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73" name="Google Shape;1573;p98"/>
          <p:cNvSpPr/>
          <p:nvPr/>
        </p:nvSpPr>
        <p:spPr>
          <a:xfrm>
            <a:off x="2789175" y="34680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98"/>
          <p:cNvSpPr/>
          <p:nvPr/>
        </p:nvSpPr>
        <p:spPr>
          <a:xfrm>
            <a:off x="2542000" y="34227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98"/>
          <p:cNvSpPr/>
          <p:nvPr/>
        </p:nvSpPr>
        <p:spPr>
          <a:xfrm>
            <a:off x="2631525" y="32013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98"/>
          <p:cNvSpPr/>
          <p:nvPr/>
        </p:nvSpPr>
        <p:spPr>
          <a:xfrm rot="5400000">
            <a:off x="2631525" y="32060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98"/>
          <p:cNvSpPr txBox="1"/>
          <p:nvPr/>
        </p:nvSpPr>
        <p:spPr>
          <a:xfrm>
            <a:off x="4627400" y="1067975"/>
            <a:ext cx="3599100" cy="767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434343"/>
                </a:solidFill>
                <a:latin typeface="Roboto"/>
                <a:ea typeface="Roboto"/>
                <a:cs typeface="Roboto"/>
                <a:sym typeface="Roboto"/>
              </a:rPr>
              <a:t>Building RoIs (called Priors) in SSD</a:t>
            </a:r>
            <a:endParaRPr b="1">
              <a:solidFill>
                <a:srgbClr val="434343"/>
              </a:solidFill>
              <a:latin typeface="Roboto"/>
              <a:ea typeface="Roboto"/>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pic>
        <p:nvPicPr>
          <p:cNvPr id="1582" name="Google Shape;1582;p99"/>
          <p:cNvPicPr preferRelativeResize="0"/>
          <p:nvPr/>
        </p:nvPicPr>
        <p:blipFill>
          <a:blip r:embed="rId3">
            <a:alphaModFix/>
          </a:blip>
          <a:stretch>
            <a:fillRect/>
          </a:stretch>
        </p:blipFill>
        <p:spPr>
          <a:xfrm>
            <a:off x="656925" y="871767"/>
            <a:ext cx="3534699" cy="3235533"/>
          </a:xfrm>
          <a:prstGeom prst="rect">
            <a:avLst/>
          </a:prstGeom>
          <a:noFill/>
          <a:ln>
            <a:noFill/>
          </a:ln>
        </p:spPr>
      </p:pic>
      <p:graphicFrame>
        <p:nvGraphicFramePr>
          <p:cNvPr id="1583" name="Google Shape;1583;p99"/>
          <p:cNvGraphicFramePr/>
          <p:nvPr/>
        </p:nvGraphicFramePr>
        <p:xfrm>
          <a:off x="656900" y="874450"/>
          <a:ext cx="3000000" cy="3000000"/>
        </p:xfrm>
        <a:graphic>
          <a:graphicData uri="http://schemas.openxmlformats.org/drawingml/2006/table">
            <a:tbl>
              <a:tblPr>
                <a:noFill/>
                <a:tableStyleId>{74C20E84-B4FB-401E-A0E8-A94B4574E8F7}</a:tableStyleId>
              </a:tblPr>
              <a:tblGrid>
                <a:gridCol w="883675"/>
                <a:gridCol w="883675"/>
                <a:gridCol w="883675"/>
                <a:gridCol w="883675"/>
              </a:tblGrid>
              <a:tr h="808225">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r>
              <a:tr h="808225">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r>
              <a:tr h="808225">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r>
              <a:tr h="808225">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r>
            </a:tbl>
          </a:graphicData>
        </a:graphic>
      </p:graphicFrame>
      <p:sp>
        <p:nvSpPr>
          <p:cNvPr id="1584" name="Google Shape;1584;p99"/>
          <p:cNvSpPr txBox="1"/>
          <p:nvPr/>
        </p:nvSpPr>
        <p:spPr>
          <a:xfrm>
            <a:off x="1065938" y="4254975"/>
            <a:ext cx="28971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Calibri"/>
                <a:ea typeface="Calibri"/>
                <a:cs typeface="Calibri"/>
                <a:sym typeface="Calibri"/>
              </a:rPr>
              <a:t>4x4 Grid</a:t>
            </a:r>
            <a:endParaRPr>
              <a:solidFill>
                <a:srgbClr val="434343"/>
              </a:solidFill>
              <a:latin typeface="Calibri"/>
              <a:ea typeface="Calibri"/>
              <a:cs typeface="Calibri"/>
              <a:sym typeface="Calibri"/>
            </a:endParaRPr>
          </a:p>
        </p:txBody>
      </p:sp>
      <p:sp>
        <p:nvSpPr>
          <p:cNvPr id="1585" name="Google Shape;1585;p99"/>
          <p:cNvSpPr/>
          <p:nvPr/>
        </p:nvSpPr>
        <p:spPr>
          <a:xfrm>
            <a:off x="36739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86" name="Google Shape;1586;p99"/>
          <p:cNvSpPr/>
          <p:nvPr/>
        </p:nvSpPr>
        <p:spPr>
          <a:xfrm>
            <a:off x="36739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87" name="Google Shape;1587;p99"/>
          <p:cNvSpPr/>
          <p:nvPr/>
        </p:nvSpPr>
        <p:spPr>
          <a:xfrm>
            <a:off x="36739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88" name="Google Shape;1588;p99"/>
          <p:cNvSpPr/>
          <p:nvPr/>
        </p:nvSpPr>
        <p:spPr>
          <a:xfrm>
            <a:off x="3673950" y="1219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89" name="Google Shape;1589;p99"/>
          <p:cNvSpPr/>
          <p:nvPr/>
        </p:nvSpPr>
        <p:spPr>
          <a:xfrm>
            <a:off x="10831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90" name="Google Shape;1590;p99"/>
          <p:cNvSpPr/>
          <p:nvPr/>
        </p:nvSpPr>
        <p:spPr>
          <a:xfrm>
            <a:off x="10831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91" name="Google Shape;1591;p99"/>
          <p:cNvSpPr/>
          <p:nvPr/>
        </p:nvSpPr>
        <p:spPr>
          <a:xfrm>
            <a:off x="10831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92" name="Google Shape;1592;p99"/>
          <p:cNvSpPr/>
          <p:nvPr/>
        </p:nvSpPr>
        <p:spPr>
          <a:xfrm>
            <a:off x="1083150" y="1219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93" name="Google Shape;1593;p99"/>
          <p:cNvSpPr/>
          <p:nvPr/>
        </p:nvSpPr>
        <p:spPr>
          <a:xfrm>
            <a:off x="19213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94" name="Google Shape;1594;p99"/>
          <p:cNvSpPr/>
          <p:nvPr/>
        </p:nvSpPr>
        <p:spPr>
          <a:xfrm>
            <a:off x="19213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95" name="Google Shape;1595;p99"/>
          <p:cNvSpPr/>
          <p:nvPr/>
        </p:nvSpPr>
        <p:spPr>
          <a:xfrm>
            <a:off x="19213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96" name="Google Shape;1596;p99"/>
          <p:cNvSpPr/>
          <p:nvPr/>
        </p:nvSpPr>
        <p:spPr>
          <a:xfrm>
            <a:off x="1921350" y="1219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97" name="Google Shape;1597;p99"/>
          <p:cNvSpPr/>
          <p:nvPr/>
        </p:nvSpPr>
        <p:spPr>
          <a:xfrm>
            <a:off x="28357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98" name="Google Shape;1598;p99"/>
          <p:cNvSpPr/>
          <p:nvPr/>
        </p:nvSpPr>
        <p:spPr>
          <a:xfrm>
            <a:off x="28357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599" name="Google Shape;1599;p99"/>
          <p:cNvSpPr/>
          <p:nvPr/>
        </p:nvSpPr>
        <p:spPr>
          <a:xfrm>
            <a:off x="28357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600" name="Google Shape;1600;p99"/>
          <p:cNvSpPr/>
          <p:nvPr/>
        </p:nvSpPr>
        <p:spPr>
          <a:xfrm>
            <a:off x="2835750" y="1219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601" name="Google Shape;1601;p99"/>
          <p:cNvSpPr/>
          <p:nvPr/>
        </p:nvSpPr>
        <p:spPr>
          <a:xfrm>
            <a:off x="3580150" y="11146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99"/>
          <p:cNvSpPr/>
          <p:nvPr/>
        </p:nvSpPr>
        <p:spPr>
          <a:xfrm>
            <a:off x="3429000" y="11807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03" name="Google Shape;1603;p99"/>
          <p:cNvSpPr/>
          <p:nvPr/>
        </p:nvSpPr>
        <p:spPr>
          <a:xfrm>
            <a:off x="3627375" y="10296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99"/>
          <p:cNvSpPr/>
          <p:nvPr/>
        </p:nvSpPr>
        <p:spPr>
          <a:xfrm>
            <a:off x="3380200" y="9843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99"/>
          <p:cNvSpPr/>
          <p:nvPr/>
        </p:nvSpPr>
        <p:spPr>
          <a:xfrm>
            <a:off x="3469725" y="7629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99"/>
          <p:cNvSpPr/>
          <p:nvPr/>
        </p:nvSpPr>
        <p:spPr>
          <a:xfrm rot="5400000">
            <a:off x="3469725" y="7676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99"/>
          <p:cNvSpPr txBox="1"/>
          <p:nvPr/>
        </p:nvSpPr>
        <p:spPr>
          <a:xfrm>
            <a:off x="4721150" y="2568650"/>
            <a:ext cx="3599100" cy="647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0000FF"/>
                </a:solidFill>
                <a:latin typeface="Calibri"/>
                <a:ea typeface="Calibri"/>
                <a:cs typeface="Calibri"/>
                <a:sym typeface="Calibri"/>
              </a:rPr>
              <a:t>No</a:t>
            </a:r>
            <a:endParaRPr b="1">
              <a:solidFill>
                <a:srgbClr val="0000FF"/>
              </a:solidFill>
              <a:latin typeface="Calibri"/>
              <a:ea typeface="Calibri"/>
              <a:cs typeface="Calibri"/>
              <a:sym typeface="Calibri"/>
            </a:endParaRPr>
          </a:p>
        </p:txBody>
      </p:sp>
      <p:sp>
        <p:nvSpPr>
          <p:cNvPr id="1608" name="Google Shape;1608;p99"/>
          <p:cNvSpPr/>
          <p:nvPr/>
        </p:nvSpPr>
        <p:spPr>
          <a:xfrm>
            <a:off x="36739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609" name="Google Shape;1609;p99"/>
          <p:cNvSpPr/>
          <p:nvPr/>
        </p:nvSpPr>
        <p:spPr>
          <a:xfrm>
            <a:off x="3580150" y="19528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99"/>
          <p:cNvSpPr/>
          <p:nvPr/>
        </p:nvSpPr>
        <p:spPr>
          <a:xfrm>
            <a:off x="3429000" y="20189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11" name="Google Shape;1611;p99"/>
          <p:cNvSpPr/>
          <p:nvPr/>
        </p:nvSpPr>
        <p:spPr>
          <a:xfrm>
            <a:off x="3627375" y="18678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99"/>
          <p:cNvSpPr/>
          <p:nvPr/>
        </p:nvSpPr>
        <p:spPr>
          <a:xfrm>
            <a:off x="3380200" y="18225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99"/>
          <p:cNvSpPr/>
          <p:nvPr/>
        </p:nvSpPr>
        <p:spPr>
          <a:xfrm>
            <a:off x="3469725" y="16011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99"/>
          <p:cNvSpPr/>
          <p:nvPr/>
        </p:nvSpPr>
        <p:spPr>
          <a:xfrm rot="5400000">
            <a:off x="3469725" y="16058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99"/>
          <p:cNvSpPr/>
          <p:nvPr/>
        </p:nvSpPr>
        <p:spPr>
          <a:xfrm>
            <a:off x="36739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616" name="Google Shape;1616;p99"/>
          <p:cNvSpPr/>
          <p:nvPr/>
        </p:nvSpPr>
        <p:spPr>
          <a:xfrm>
            <a:off x="3580150" y="27910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99"/>
          <p:cNvSpPr/>
          <p:nvPr/>
        </p:nvSpPr>
        <p:spPr>
          <a:xfrm>
            <a:off x="3429000" y="28571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18" name="Google Shape;1618;p99"/>
          <p:cNvSpPr/>
          <p:nvPr/>
        </p:nvSpPr>
        <p:spPr>
          <a:xfrm>
            <a:off x="3627375" y="27060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99"/>
          <p:cNvSpPr/>
          <p:nvPr/>
        </p:nvSpPr>
        <p:spPr>
          <a:xfrm>
            <a:off x="3380200" y="26607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99"/>
          <p:cNvSpPr/>
          <p:nvPr/>
        </p:nvSpPr>
        <p:spPr>
          <a:xfrm>
            <a:off x="3469725" y="24393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99"/>
          <p:cNvSpPr/>
          <p:nvPr/>
        </p:nvSpPr>
        <p:spPr>
          <a:xfrm rot="5400000">
            <a:off x="3469725" y="24440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99"/>
          <p:cNvSpPr/>
          <p:nvPr/>
        </p:nvSpPr>
        <p:spPr>
          <a:xfrm>
            <a:off x="36739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623" name="Google Shape;1623;p99"/>
          <p:cNvSpPr/>
          <p:nvPr/>
        </p:nvSpPr>
        <p:spPr>
          <a:xfrm>
            <a:off x="3580150" y="35530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99"/>
          <p:cNvSpPr/>
          <p:nvPr/>
        </p:nvSpPr>
        <p:spPr>
          <a:xfrm>
            <a:off x="3429000" y="36191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25" name="Google Shape;1625;p99"/>
          <p:cNvSpPr/>
          <p:nvPr/>
        </p:nvSpPr>
        <p:spPr>
          <a:xfrm>
            <a:off x="3627375" y="34680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99"/>
          <p:cNvSpPr/>
          <p:nvPr/>
        </p:nvSpPr>
        <p:spPr>
          <a:xfrm>
            <a:off x="3380200" y="34227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99"/>
          <p:cNvSpPr/>
          <p:nvPr/>
        </p:nvSpPr>
        <p:spPr>
          <a:xfrm>
            <a:off x="3469725" y="32013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99"/>
          <p:cNvSpPr/>
          <p:nvPr/>
        </p:nvSpPr>
        <p:spPr>
          <a:xfrm rot="5400000">
            <a:off x="3469725" y="32060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99"/>
          <p:cNvSpPr/>
          <p:nvPr/>
        </p:nvSpPr>
        <p:spPr>
          <a:xfrm>
            <a:off x="2835750" y="1219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630" name="Google Shape;1630;p99"/>
          <p:cNvSpPr/>
          <p:nvPr/>
        </p:nvSpPr>
        <p:spPr>
          <a:xfrm>
            <a:off x="2741950" y="11146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99"/>
          <p:cNvSpPr/>
          <p:nvPr/>
        </p:nvSpPr>
        <p:spPr>
          <a:xfrm>
            <a:off x="2590800" y="11807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32" name="Google Shape;1632;p99"/>
          <p:cNvSpPr/>
          <p:nvPr/>
        </p:nvSpPr>
        <p:spPr>
          <a:xfrm>
            <a:off x="2789175" y="10296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99"/>
          <p:cNvSpPr/>
          <p:nvPr/>
        </p:nvSpPr>
        <p:spPr>
          <a:xfrm>
            <a:off x="2542000" y="9843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99"/>
          <p:cNvSpPr/>
          <p:nvPr/>
        </p:nvSpPr>
        <p:spPr>
          <a:xfrm>
            <a:off x="2631525" y="7629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99"/>
          <p:cNvSpPr/>
          <p:nvPr/>
        </p:nvSpPr>
        <p:spPr>
          <a:xfrm rot="5400000">
            <a:off x="2631525" y="7676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99"/>
          <p:cNvSpPr/>
          <p:nvPr/>
        </p:nvSpPr>
        <p:spPr>
          <a:xfrm>
            <a:off x="1083150" y="1219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637" name="Google Shape;1637;p99"/>
          <p:cNvSpPr/>
          <p:nvPr/>
        </p:nvSpPr>
        <p:spPr>
          <a:xfrm>
            <a:off x="989350" y="11146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99"/>
          <p:cNvSpPr/>
          <p:nvPr/>
        </p:nvSpPr>
        <p:spPr>
          <a:xfrm>
            <a:off x="838200" y="11807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39" name="Google Shape;1639;p99"/>
          <p:cNvSpPr/>
          <p:nvPr/>
        </p:nvSpPr>
        <p:spPr>
          <a:xfrm>
            <a:off x="1036575" y="10296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99"/>
          <p:cNvSpPr/>
          <p:nvPr/>
        </p:nvSpPr>
        <p:spPr>
          <a:xfrm>
            <a:off x="789400" y="9843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99"/>
          <p:cNvSpPr/>
          <p:nvPr/>
        </p:nvSpPr>
        <p:spPr>
          <a:xfrm>
            <a:off x="878925" y="7629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99"/>
          <p:cNvSpPr/>
          <p:nvPr/>
        </p:nvSpPr>
        <p:spPr>
          <a:xfrm rot="5400000">
            <a:off x="878925" y="7676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99"/>
          <p:cNvSpPr/>
          <p:nvPr/>
        </p:nvSpPr>
        <p:spPr>
          <a:xfrm>
            <a:off x="1921350" y="1219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644" name="Google Shape;1644;p99"/>
          <p:cNvSpPr/>
          <p:nvPr/>
        </p:nvSpPr>
        <p:spPr>
          <a:xfrm>
            <a:off x="1827550" y="11146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99"/>
          <p:cNvSpPr/>
          <p:nvPr/>
        </p:nvSpPr>
        <p:spPr>
          <a:xfrm>
            <a:off x="1676400" y="11807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46" name="Google Shape;1646;p99"/>
          <p:cNvSpPr/>
          <p:nvPr/>
        </p:nvSpPr>
        <p:spPr>
          <a:xfrm>
            <a:off x="1874775" y="10296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99"/>
          <p:cNvSpPr/>
          <p:nvPr/>
        </p:nvSpPr>
        <p:spPr>
          <a:xfrm>
            <a:off x="1627600" y="9843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99"/>
          <p:cNvSpPr/>
          <p:nvPr/>
        </p:nvSpPr>
        <p:spPr>
          <a:xfrm>
            <a:off x="1717125" y="7629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99"/>
          <p:cNvSpPr/>
          <p:nvPr/>
        </p:nvSpPr>
        <p:spPr>
          <a:xfrm rot="5400000">
            <a:off x="1717125" y="7676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99"/>
          <p:cNvSpPr/>
          <p:nvPr/>
        </p:nvSpPr>
        <p:spPr>
          <a:xfrm>
            <a:off x="28357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651" name="Google Shape;1651;p99"/>
          <p:cNvSpPr/>
          <p:nvPr/>
        </p:nvSpPr>
        <p:spPr>
          <a:xfrm>
            <a:off x="2741950" y="19528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99"/>
          <p:cNvSpPr/>
          <p:nvPr/>
        </p:nvSpPr>
        <p:spPr>
          <a:xfrm>
            <a:off x="2590800" y="20189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53" name="Google Shape;1653;p99"/>
          <p:cNvSpPr/>
          <p:nvPr/>
        </p:nvSpPr>
        <p:spPr>
          <a:xfrm>
            <a:off x="2789175" y="18678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99"/>
          <p:cNvSpPr/>
          <p:nvPr/>
        </p:nvSpPr>
        <p:spPr>
          <a:xfrm>
            <a:off x="2542000" y="18225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99"/>
          <p:cNvSpPr/>
          <p:nvPr/>
        </p:nvSpPr>
        <p:spPr>
          <a:xfrm>
            <a:off x="2631525" y="16011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99"/>
          <p:cNvSpPr/>
          <p:nvPr/>
        </p:nvSpPr>
        <p:spPr>
          <a:xfrm rot="5400000">
            <a:off x="2631525" y="16058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99"/>
          <p:cNvSpPr/>
          <p:nvPr/>
        </p:nvSpPr>
        <p:spPr>
          <a:xfrm>
            <a:off x="19213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658" name="Google Shape;1658;p99"/>
          <p:cNvSpPr/>
          <p:nvPr/>
        </p:nvSpPr>
        <p:spPr>
          <a:xfrm>
            <a:off x="1827550" y="19528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99"/>
          <p:cNvSpPr/>
          <p:nvPr/>
        </p:nvSpPr>
        <p:spPr>
          <a:xfrm>
            <a:off x="1676400" y="20189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60" name="Google Shape;1660;p99"/>
          <p:cNvSpPr/>
          <p:nvPr/>
        </p:nvSpPr>
        <p:spPr>
          <a:xfrm>
            <a:off x="1874775" y="18678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99"/>
          <p:cNvSpPr/>
          <p:nvPr/>
        </p:nvSpPr>
        <p:spPr>
          <a:xfrm>
            <a:off x="1627600" y="18225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99"/>
          <p:cNvSpPr/>
          <p:nvPr/>
        </p:nvSpPr>
        <p:spPr>
          <a:xfrm>
            <a:off x="1717125" y="16011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99"/>
          <p:cNvSpPr/>
          <p:nvPr/>
        </p:nvSpPr>
        <p:spPr>
          <a:xfrm rot="5400000">
            <a:off x="1717125" y="16058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99"/>
          <p:cNvSpPr/>
          <p:nvPr/>
        </p:nvSpPr>
        <p:spPr>
          <a:xfrm>
            <a:off x="28357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665" name="Google Shape;1665;p99"/>
          <p:cNvSpPr/>
          <p:nvPr/>
        </p:nvSpPr>
        <p:spPr>
          <a:xfrm>
            <a:off x="2741950" y="27910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99"/>
          <p:cNvSpPr/>
          <p:nvPr/>
        </p:nvSpPr>
        <p:spPr>
          <a:xfrm>
            <a:off x="2590800" y="28571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67" name="Google Shape;1667;p99"/>
          <p:cNvSpPr/>
          <p:nvPr/>
        </p:nvSpPr>
        <p:spPr>
          <a:xfrm>
            <a:off x="2789175" y="27060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99"/>
          <p:cNvSpPr/>
          <p:nvPr/>
        </p:nvSpPr>
        <p:spPr>
          <a:xfrm>
            <a:off x="2542000" y="26607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99"/>
          <p:cNvSpPr/>
          <p:nvPr/>
        </p:nvSpPr>
        <p:spPr>
          <a:xfrm>
            <a:off x="2631525" y="24393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99"/>
          <p:cNvSpPr/>
          <p:nvPr/>
        </p:nvSpPr>
        <p:spPr>
          <a:xfrm rot="5400000">
            <a:off x="2631525" y="24440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99"/>
          <p:cNvSpPr/>
          <p:nvPr/>
        </p:nvSpPr>
        <p:spPr>
          <a:xfrm>
            <a:off x="1083150" y="20572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672" name="Google Shape;1672;p99"/>
          <p:cNvSpPr/>
          <p:nvPr/>
        </p:nvSpPr>
        <p:spPr>
          <a:xfrm>
            <a:off x="989350" y="19528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99"/>
          <p:cNvSpPr/>
          <p:nvPr/>
        </p:nvSpPr>
        <p:spPr>
          <a:xfrm>
            <a:off x="838200" y="20189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74" name="Google Shape;1674;p99"/>
          <p:cNvSpPr/>
          <p:nvPr/>
        </p:nvSpPr>
        <p:spPr>
          <a:xfrm>
            <a:off x="1036575" y="18678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99"/>
          <p:cNvSpPr/>
          <p:nvPr/>
        </p:nvSpPr>
        <p:spPr>
          <a:xfrm>
            <a:off x="789400" y="18225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99"/>
          <p:cNvSpPr/>
          <p:nvPr/>
        </p:nvSpPr>
        <p:spPr>
          <a:xfrm>
            <a:off x="878925" y="16011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99"/>
          <p:cNvSpPr/>
          <p:nvPr/>
        </p:nvSpPr>
        <p:spPr>
          <a:xfrm rot="5400000">
            <a:off x="878925" y="16058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99"/>
          <p:cNvSpPr/>
          <p:nvPr/>
        </p:nvSpPr>
        <p:spPr>
          <a:xfrm>
            <a:off x="19213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679" name="Google Shape;1679;p99"/>
          <p:cNvSpPr/>
          <p:nvPr/>
        </p:nvSpPr>
        <p:spPr>
          <a:xfrm>
            <a:off x="1827550" y="27910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99"/>
          <p:cNvSpPr/>
          <p:nvPr/>
        </p:nvSpPr>
        <p:spPr>
          <a:xfrm>
            <a:off x="1676400" y="28571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81" name="Google Shape;1681;p99"/>
          <p:cNvSpPr/>
          <p:nvPr/>
        </p:nvSpPr>
        <p:spPr>
          <a:xfrm>
            <a:off x="1874775" y="27060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99"/>
          <p:cNvSpPr/>
          <p:nvPr/>
        </p:nvSpPr>
        <p:spPr>
          <a:xfrm>
            <a:off x="1627600" y="26607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99"/>
          <p:cNvSpPr/>
          <p:nvPr/>
        </p:nvSpPr>
        <p:spPr>
          <a:xfrm>
            <a:off x="1717125" y="24393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99"/>
          <p:cNvSpPr/>
          <p:nvPr/>
        </p:nvSpPr>
        <p:spPr>
          <a:xfrm rot="5400000">
            <a:off x="1717125" y="24440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99"/>
          <p:cNvSpPr/>
          <p:nvPr/>
        </p:nvSpPr>
        <p:spPr>
          <a:xfrm>
            <a:off x="1083150" y="2895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686" name="Google Shape;1686;p99"/>
          <p:cNvSpPr/>
          <p:nvPr/>
        </p:nvSpPr>
        <p:spPr>
          <a:xfrm>
            <a:off x="989350" y="27910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99"/>
          <p:cNvSpPr/>
          <p:nvPr/>
        </p:nvSpPr>
        <p:spPr>
          <a:xfrm>
            <a:off x="838200" y="28571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88" name="Google Shape;1688;p99"/>
          <p:cNvSpPr/>
          <p:nvPr/>
        </p:nvSpPr>
        <p:spPr>
          <a:xfrm>
            <a:off x="1036575" y="27060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99"/>
          <p:cNvSpPr/>
          <p:nvPr/>
        </p:nvSpPr>
        <p:spPr>
          <a:xfrm>
            <a:off x="789400" y="26607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99"/>
          <p:cNvSpPr/>
          <p:nvPr/>
        </p:nvSpPr>
        <p:spPr>
          <a:xfrm>
            <a:off x="878925" y="24393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99"/>
          <p:cNvSpPr/>
          <p:nvPr/>
        </p:nvSpPr>
        <p:spPr>
          <a:xfrm rot="5400000">
            <a:off x="878925" y="24440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99"/>
          <p:cNvSpPr/>
          <p:nvPr/>
        </p:nvSpPr>
        <p:spPr>
          <a:xfrm>
            <a:off x="10831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693" name="Google Shape;1693;p99"/>
          <p:cNvSpPr/>
          <p:nvPr/>
        </p:nvSpPr>
        <p:spPr>
          <a:xfrm>
            <a:off x="989350" y="35530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99"/>
          <p:cNvSpPr/>
          <p:nvPr/>
        </p:nvSpPr>
        <p:spPr>
          <a:xfrm>
            <a:off x="838200" y="36191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95" name="Google Shape;1695;p99"/>
          <p:cNvSpPr/>
          <p:nvPr/>
        </p:nvSpPr>
        <p:spPr>
          <a:xfrm>
            <a:off x="1036575" y="34680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99"/>
          <p:cNvSpPr/>
          <p:nvPr/>
        </p:nvSpPr>
        <p:spPr>
          <a:xfrm>
            <a:off x="789400" y="34227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99"/>
          <p:cNvSpPr/>
          <p:nvPr/>
        </p:nvSpPr>
        <p:spPr>
          <a:xfrm>
            <a:off x="878925" y="32013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99"/>
          <p:cNvSpPr/>
          <p:nvPr/>
        </p:nvSpPr>
        <p:spPr>
          <a:xfrm rot="5400000">
            <a:off x="878925" y="32060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99"/>
          <p:cNvSpPr/>
          <p:nvPr/>
        </p:nvSpPr>
        <p:spPr>
          <a:xfrm>
            <a:off x="19213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700" name="Google Shape;1700;p99"/>
          <p:cNvSpPr/>
          <p:nvPr/>
        </p:nvSpPr>
        <p:spPr>
          <a:xfrm>
            <a:off x="1827550" y="35530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99"/>
          <p:cNvSpPr/>
          <p:nvPr/>
        </p:nvSpPr>
        <p:spPr>
          <a:xfrm>
            <a:off x="1676400" y="36191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02" name="Google Shape;1702;p99"/>
          <p:cNvSpPr/>
          <p:nvPr/>
        </p:nvSpPr>
        <p:spPr>
          <a:xfrm>
            <a:off x="1874775" y="34680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99"/>
          <p:cNvSpPr/>
          <p:nvPr/>
        </p:nvSpPr>
        <p:spPr>
          <a:xfrm>
            <a:off x="1627600" y="34227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99"/>
          <p:cNvSpPr/>
          <p:nvPr/>
        </p:nvSpPr>
        <p:spPr>
          <a:xfrm>
            <a:off x="1717125" y="32013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99"/>
          <p:cNvSpPr/>
          <p:nvPr/>
        </p:nvSpPr>
        <p:spPr>
          <a:xfrm rot="5400000">
            <a:off x="1717125" y="32060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99"/>
          <p:cNvSpPr/>
          <p:nvPr/>
        </p:nvSpPr>
        <p:spPr>
          <a:xfrm>
            <a:off x="2835750" y="3657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707" name="Google Shape;1707;p99"/>
          <p:cNvSpPr/>
          <p:nvPr/>
        </p:nvSpPr>
        <p:spPr>
          <a:xfrm>
            <a:off x="2741950" y="3553050"/>
            <a:ext cx="283500" cy="3117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99"/>
          <p:cNvSpPr/>
          <p:nvPr/>
        </p:nvSpPr>
        <p:spPr>
          <a:xfrm>
            <a:off x="2590800" y="3619175"/>
            <a:ext cx="595200" cy="189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09" name="Google Shape;1709;p99"/>
          <p:cNvSpPr/>
          <p:nvPr/>
        </p:nvSpPr>
        <p:spPr>
          <a:xfrm>
            <a:off x="2789175" y="3468050"/>
            <a:ext cx="179400" cy="510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99"/>
          <p:cNvSpPr/>
          <p:nvPr/>
        </p:nvSpPr>
        <p:spPr>
          <a:xfrm>
            <a:off x="2542000" y="3422750"/>
            <a:ext cx="683400" cy="600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99"/>
          <p:cNvSpPr/>
          <p:nvPr/>
        </p:nvSpPr>
        <p:spPr>
          <a:xfrm>
            <a:off x="2631525" y="3201300"/>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99"/>
          <p:cNvSpPr/>
          <p:nvPr/>
        </p:nvSpPr>
        <p:spPr>
          <a:xfrm rot="5400000">
            <a:off x="2631525" y="3206075"/>
            <a:ext cx="494700" cy="10152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99"/>
          <p:cNvSpPr txBox="1"/>
          <p:nvPr/>
        </p:nvSpPr>
        <p:spPr>
          <a:xfrm>
            <a:off x="4806900" y="1682675"/>
            <a:ext cx="3949800" cy="767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rgbClr val="FF0000"/>
                </a:solidFill>
                <a:latin typeface="Calibri"/>
                <a:ea typeface="Calibri"/>
                <a:cs typeface="Calibri"/>
                <a:sym typeface="Calibri"/>
              </a:rPr>
              <a:t>Will any of the 96 RoIs overlap well with the objects (</a:t>
            </a:r>
            <a:r>
              <a:rPr b="1" lang="en" sz="1500">
                <a:solidFill>
                  <a:srgbClr val="FF0000"/>
                </a:solidFill>
                <a:latin typeface="Calibri"/>
                <a:ea typeface="Calibri"/>
                <a:cs typeface="Calibri"/>
                <a:sym typeface="Calibri"/>
              </a:rPr>
              <a:t>IOU &gt; threshold)</a:t>
            </a:r>
            <a:r>
              <a:rPr b="1" lang="en" sz="1500">
                <a:solidFill>
                  <a:srgbClr val="FF0000"/>
                </a:solidFill>
                <a:latin typeface="Calibri"/>
                <a:ea typeface="Calibri"/>
                <a:cs typeface="Calibri"/>
                <a:sym typeface="Calibri"/>
              </a:rPr>
              <a:t>?</a:t>
            </a:r>
            <a:endParaRPr b="1" sz="15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7"/>
                                        </p:tgtEl>
                                        <p:attrNameLst>
                                          <p:attrName>style.visibility</p:attrName>
                                        </p:attrNameLst>
                                      </p:cBhvr>
                                      <p:to>
                                        <p:strVal val="visible"/>
                                      </p:to>
                                    </p:set>
                                    <p:animEffect filter="fade" transition="in">
                                      <p:cBhvr>
                                        <p:cTn dur="1000"/>
                                        <p:tgtEl>
                                          <p:spTgt spid="16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100"/>
          <p:cNvSpPr txBox="1"/>
          <p:nvPr/>
        </p:nvSpPr>
        <p:spPr>
          <a:xfrm>
            <a:off x="4118950" y="1422900"/>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434343"/>
                </a:solidFill>
                <a:latin typeface="Calibri"/>
                <a:ea typeface="Calibri"/>
                <a:cs typeface="Calibri"/>
                <a:sym typeface="Calibri"/>
              </a:rPr>
              <a:t>How do build RoIs which will overlap well with bigger size object in image?</a:t>
            </a:r>
            <a:endParaRPr sz="1800">
              <a:solidFill>
                <a:srgbClr val="434343"/>
              </a:solidFill>
              <a:latin typeface="Calibri"/>
              <a:ea typeface="Calibri"/>
              <a:cs typeface="Calibri"/>
              <a:sym typeface="Calibri"/>
            </a:endParaRPr>
          </a:p>
        </p:txBody>
      </p:sp>
      <p:pic>
        <p:nvPicPr>
          <p:cNvPr id="1719" name="Google Shape;1719;p100"/>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1720" name="Google Shape;1720;p100"/>
          <p:cNvSpPr txBox="1"/>
          <p:nvPr/>
        </p:nvSpPr>
        <p:spPr>
          <a:xfrm>
            <a:off x="4164875" y="2566400"/>
            <a:ext cx="4187100" cy="1476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0000FF"/>
                </a:solidFill>
                <a:latin typeface="Roboto"/>
                <a:ea typeface="Roboto"/>
                <a:cs typeface="Roboto"/>
                <a:sym typeface="Roboto"/>
              </a:rPr>
              <a:t>We can use another Grid size. </a:t>
            </a:r>
            <a:endParaRPr sz="1800">
              <a:solidFill>
                <a:srgbClr val="0000FF"/>
              </a:solidFill>
              <a:latin typeface="Roboto"/>
              <a:ea typeface="Roboto"/>
              <a:cs typeface="Roboto"/>
              <a:sym typeface="Roboto"/>
            </a:endParaRPr>
          </a:p>
          <a:p>
            <a:pPr indent="0" lvl="0" marL="0" rtl="0" algn="ctr">
              <a:lnSpc>
                <a:spcPct val="115000"/>
              </a:lnSpc>
              <a:spcBef>
                <a:spcPts val="1000"/>
              </a:spcBef>
              <a:spcAft>
                <a:spcPts val="0"/>
              </a:spcAft>
              <a:buNone/>
            </a:pPr>
            <a:r>
              <a:rPr lang="en" sz="1800">
                <a:solidFill>
                  <a:srgbClr val="0000FF"/>
                </a:solidFill>
                <a:latin typeface="Roboto"/>
                <a:ea typeface="Roboto"/>
                <a:cs typeface="Roboto"/>
                <a:sym typeface="Roboto"/>
              </a:rPr>
              <a:t>In SSD, we use multiple grids.</a:t>
            </a:r>
            <a:endParaRPr sz="1800">
              <a:solidFill>
                <a:srgbClr val="0000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0">
                                            <p:txEl>
                                              <p:pRg end="0" st="0"/>
                                            </p:txEl>
                                          </p:spTgt>
                                        </p:tgtEl>
                                        <p:attrNameLst>
                                          <p:attrName>style.visibility</p:attrName>
                                        </p:attrNameLst>
                                      </p:cBhvr>
                                      <p:to>
                                        <p:strVal val="visible"/>
                                      </p:to>
                                    </p:set>
                                    <p:animEffect filter="fade" transition="in">
                                      <p:cBhvr>
                                        <p:cTn dur="1000"/>
                                        <p:tgtEl>
                                          <p:spTgt spid="17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0">
                                            <p:txEl>
                                              <p:pRg end="1" st="1"/>
                                            </p:txEl>
                                          </p:spTgt>
                                        </p:tgtEl>
                                        <p:attrNameLst>
                                          <p:attrName>style.visibility</p:attrName>
                                        </p:attrNameLst>
                                      </p:cBhvr>
                                      <p:to>
                                        <p:strVal val="visible"/>
                                      </p:to>
                                    </p:set>
                                    <p:animEffect filter="fade" transition="in">
                                      <p:cBhvr>
                                        <p:cTn dur="1000"/>
                                        <p:tgtEl>
                                          <p:spTgt spid="172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101"/>
          <p:cNvSpPr txBox="1"/>
          <p:nvPr/>
        </p:nvSpPr>
        <p:spPr>
          <a:xfrm>
            <a:off x="4731325" y="2188200"/>
            <a:ext cx="3949800" cy="767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rgbClr val="434343"/>
                </a:solidFill>
                <a:latin typeface="Calibri"/>
                <a:ea typeface="Calibri"/>
                <a:cs typeface="Calibri"/>
                <a:sym typeface="Calibri"/>
              </a:rPr>
              <a:t>Number of Priors (RoIs) can be different for each grid size</a:t>
            </a:r>
            <a:endParaRPr b="1" sz="1500">
              <a:solidFill>
                <a:srgbClr val="434343"/>
              </a:solidFill>
              <a:latin typeface="Calibri"/>
              <a:ea typeface="Calibri"/>
              <a:cs typeface="Calibri"/>
              <a:sym typeface="Calibri"/>
            </a:endParaRPr>
          </a:p>
        </p:txBody>
      </p:sp>
      <p:sp>
        <p:nvSpPr>
          <p:cNvPr id="1726" name="Google Shape;1726;p101"/>
          <p:cNvSpPr txBox="1"/>
          <p:nvPr/>
        </p:nvSpPr>
        <p:spPr>
          <a:xfrm>
            <a:off x="975713" y="4160525"/>
            <a:ext cx="28971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alibri"/>
                <a:ea typeface="Calibri"/>
                <a:cs typeface="Calibri"/>
                <a:sym typeface="Calibri"/>
              </a:rPr>
              <a:t>2</a:t>
            </a:r>
            <a:r>
              <a:rPr b="1" lang="en">
                <a:solidFill>
                  <a:srgbClr val="FF0000"/>
                </a:solidFill>
                <a:latin typeface="Calibri"/>
                <a:ea typeface="Calibri"/>
                <a:cs typeface="Calibri"/>
                <a:sym typeface="Calibri"/>
              </a:rPr>
              <a:t>x2 Grid</a:t>
            </a:r>
            <a:endParaRPr b="1">
              <a:solidFill>
                <a:srgbClr val="FF0000"/>
              </a:solidFill>
              <a:latin typeface="Calibri"/>
              <a:ea typeface="Calibri"/>
              <a:cs typeface="Calibri"/>
              <a:sym typeface="Calibri"/>
            </a:endParaRPr>
          </a:p>
        </p:txBody>
      </p:sp>
      <p:pic>
        <p:nvPicPr>
          <p:cNvPr id="1727" name="Google Shape;1727;p101"/>
          <p:cNvPicPr preferRelativeResize="0"/>
          <p:nvPr/>
        </p:nvPicPr>
        <p:blipFill>
          <a:blip r:embed="rId3">
            <a:alphaModFix/>
          </a:blip>
          <a:stretch>
            <a:fillRect/>
          </a:stretch>
        </p:blipFill>
        <p:spPr>
          <a:xfrm>
            <a:off x="656925" y="871767"/>
            <a:ext cx="3534699" cy="3235533"/>
          </a:xfrm>
          <a:prstGeom prst="rect">
            <a:avLst/>
          </a:prstGeom>
          <a:noFill/>
          <a:ln>
            <a:noFill/>
          </a:ln>
        </p:spPr>
      </p:pic>
      <p:graphicFrame>
        <p:nvGraphicFramePr>
          <p:cNvPr id="1728" name="Google Shape;1728;p101"/>
          <p:cNvGraphicFramePr/>
          <p:nvPr/>
        </p:nvGraphicFramePr>
        <p:xfrm>
          <a:off x="656925" y="871775"/>
          <a:ext cx="3000000" cy="3000000"/>
        </p:xfrm>
        <a:graphic>
          <a:graphicData uri="http://schemas.openxmlformats.org/drawingml/2006/table">
            <a:tbl>
              <a:tblPr>
                <a:noFill/>
                <a:tableStyleId>{74C20E84-B4FB-401E-A0E8-A94B4574E8F7}</a:tableStyleId>
              </a:tblPr>
              <a:tblGrid>
                <a:gridCol w="1767350"/>
                <a:gridCol w="1767350"/>
              </a:tblGrid>
              <a:tr h="1617775">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r>
              <a:tr h="1617775">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E599"/>
                      </a:solidFill>
                      <a:prstDash val="solid"/>
                      <a:round/>
                      <a:headEnd len="sm" w="sm" type="none"/>
                      <a:tailEnd len="sm" w="sm" type="none"/>
                    </a:lnL>
                    <a:lnR cap="flat" cmpd="sng" w="38100">
                      <a:solidFill>
                        <a:srgbClr val="FFE599"/>
                      </a:solidFill>
                      <a:prstDash val="solid"/>
                      <a:round/>
                      <a:headEnd len="sm" w="sm" type="none"/>
                      <a:tailEnd len="sm" w="sm" type="none"/>
                    </a:lnR>
                    <a:lnT cap="flat" cmpd="sng" w="38100">
                      <a:solidFill>
                        <a:srgbClr val="FFE599"/>
                      </a:solidFill>
                      <a:prstDash val="solid"/>
                      <a:round/>
                      <a:headEnd len="sm" w="sm" type="none"/>
                      <a:tailEnd len="sm" w="sm" type="none"/>
                    </a:lnT>
                    <a:lnB cap="flat" cmpd="sng" w="38100">
                      <a:solidFill>
                        <a:srgbClr val="FFE599"/>
                      </a:solidFill>
                      <a:prstDash val="solid"/>
                      <a:round/>
                      <a:headEnd len="sm" w="sm" type="none"/>
                      <a:tailEnd len="sm" w="sm" type="none"/>
                    </a:lnB>
                  </a:tcPr>
                </a:tc>
              </a:tr>
            </a:tbl>
          </a:graphicData>
        </a:graphic>
      </p:graphicFrame>
      <p:sp>
        <p:nvSpPr>
          <p:cNvPr id="1729" name="Google Shape;1729;p101"/>
          <p:cNvSpPr/>
          <p:nvPr/>
        </p:nvSpPr>
        <p:spPr>
          <a:xfrm>
            <a:off x="1464150" y="3276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730" name="Google Shape;1730;p101"/>
          <p:cNvSpPr/>
          <p:nvPr/>
        </p:nvSpPr>
        <p:spPr>
          <a:xfrm>
            <a:off x="3292950" y="3276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731" name="Google Shape;1731;p101"/>
          <p:cNvSpPr/>
          <p:nvPr/>
        </p:nvSpPr>
        <p:spPr>
          <a:xfrm>
            <a:off x="1464150" y="1600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732" name="Google Shape;1732;p101"/>
          <p:cNvSpPr/>
          <p:nvPr/>
        </p:nvSpPr>
        <p:spPr>
          <a:xfrm>
            <a:off x="3292950" y="16000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733" name="Google Shape;1733;p101"/>
          <p:cNvSpPr/>
          <p:nvPr/>
        </p:nvSpPr>
        <p:spPr>
          <a:xfrm>
            <a:off x="2836038" y="1267800"/>
            <a:ext cx="1008300" cy="7671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01"/>
          <p:cNvSpPr/>
          <p:nvPr/>
        </p:nvSpPr>
        <p:spPr>
          <a:xfrm>
            <a:off x="3022800" y="1020200"/>
            <a:ext cx="614100" cy="1294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01"/>
          <p:cNvSpPr/>
          <p:nvPr/>
        </p:nvSpPr>
        <p:spPr>
          <a:xfrm rot="-5400000">
            <a:off x="3022800" y="1004250"/>
            <a:ext cx="614100" cy="12942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01"/>
          <p:cNvSpPr/>
          <p:nvPr/>
        </p:nvSpPr>
        <p:spPr>
          <a:xfrm>
            <a:off x="2563201" y="964400"/>
            <a:ext cx="1533300" cy="14058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9"/>
                                        </p:tgtEl>
                                        <p:attrNameLst>
                                          <p:attrName>style.visibility</p:attrName>
                                        </p:attrNameLst>
                                      </p:cBhvr>
                                      <p:to>
                                        <p:strVal val="visible"/>
                                      </p:to>
                                    </p:set>
                                    <p:animEffect filter="fade" transition="in">
                                      <p:cBhvr>
                                        <p:cTn dur="1000"/>
                                        <p:tgtEl>
                                          <p:spTgt spid="1729"/>
                                        </p:tgtEl>
                                      </p:cBhvr>
                                    </p:animEffect>
                                  </p:childTnLst>
                                </p:cTn>
                              </p:par>
                              <p:par>
                                <p:cTn fill="hold" nodeType="withEffect" presetClass="entr" presetID="10" presetSubtype="0">
                                  <p:stCondLst>
                                    <p:cond delay="0"/>
                                  </p:stCondLst>
                                  <p:childTnLst>
                                    <p:set>
                                      <p:cBhvr>
                                        <p:cTn dur="1" fill="hold">
                                          <p:stCondLst>
                                            <p:cond delay="0"/>
                                          </p:stCondLst>
                                        </p:cTn>
                                        <p:tgtEl>
                                          <p:spTgt spid="1730"/>
                                        </p:tgtEl>
                                        <p:attrNameLst>
                                          <p:attrName>style.visibility</p:attrName>
                                        </p:attrNameLst>
                                      </p:cBhvr>
                                      <p:to>
                                        <p:strVal val="visible"/>
                                      </p:to>
                                    </p:set>
                                    <p:animEffect filter="fade" transition="in">
                                      <p:cBhvr>
                                        <p:cTn dur="1000"/>
                                        <p:tgtEl>
                                          <p:spTgt spid="1730"/>
                                        </p:tgtEl>
                                      </p:cBhvr>
                                    </p:animEffect>
                                  </p:childTnLst>
                                </p:cTn>
                              </p:par>
                              <p:par>
                                <p:cTn fill="hold" nodeType="withEffect" presetClass="entr" presetID="10" presetSubtype="0">
                                  <p:stCondLst>
                                    <p:cond delay="0"/>
                                  </p:stCondLst>
                                  <p:childTnLst>
                                    <p:set>
                                      <p:cBhvr>
                                        <p:cTn dur="1" fill="hold">
                                          <p:stCondLst>
                                            <p:cond delay="0"/>
                                          </p:stCondLst>
                                        </p:cTn>
                                        <p:tgtEl>
                                          <p:spTgt spid="1732"/>
                                        </p:tgtEl>
                                        <p:attrNameLst>
                                          <p:attrName>style.visibility</p:attrName>
                                        </p:attrNameLst>
                                      </p:cBhvr>
                                      <p:to>
                                        <p:strVal val="visible"/>
                                      </p:to>
                                    </p:set>
                                    <p:animEffect filter="fade" transition="in">
                                      <p:cBhvr>
                                        <p:cTn dur="1000"/>
                                        <p:tgtEl>
                                          <p:spTgt spid="1732"/>
                                        </p:tgtEl>
                                      </p:cBhvr>
                                    </p:animEffect>
                                  </p:childTnLst>
                                </p:cTn>
                              </p:par>
                              <p:par>
                                <p:cTn fill="hold" nodeType="withEffect" presetClass="entr" presetID="10" presetSubtype="0">
                                  <p:stCondLst>
                                    <p:cond delay="0"/>
                                  </p:stCondLst>
                                  <p:childTnLst>
                                    <p:set>
                                      <p:cBhvr>
                                        <p:cTn dur="1" fill="hold">
                                          <p:stCondLst>
                                            <p:cond delay="0"/>
                                          </p:stCondLst>
                                        </p:cTn>
                                        <p:tgtEl>
                                          <p:spTgt spid="1731"/>
                                        </p:tgtEl>
                                        <p:attrNameLst>
                                          <p:attrName>style.visibility</p:attrName>
                                        </p:attrNameLst>
                                      </p:cBhvr>
                                      <p:to>
                                        <p:strVal val="visible"/>
                                      </p:to>
                                    </p:set>
                                    <p:animEffect filter="fade" transition="in">
                                      <p:cBhvr>
                                        <p:cTn dur="1000"/>
                                        <p:tgtEl>
                                          <p:spTgt spid="17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3"/>
                                        </p:tgtEl>
                                        <p:attrNameLst>
                                          <p:attrName>style.visibility</p:attrName>
                                        </p:attrNameLst>
                                      </p:cBhvr>
                                      <p:to>
                                        <p:strVal val="visible"/>
                                      </p:to>
                                    </p:set>
                                    <p:animEffect filter="fade" transition="in">
                                      <p:cBhvr>
                                        <p:cTn dur="1000"/>
                                        <p:tgtEl>
                                          <p:spTgt spid="1733"/>
                                        </p:tgtEl>
                                      </p:cBhvr>
                                    </p:animEffect>
                                  </p:childTnLst>
                                </p:cTn>
                              </p:par>
                              <p:par>
                                <p:cTn fill="hold" nodeType="withEffect" presetClass="entr" presetID="10" presetSubtype="0">
                                  <p:stCondLst>
                                    <p:cond delay="0"/>
                                  </p:stCondLst>
                                  <p:childTnLst>
                                    <p:set>
                                      <p:cBhvr>
                                        <p:cTn dur="1" fill="hold">
                                          <p:stCondLst>
                                            <p:cond delay="0"/>
                                          </p:stCondLst>
                                        </p:cTn>
                                        <p:tgtEl>
                                          <p:spTgt spid="1735"/>
                                        </p:tgtEl>
                                        <p:attrNameLst>
                                          <p:attrName>style.visibility</p:attrName>
                                        </p:attrNameLst>
                                      </p:cBhvr>
                                      <p:to>
                                        <p:strVal val="visible"/>
                                      </p:to>
                                    </p:set>
                                    <p:animEffect filter="fade" transition="in">
                                      <p:cBhvr>
                                        <p:cTn dur="1000"/>
                                        <p:tgtEl>
                                          <p:spTgt spid="1735"/>
                                        </p:tgtEl>
                                      </p:cBhvr>
                                    </p:animEffect>
                                  </p:childTnLst>
                                </p:cTn>
                              </p:par>
                              <p:par>
                                <p:cTn fill="hold" nodeType="withEffect" presetClass="entr" presetID="10" presetSubtype="0">
                                  <p:stCondLst>
                                    <p:cond delay="0"/>
                                  </p:stCondLst>
                                  <p:childTnLst>
                                    <p:set>
                                      <p:cBhvr>
                                        <p:cTn dur="1" fill="hold">
                                          <p:stCondLst>
                                            <p:cond delay="0"/>
                                          </p:stCondLst>
                                        </p:cTn>
                                        <p:tgtEl>
                                          <p:spTgt spid="1734"/>
                                        </p:tgtEl>
                                        <p:attrNameLst>
                                          <p:attrName>style.visibility</p:attrName>
                                        </p:attrNameLst>
                                      </p:cBhvr>
                                      <p:to>
                                        <p:strVal val="visible"/>
                                      </p:to>
                                    </p:set>
                                    <p:animEffect filter="fade" transition="in">
                                      <p:cBhvr>
                                        <p:cTn dur="1000"/>
                                        <p:tgtEl>
                                          <p:spTgt spid="17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6"/>
                                        </p:tgtEl>
                                        <p:attrNameLst>
                                          <p:attrName>style.visibility</p:attrName>
                                        </p:attrNameLst>
                                      </p:cBhvr>
                                      <p:to>
                                        <p:strVal val="visible"/>
                                      </p:to>
                                    </p:set>
                                    <p:animEffect filter="fade" transition="in">
                                      <p:cBhvr>
                                        <p:cTn dur="1000"/>
                                        <p:tgtEl>
                                          <p:spTgt spid="1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5"/>
                                        </p:tgtEl>
                                        <p:attrNameLst>
                                          <p:attrName>style.visibility</p:attrName>
                                        </p:attrNameLst>
                                      </p:cBhvr>
                                      <p:to>
                                        <p:strVal val="visible"/>
                                      </p:to>
                                    </p:set>
                                    <p:animEffect filter="fade" transition="in">
                                      <p:cBhvr>
                                        <p:cTn dur="1000"/>
                                        <p:tgtEl>
                                          <p:spTgt spid="17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1"/>
          <p:cNvPicPr preferRelativeResize="0"/>
          <p:nvPr/>
        </p:nvPicPr>
        <p:blipFill>
          <a:blip r:embed="rId3">
            <a:alphaModFix/>
          </a:blip>
          <a:stretch>
            <a:fillRect/>
          </a:stretch>
        </p:blipFill>
        <p:spPr>
          <a:xfrm>
            <a:off x="976500" y="1400150"/>
            <a:ext cx="2970724" cy="1971500"/>
          </a:xfrm>
          <a:prstGeom prst="rect">
            <a:avLst/>
          </a:prstGeom>
          <a:noFill/>
          <a:ln>
            <a:noFill/>
          </a:ln>
        </p:spPr>
      </p:pic>
      <p:cxnSp>
        <p:nvCxnSpPr>
          <p:cNvPr id="141" name="Google Shape;141;p21"/>
          <p:cNvCxnSpPr/>
          <p:nvPr/>
        </p:nvCxnSpPr>
        <p:spPr>
          <a:xfrm>
            <a:off x="4239325" y="2320250"/>
            <a:ext cx="669000" cy="0"/>
          </a:xfrm>
          <a:prstGeom prst="straightConnector1">
            <a:avLst/>
          </a:prstGeom>
          <a:noFill/>
          <a:ln cap="flat" cmpd="sng" w="19050">
            <a:solidFill>
              <a:schemeClr val="dk2"/>
            </a:solidFill>
            <a:prstDash val="solid"/>
            <a:round/>
            <a:headEnd len="med" w="med" type="none"/>
            <a:tailEnd len="med" w="med" type="triangle"/>
          </a:ln>
        </p:spPr>
      </p:cxnSp>
      <p:sp>
        <p:nvSpPr>
          <p:cNvPr id="142" name="Google Shape;142;p21"/>
          <p:cNvSpPr txBox="1"/>
          <p:nvPr/>
        </p:nvSpPr>
        <p:spPr>
          <a:xfrm>
            <a:off x="2694025" y="3853400"/>
            <a:ext cx="3759600" cy="80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000FF"/>
                </a:solidFill>
                <a:latin typeface="Calibri"/>
                <a:ea typeface="Calibri"/>
                <a:cs typeface="Calibri"/>
                <a:sym typeface="Calibri"/>
              </a:rPr>
              <a:t>Assume</a:t>
            </a:r>
            <a:r>
              <a:rPr lang="en" sz="2000">
                <a:solidFill>
                  <a:srgbClr val="0000FF"/>
                </a:solidFill>
                <a:latin typeface="Calibri"/>
                <a:ea typeface="Calibri"/>
                <a:cs typeface="Calibri"/>
                <a:sym typeface="Calibri"/>
              </a:rPr>
              <a:t> each new image has exactly </a:t>
            </a:r>
            <a:r>
              <a:rPr lang="en" sz="2000" u="sng">
                <a:solidFill>
                  <a:srgbClr val="0000FF"/>
                </a:solidFill>
                <a:latin typeface="Calibri"/>
                <a:ea typeface="Calibri"/>
                <a:cs typeface="Calibri"/>
                <a:sym typeface="Calibri"/>
              </a:rPr>
              <a:t>one object</a:t>
            </a:r>
            <a:r>
              <a:rPr lang="en" sz="2000">
                <a:solidFill>
                  <a:srgbClr val="0000FF"/>
                </a:solidFill>
                <a:latin typeface="Calibri"/>
                <a:ea typeface="Calibri"/>
                <a:cs typeface="Calibri"/>
                <a:sym typeface="Calibri"/>
              </a:rPr>
              <a:t> in it</a:t>
            </a:r>
            <a:endParaRPr b="1" sz="2000">
              <a:solidFill>
                <a:srgbClr val="0000FF"/>
              </a:solidFill>
              <a:latin typeface="Calibri"/>
              <a:ea typeface="Calibri"/>
              <a:cs typeface="Calibri"/>
              <a:sym typeface="Calibri"/>
            </a:endParaRPr>
          </a:p>
        </p:txBody>
      </p:sp>
      <p:pic>
        <p:nvPicPr>
          <p:cNvPr id="143" name="Google Shape;143;p21"/>
          <p:cNvPicPr preferRelativeResize="0"/>
          <p:nvPr/>
        </p:nvPicPr>
        <p:blipFill>
          <a:blip r:embed="rId4">
            <a:alphaModFix/>
          </a:blip>
          <a:stretch>
            <a:fillRect/>
          </a:stretch>
        </p:blipFill>
        <p:spPr>
          <a:xfrm>
            <a:off x="5824646" y="1945100"/>
            <a:ext cx="955800" cy="1253301"/>
          </a:xfrm>
          <a:prstGeom prst="rect">
            <a:avLst/>
          </a:prstGeom>
          <a:noFill/>
          <a:ln>
            <a:noFill/>
          </a:ln>
        </p:spPr>
      </p:pic>
      <p:pic>
        <p:nvPicPr>
          <p:cNvPr id="144" name="Google Shape;144;p21"/>
          <p:cNvPicPr preferRelativeResize="0"/>
          <p:nvPr/>
        </p:nvPicPr>
        <p:blipFill>
          <a:blip r:embed="rId5">
            <a:alphaModFix/>
          </a:blip>
          <a:stretch>
            <a:fillRect/>
          </a:stretch>
        </p:blipFill>
        <p:spPr>
          <a:xfrm>
            <a:off x="7358299" y="1400150"/>
            <a:ext cx="669000" cy="669000"/>
          </a:xfrm>
          <a:prstGeom prst="rect">
            <a:avLst/>
          </a:prstGeom>
          <a:noFill/>
          <a:ln>
            <a:noFill/>
          </a:ln>
        </p:spPr>
      </p:pic>
      <p:pic>
        <p:nvPicPr>
          <p:cNvPr id="145" name="Google Shape;145;p21"/>
          <p:cNvPicPr preferRelativeResize="0"/>
          <p:nvPr/>
        </p:nvPicPr>
        <p:blipFill>
          <a:blip r:embed="rId6">
            <a:alphaModFix/>
          </a:blip>
          <a:stretch>
            <a:fillRect/>
          </a:stretch>
        </p:blipFill>
        <p:spPr>
          <a:xfrm>
            <a:off x="7641650" y="2384550"/>
            <a:ext cx="385659" cy="669000"/>
          </a:xfrm>
          <a:prstGeom prst="rect">
            <a:avLst/>
          </a:prstGeom>
          <a:noFill/>
          <a:ln>
            <a:noFill/>
          </a:ln>
        </p:spPr>
      </p:pic>
      <p:pic>
        <p:nvPicPr>
          <p:cNvPr id="146" name="Google Shape;146;p21"/>
          <p:cNvPicPr preferRelativeResize="0"/>
          <p:nvPr/>
        </p:nvPicPr>
        <p:blipFill>
          <a:blip r:embed="rId7">
            <a:alphaModFix/>
          </a:blip>
          <a:stretch>
            <a:fillRect/>
          </a:stretch>
        </p:blipFill>
        <p:spPr>
          <a:xfrm>
            <a:off x="5107013" y="1400150"/>
            <a:ext cx="669000" cy="401400"/>
          </a:xfrm>
          <a:prstGeom prst="rect">
            <a:avLst/>
          </a:prstGeom>
          <a:noFill/>
          <a:ln>
            <a:noFill/>
          </a:ln>
        </p:spPr>
      </p:pic>
      <p:pic>
        <p:nvPicPr>
          <p:cNvPr id="147" name="Google Shape;147;p21"/>
          <p:cNvPicPr preferRelativeResize="0"/>
          <p:nvPr/>
        </p:nvPicPr>
        <p:blipFill>
          <a:blip r:embed="rId8">
            <a:alphaModFix/>
          </a:blip>
          <a:stretch>
            <a:fillRect/>
          </a:stretch>
        </p:blipFill>
        <p:spPr>
          <a:xfrm>
            <a:off x="5114350" y="2838938"/>
            <a:ext cx="533400" cy="714375"/>
          </a:xfrm>
          <a:prstGeom prst="rect">
            <a:avLst/>
          </a:prstGeom>
          <a:noFill/>
          <a:ln>
            <a:noFill/>
          </a:ln>
        </p:spPr>
      </p:pic>
      <p:pic>
        <p:nvPicPr>
          <p:cNvPr id="148" name="Google Shape;148;p21"/>
          <p:cNvPicPr preferRelativeResize="0"/>
          <p:nvPr/>
        </p:nvPicPr>
        <p:blipFill>
          <a:blip r:embed="rId9">
            <a:alphaModFix/>
          </a:blip>
          <a:stretch>
            <a:fillRect/>
          </a:stretch>
        </p:blipFill>
        <p:spPr>
          <a:xfrm>
            <a:off x="5092788" y="1937213"/>
            <a:ext cx="576525" cy="766075"/>
          </a:xfrm>
          <a:prstGeom prst="rect">
            <a:avLst/>
          </a:prstGeom>
          <a:noFill/>
          <a:ln>
            <a:noFill/>
          </a:ln>
        </p:spPr>
      </p:pic>
      <p:pic>
        <p:nvPicPr>
          <p:cNvPr id="149" name="Google Shape;149;p21"/>
          <p:cNvPicPr preferRelativeResize="0"/>
          <p:nvPr/>
        </p:nvPicPr>
        <p:blipFill>
          <a:blip r:embed="rId10">
            <a:alphaModFix/>
          </a:blip>
          <a:stretch>
            <a:fillRect/>
          </a:stretch>
        </p:blipFill>
        <p:spPr>
          <a:xfrm>
            <a:off x="6814875" y="2191425"/>
            <a:ext cx="637031" cy="766050"/>
          </a:xfrm>
          <a:prstGeom prst="rect">
            <a:avLst/>
          </a:prstGeom>
          <a:noFill/>
          <a:ln>
            <a:noFill/>
          </a:ln>
        </p:spPr>
      </p:pic>
      <p:pic>
        <p:nvPicPr>
          <p:cNvPr id="150" name="Google Shape;150;p21"/>
          <p:cNvPicPr preferRelativeResize="0"/>
          <p:nvPr/>
        </p:nvPicPr>
        <p:blipFill>
          <a:blip r:embed="rId11">
            <a:alphaModFix/>
          </a:blip>
          <a:stretch>
            <a:fillRect/>
          </a:stretch>
        </p:blipFill>
        <p:spPr>
          <a:xfrm>
            <a:off x="6814875" y="3079750"/>
            <a:ext cx="955800" cy="467120"/>
          </a:xfrm>
          <a:prstGeom prst="rect">
            <a:avLst/>
          </a:prstGeom>
          <a:noFill/>
          <a:ln>
            <a:noFill/>
          </a:ln>
        </p:spPr>
      </p:pic>
      <p:pic>
        <p:nvPicPr>
          <p:cNvPr id="151" name="Google Shape;151;p21"/>
          <p:cNvPicPr preferRelativeResize="0"/>
          <p:nvPr/>
        </p:nvPicPr>
        <p:blipFill>
          <a:blip r:embed="rId12">
            <a:alphaModFix/>
          </a:blip>
          <a:stretch>
            <a:fillRect/>
          </a:stretch>
        </p:blipFill>
        <p:spPr>
          <a:xfrm>
            <a:off x="6196025" y="1400150"/>
            <a:ext cx="913642" cy="4671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102"/>
          <p:cNvSpPr txBox="1"/>
          <p:nvPr/>
        </p:nvSpPr>
        <p:spPr>
          <a:xfrm>
            <a:off x="4731325" y="2188200"/>
            <a:ext cx="3949800" cy="767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rgbClr val="434343"/>
                </a:solidFill>
                <a:latin typeface="Calibri"/>
                <a:ea typeface="Calibri"/>
                <a:cs typeface="Calibri"/>
                <a:sym typeface="Calibri"/>
              </a:rPr>
              <a:t>We can also have 1x1 Grid</a:t>
            </a:r>
            <a:endParaRPr b="1" sz="15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100">
                <a:solidFill>
                  <a:srgbClr val="434343"/>
                </a:solidFill>
                <a:latin typeface="Calibri"/>
                <a:ea typeface="Calibri"/>
                <a:cs typeface="Calibri"/>
                <a:sym typeface="Calibri"/>
              </a:rPr>
              <a:t>To cover really big objects in image</a:t>
            </a:r>
            <a:endParaRPr sz="1100">
              <a:solidFill>
                <a:srgbClr val="434343"/>
              </a:solidFill>
              <a:latin typeface="Calibri"/>
              <a:ea typeface="Calibri"/>
              <a:cs typeface="Calibri"/>
              <a:sym typeface="Calibri"/>
            </a:endParaRPr>
          </a:p>
        </p:txBody>
      </p:sp>
      <p:sp>
        <p:nvSpPr>
          <p:cNvPr id="1742" name="Google Shape;1742;p102"/>
          <p:cNvSpPr txBox="1"/>
          <p:nvPr/>
        </p:nvSpPr>
        <p:spPr>
          <a:xfrm>
            <a:off x="975713" y="4160525"/>
            <a:ext cx="28971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alibri"/>
                <a:ea typeface="Calibri"/>
                <a:cs typeface="Calibri"/>
                <a:sym typeface="Calibri"/>
              </a:rPr>
              <a:t>1</a:t>
            </a:r>
            <a:r>
              <a:rPr b="1" lang="en">
                <a:solidFill>
                  <a:srgbClr val="FF0000"/>
                </a:solidFill>
                <a:latin typeface="Calibri"/>
                <a:ea typeface="Calibri"/>
                <a:cs typeface="Calibri"/>
                <a:sym typeface="Calibri"/>
              </a:rPr>
              <a:t>x1 Grid</a:t>
            </a:r>
            <a:endParaRPr b="1">
              <a:solidFill>
                <a:srgbClr val="FF0000"/>
              </a:solidFill>
              <a:latin typeface="Calibri"/>
              <a:ea typeface="Calibri"/>
              <a:cs typeface="Calibri"/>
              <a:sym typeface="Calibri"/>
            </a:endParaRPr>
          </a:p>
        </p:txBody>
      </p:sp>
      <p:pic>
        <p:nvPicPr>
          <p:cNvPr id="1743" name="Google Shape;1743;p102"/>
          <p:cNvPicPr preferRelativeResize="0"/>
          <p:nvPr/>
        </p:nvPicPr>
        <p:blipFill>
          <a:blip r:embed="rId3">
            <a:alphaModFix/>
          </a:blip>
          <a:stretch>
            <a:fillRect/>
          </a:stretch>
        </p:blipFill>
        <p:spPr>
          <a:xfrm>
            <a:off x="656925" y="871767"/>
            <a:ext cx="3534699" cy="3235533"/>
          </a:xfrm>
          <a:prstGeom prst="rect">
            <a:avLst/>
          </a:prstGeom>
          <a:noFill/>
          <a:ln>
            <a:noFill/>
          </a:ln>
        </p:spPr>
      </p:pic>
      <p:graphicFrame>
        <p:nvGraphicFramePr>
          <p:cNvPr id="1744" name="Google Shape;1744;p102"/>
          <p:cNvGraphicFramePr/>
          <p:nvPr/>
        </p:nvGraphicFramePr>
        <p:xfrm>
          <a:off x="656925" y="871775"/>
          <a:ext cx="3000000" cy="3000000"/>
        </p:xfrm>
        <a:graphic>
          <a:graphicData uri="http://schemas.openxmlformats.org/drawingml/2006/table">
            <a:tbl>
              <a:tblPr>
                <a:noFill/>
                <a:tableStyleId>{74C20E84-B4FB-401E-A0E8-A94B4574E8F7}</a:tableStyleId>
              </a:tblPr>
              <a:tblGrid>
                <a:gridCol w="3534700"/>
              </a:tblGrid>
              <a:tr h="3235525">
                <a:tc>
                  <a:txBody>
                    <a:bodyPr/>
                    <a:lstStyle/>
                    <a:p>
                      <a:pPr indent="0" lvl="0" marL="0" rtl="0" algn="l">
                        <a:spcBef>
                          <a:spcPts val="0"/>
                        </a:spcBef>
                        <a:spcAft>
                          <a:spcPts val="0"/>
                        </a:spcAft>
                        <a:buNone/>
                      </a:pPr>
                      <a:r>
                        <a:t/>
                      </a:r>
                      <a:endParaRPr/>
                    </a:p>
                  </a:txBody>
                  <a:tcPr marT="91425" marB="91425" marR="91425" marL="91425">
                    <a:lnL cap="flat" cmpd="sng" w="76200">
                      <a:solidFill>
                        <a:srgbClr val="FFE599"/>
                      </a:solidFill>
                      <a:prstDash val="solid"/>
                      <a:round/>
                      <a:headEnd len="sm" w="sm" type="none"/>
                      <a:tailEnd len="sm" w="sm" type="none"/>
                    </a:lnL>
                    <a:lnR cap="flat" cmpd="sng" w="76200">
                      <a:solidFill>
                        <a:srgbClr val="FFE599"/>
                      </a:solidFill>
                      <a:prstDash val="solid"/>
                      <a:round/>
                      <a:headEnd len="sm" w="sm" type="none"/>
                      <a:tailEnd len="sm" w="sm" type="none"/>
                    </a:lnR>
                    <a:lnT cap="flat" cmpd="sng" w="76200">
                      <a:solidFill>
                        <a:srgbClr val="FFE599"/>
                      </a:solidFill>
                      <a:prstDash val="solid"/>
                      <a:round/>
                      <a:headEnd len="sm" w="sm" type="none"/>
                      <a:tailEnd len="sm" w="sm" type="none"/>
                    </a:lnT>
                    <a:lnB cap="flat" cmpd="sng" w="76200">
                      <a:solidFill>
                        <a:srgbClr val="FFE599"/>
                      </a:solidFill>
                      <a:prstDash val="solid"/>
                      <a:round/>
                      <a:headEnd len="sm" w="sm" type="none"/>
                      <a:tailEnd len="sm" w="sm" type="none"/>
                    </a:lnB>
                  </a:tcPr>
                </a:tc>
              </a:tr>
            </a:tbl>
          </a:graphicData>
        </a:graphic>
      </p:graphicFrame>
      <p:sp>
        <p:nvSpPr>
          <p:cNvPr id="1745" name="Google Shape;1745;p102"/>
          <p:cNvSpPr/>
          <p:nvPr/>
        </p:nvSpPr>
        <p:spPr>
          <a:xfrm>
            <a:off x="2378550" y="2514438"/>
            <a:ext cx="94500" cy="10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alibri"/>
              <a:ea typeface="Calibri"/>
              <a:cs typeface="Calibri"/>
              <a:sym typeface="Calibri"/>
            </a:endParaRPr>
          </a:p>
        </p:txBody>
      </p:sp>
      <p:sp>
        <p:nvSpPr>
          <p:cNvPr id="1746" name="Google Shape;1746;p102"/>
          <p:cNvSpPr/>
          <p:nvPr/>
        </p:nvSpPr>
        <p:spPr>
          <a:xfrm>
            <a:off x="1449575" y="1716200"/>
            <a:ext cx="1949400" cy="1731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02"/>
          <p:cNvSpPr/>
          <p:nvPr/>
        </p:nvSpPr>
        <p:spPr>
          <a:xfrm>
            <a:off x="1731000" y="1349450"/>
            <a:ext cx="1389600" cy="2464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02"/>
          <p:cNvSpPr/>
          <p:nvPr/>
        </p:nvSpPr>
        <p:spPr>
          <a:xfrm>
            <a:off x="939750" y="1170350"/>
            <a:ext cx="2989800" cy="27405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02"/>
          <p:cNvSpPr/>
          <p:nvPr/>
        </p:nvSpPr>
        <p:spPr>
          <a:xfrm rot="5400000">
            <a:off x="1729475" y="1349450"/>
            <a:ext cx="1389600" cy="2464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02"/>
          <p:cNvSpPr/>
          <p:nvPr/>
        </p:nvSpPr>
        <p:spPr>
          <a:xfrm>
            <a:off x="1498350" y="871875"/>
            <a:ext cx="1949400" cy="32355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02"/>
          <p:cNvSpPr/>
          <p:nvPr/>
        </p:nvSpPr>
        <p:spPr>
          <a:xfrm rot="5400000">
            <a:off x="1451100" y="789050"/>
            <a:ext cx="1949400" cy="35853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03"/>
          <p:cNvSpPr txBox="1"/>
          <p:nvPr/>
        </p:nvSpPr>
        <p:spPr>
          <a:xfrm>
            <a:off x="4731325" y="2188200"/>
            <a:ext cx="3949800" cy="767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rgbClr val="434343"/>
                </a:solidFill>
                <a:latin typeface="Calibri"/>
                <a:ea typeface="Calibri"/>
                <a:cs typeface="Calibri"/>
                <a:sym typeface="Calibri"/>
              </a:rPr>
              <a:t>…. o</a:t>
            </a:r>
            <a:r>
              <a:rPr b="1" lang="en" sz="1500">
                <a:solidFill>
                  <a:srgbClr val="434343"/>
                </a:solidFill>
                <a:latin typeface="Calibri"/>
                <a:ea typeface="Calibri"/>
                <a:cs typeface="Calibri"/>
                <a:sym typeface="Calibri"/>
              </a:rPr>
              <a:t>r grids with really small grid cells</a:t>
            </a:r>
            <a:endParaRPr b="1" sz="1500">
              <a:solidFill>
                <a:srgbClr val="434343"/>
              </a:solidFill>
              <a:latin typeface="Calibri"/>
              <a:ea typeface="Calibri"/>
              <a:cs typeface="Calibri"/>
              <a:sym typeface="Calibri"/>
            </a:endParaRPr>
          </a:p>
          <a:p>
            <a:pPr indent="0" lvl="0" marL="0" rtl="0" algn="ctr">
              <a:lnSpc>
                <a:spcPct val="115000"/>
              </a:lnSpc>
              <a:spcBef>
                <a:spcPts val="0"/>
              </a:spcBef>
              <a:spcAft>
                <a:spcPts val="0"/>
              </a:spcAft>
              <a:buNone/>
            </a:pPr>
            <a:r>
              <a:rPr lang="en" sz="1100">
                <a:solidFill>
                  <a:srgbClr val="434343"/>
                </a:solidFill>
                <a:latin typeface="Calibri"/>
                <a:ea typeface="Calibri"/>
                <a:cs typeface="Calibri"/>
                <a:sym typeface="Calibri"/>
              </a:rPr>
              <a:t>To detect really </a:t>
            </a:r>
            <a:r>
              <a:rPr lang="en" sz="1100" u="sng">
                <a:solidFill>
                  <a:srgbClr val="434343"/>
                </a:solidFill>
                <a:latin typeface="Calibri"/>
                <a:ea typeface="Calibri"/>
                <a:cs typeface="Calibri"/>
                <a:sym typeface="Calibri"/>
              </a:rPr>
              <a:t>small</a:t>
            </a:r>
            <a:r>
              <a:rPr lang="en" sz="1100">
                <a:solidFill>
                  <a:srgbClr val="434343"/>
                </a:solidFill>
                <a:latin typeface="Calibri"/>
                <a:ea typeface="Calibri"/>
                <a:cs typeface="Calibri"/>
                <a:sym typeface="Calibri"/>
              </a:rPr>
              <a:t> objects in image</a:t>
            </a:r>
            <a:endParaRPr sz="1100">
              <a:solidFill>
                <a:srgbClr val="434343"/>
              </a:solidFill>
              <a:latin typeface="Calibri"/>
              <a:ea typeface="Calibri"/>
              <a:cs typeface="Calibri"/>
              <a:sym typeface="Calibri"/>
            </a:endParaRPr>
          </a:p>
        </p:txBody>
      </p:sp>
      <p:sp>
        <p:nvSpPr>
          <p:cNvPr id="1757" name="Google Shape;1757;p103"/>
          <p:cNvSpPr txBox="1"/>
          <p:nvPr/>
        </p:nvSpPr>
        <p:spPr>
          <a:xfrm>
            <a:off x="975713" y="4160525"/>
            <a:ext cx="28971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alibri"/>
                <a:ea typeface="Calibri"/>
                <a:cs typeface="Calibri"/>
                <a:sym typeface="Calibri"/>
              </a:rPr>
              <a:t>16x16</a:t>
            </a:r>
            <a:r>
              <a:rPr b="1" lang="en">
                <a:solidFill>
                  <a:srgbClr val="FF0000"/>
                </a:solidFill>
                <a:latin typeface="Calibri"/>
                <a:ea typeface="Calibri"/>
                <a:cs typeface="Calibri"/>
                <a:sym typeface="Calibri"/>
              </a:rPr>
              <a:t> Grid</a:t>
            </a:r>
            <a:endParaRPr b="1">
              <a:solidFill>
                <a:srgbClr val="FF0000"/>
              </a:solidFill>
              <a:latin typeface="Calibri"/>
              <a:ea typeface="Calibri"/>
              <a:cs typeface="Calibri"/>
              <a:sym typeface="Calibri"/>
            </a:endParaRPr>
          </a:p>
        </p:txBody>
      </p:sp>
      <p:pic>
        <p:nvPicPr>
          <p:cNvPr id="1758" name="Google Shape;1758;p103"/>
          <p:cNvPicPr preferRelativeResize="0"/>
          <p:nvPr/>
        </p:nvPicPr>
        <p:blipFill>
          <a:blip r:embed="rId3">
            <a:alphaModFix/>
          </a:blip>
          <a:stretch>
            <a:fillRect/>
          </a:stretch>
        </p:blipFill>
        <p:spPr>
          <a:xfrm>
            <a:off x="495313" y="843450"/>
            <a:ext cx="3857926" cy="32355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104"/>
          <p:cNvSpPr txBox="1"/>
          <p:nvPr/>
        </p:nvSpPr>
        <p:spPr>
          <a:xfrm>
            <a:off x="975713" y="4160525"/>
            <a:ext cx="2897100" cy="41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Calibri"/>
                <a:ea typeface="Calibri"/>
                <a:cs typeface="Calibri"/>
                <a:sym typeface="Calibri"/>
              </a:rPr>
              <a:t>16x16 Grid</a:t>
            </a:r>
            <a:endParaRPr b="1">
              <a:solidFill>
                <a:srgbClr val="FF0000"/>
              </a:solidFill>
              <a:latin typeface="Calibri"/>
              <a:ea typeface="Calibri"/>
              <a:cs typeface="Calibri"/>
              <a:sym typeface="Calibri"/>
            </a:endParaRPr>
          </a:p>
        </p:txBody>
      </p:sp>
      <p:pic>
        <p:nvPicPr>
          <p:cNvPr id="1764" name="Google Shape;1764;p104"/>
          <p:cNvPicPr preferRelativeResize="0"/>
          <p:nvPr/>
        </p:nvPicPr>
        <p:blipFill>
          <a:blip r:embed="rId3">
            <a:alphaModFix/>
          </a:blip>
          <a:stretch>
            <a:fillRect/>
          </a:stretch>
        </p:blipFill>
        <p:spPr>
          <a:xfrm>
            <a:off x="495313" y="843450"/>
            <a:ext cx="3857926" cy="3235525"/>
          </a:xfrm>
          <a:prstGeom prst="rect">
            <a:avLst/>
          </a:prstGeom>
          <a:noFill/>
          <a:ln>
            <a:noFill/>
          </a:ln>
        </p:spPr>
      </p:pic>
      <p:sp>
        <p:nvSpPr>
          <p:cNvPr id="1765" name="Google Shape;1765;p104"/>
          <p:cNvSpPr txBox="1"/>
          <p:nvPr/>
        </p:nvSpPr>
        <p:spPr>
          <a:xfrm>
            <a:off x="4688250" y="921000"/>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b="1" lang="en" sz="1800">
                <a:solidFill>
                  <a:srgbClr val="434343"/>
                </a:solidFill>
                <a:latin typeface="Calibri"/>
                <a:ea typeface="Calibri"/>
                <a:cs typeface="Calibri"/>
                <a:sym typeface="Calibri"/>
              </a:rPr>
              <a:t>Number of RoIs in SSD are decided by ..</a:t>
            </a:r>
            <a:endParaRPr b="1" sz="1800">
              <a:solidFill>
                <a:srgbClr val="434343"/>
              </a:solidFill>
              <a:latin typeface="Calibri"/>
              <a:ea typeface="Calibri"/>
              <a:cs typeface="Calibri"/>
              <a:sym typeface="Calibri"/>
            </a:endParaRPr>
          </a:p>
        </p:txBody>
      </p:sp>
      <p:sp>
        <p:nvSpPr>
          <p:cNvPr id="1766" name="Google Shape;1766;p104"/>
          <p:cNvSpPr txBox="1"/>
          <p:nvPr/>
        </p:nvSpPr>
        <p:spPr>
          <a:xfrm>
            <a:off x="4949225" y="1716075"/>
            <a:ext cx="3926100" cy="2063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lang="en" sz="1600">
                <a:solidFill>
                  <a:srgbClr val="0000FF"/>
                </a:solidFill>
                <a:latin typeface="Calibri"/>
                <a:ea typeface="Calibri"/>
                <a:cs typeface="Calibri"/>
                <a:sym typeface="Calibri"/>
              </a:rPr>
              <a:t>1. Number of Grids</a:t>
            </a:r>
            <a:endParaRPr sz="1600">
              <a:solidFill>
                <a:srgbClr val="0000FF"/>
              </a:solidFill>
              <a:latin typeface="Calibri"/>
              <a:ea typeface="Calibri"/>
              <a:cs typeface="Calibri"/>
              <a:sym typeface="Calibri"/>
            </a:endParaRPr>
          </a:p>
          <a:p>
            <a:pPr indent="0" lvl="0" marL="0" rtl="0" algn="l">
              <a:lnSpc>
                <a:spcPct val="115000"/>
              </a:lnSpc>
              <a:spcBef>
                <a:spcPts val="1000"/>
              </a:spcBef>
              <a:spcAft>
                <a:spcPts val="0"/>
              </a:spcAft>
              <a:buNone/>
            </a:pPr>
            <a:r>
              <a:rPr lang="en" sz="1600">
                <a:solidFill>
                  <a:srgbClr val="0000FF"/>
                </a:solidFill>
                <a:latin typeface="Calibri"/>
                <a:ea typeface="Calibri"/>
                <a:cs typeface="Calibri"/>
                <a:sym typeface="Calibri"/>
              </a:rPr>
              <a:t>2. Grid Sizes</a:t>
            </a:r>
            <a:endParaRPr sz="1600">
              <a:solidFill>
                <a:srgbClr val="0000FF"/>
              </a:solidFill>
              <a:latin typeface="Calibri"/>
              <a:ea typeface="Calibri"/>
              <a:cs typeface="Calibri"/>
              <a:sym typeface="Calibri"/>
            </a:endParaRPr>
          </a:p>
          <a:p>
            <a:pPr indent="0" lvl="0" marL="0" rtl="0" algn="l">
              <a:lnSpc>
                <a:spcPct val="115000"/>
              </a:lnSpc>
              <a:spcBef>
                <a:spcPts val="1000"/>
              </a:spcBef>
              <a:spcAft>
                <a:spcPts val="0"/>
              </a:spcAft>
              <a:buNone/>
            </a:pPr>
            <a:r>
              <a:rPr lang="en" sz="1600">
                <a:solidFill>
                  <a:srgbClr val="0000FF"/>
                </a:solidFill>
                <a:latin typeface="Calibri"/>
                <a:ea typeface="Calibri"/>
                <a:cs typeface="Calibri"/>
                <a:sym typeface="Calibri"/>
              </a:rPr>
              <a:t>3. Number of Priors in each grid cell</a:t>
            </a:r>
            <a:endParaRPr sz="1600">
              <a:solidFill>
                <a:srgbClr val="0000FF"/>
              </a:solidFill>
              <a:latin typeface="Calibri"/>
              <a:ea typeface="Calibri"/>
              <a:cs typeface="Calibri"/>
              <a:sym typeface="Calibri"/>
            </a:endParaRPr>
          </a:p>
          <a:p>
            <a:pPr indent="0" lvl="0" marL="0" rtl="0" algn="l">
              <a:lnSpc>
                <a:spcPct val="115000"/>
              </a:lnSpc>
              <a:spcBef>
                <a:spcPts val="1000"/>
              </a:spcBef>
              <a:spcAft>
                <a:spcPts val="0"/>
              </a:spcAft>
              <a:buNone/>
            </a:pPr>
            <a:r>
              <a:rPr lang="en" sz="1600">
                <a:solidFill>
                  <a:srgbClr val="0000FF"/>
                </a:solidFill>
                <a:latin typeface="Calibri"/>
                <a:ea typeface="Calibri"/>
                <a:cs typeface="Calibri"/>
                <a:sym typeface="Calibri"/>
              </a:rPr>
              <a:t>All these parameters we have to decide i.e they are hyper-parameters.</a:t>
            </a:r>
            <a:endParaRPr sz="1600">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6">
                                            <p:txEl>
                                              <p:pRg end="0" st="0"/>
                                            </p:txEl>
                                          </p:spTgt>
                                        </p:tgtEl>
                                        <p:attrNameLst>
                                          <p:attrName>style.visibility</p:attrName>
                                        </p:attrNameLst>
                                      </p:cBhvr>
                                      <p:to>
                                        <p:strVal val="visible"/>
                                      </p:to>
                                    </p:set>
                                    <p:animEffect filter="fade" transition="in">
                                      <p:cBhvr>
                                        <p:cTn dur="1000"/>
                                        <p:tgtEl>
                                          <p:spTgt spid="17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6">
                                            <p:txEl>
                                              <p:pRg end="1" st="1"/>
                                            </p:txEl>
                                          </p:spTgt>
                                        </p:tgtEl>
                                        <p:attrNameLst>
                                          <p:attrName>style.visibility</p:attrName>
                                        </p:attrNameLst>
                                      </p:cBhvr>
                                      <p:to>
                                        <p:strVal val="visible"/>
                                      </p:to>
                                    </p:set>
                                    <p:animEffect filter="fade" transition="in">
                                      <p:cBhvr>
                                        <p:cTn dur="1000"/>
                                        <p:tgtEl>
                                          <p:spTgt spid="17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6">
                                            <p:txEl>
                                              <p:pRg end="2" st="2"/>
                                            </p:txEl>
                                          </p:spTgt>
                                        </p:tgtEl>
                                        <p:attrNameLst>
                                          <p:attrName>style.visibility</p:attrName>
                                        </p:attrNameLst>
                                      </p:cBhvr>
                                      <p:to>
                                        <p:strVal val="visible"/>
                                      </p:to>
                                    </p:set>
                                    <p:animEffect filter="fade" transition="in">
                                      <p:cBhvr>
                                        <p:cTn dur="1000"/>
                                        <p:tgtEl>
                                          <p:spTgt spid="17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6">
                                            <p:txEl>
                                              <p:pRg end="3" st="3"/>
                                            </p:txEl>
                                          </p:spTgt>
                                        </p:tgtEl>
                                        <p:attrNameLst>
                                          <p:attrName>style.visibility</p:attrName>
                                        </p:attrNameLst>
                                      </p:cBhvr>
                                      <p:to>
                                        <p:strVal val="visible"/>
                                      </p:to>
                                    </p:set>
                                    <p:animEffect filter="fade" transition="in">
                                      <p:cBhvr>
                                        <p:cTn dur="1000"/>
                                        <p:tgtEl>
                                          <p:spTgt spid="176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105"/>
          <p:cNvSpPr txBox="1"/>
          <p:nvPr/>
        </p:nvSpPr>
        <p:spPr>
          <a:xfrm>
            <a:off x="841225" y="1515450"/>
            <a:ext cx="2692200" cy="211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666666"/>
                </a:solidFill>
                <a:latin typeface="Calibri"/>
                <a:ea typeface="Calibri"/>
                <a:cs typeface="Calibri"/>
                <a:sym typeface="Calibri"/>
              </a:rPr>
              <a:t>An SSD uses multiple grids to improve model accuracy</a:t>
            </a:r>
            <a:endParaRPr sz="2400">
              <a:solidFill>
                <a:srgbClr val="666666"/>
              </a:solidFill>
              <a:latin typeface="Calibri"/>
              <a:ea typeface="Calibri"/>
              <a:cs typeface="Calibri"/>
              <a:sym typeface="Calibri"/>
            </a:endParaRPr>
          </a:p>
        </p:txBody>
      </p:sp>
      <p:graphicFrame>
        <p:nvGraphicFramePr>
          <p:cNvPr id="1772" name="Google Shape;1772;p105"/>
          <p:cNvGraphicFramePr/>
          <p:nvPr/>
        </p:nvGraphicFramePr>
        <p:xfrm>
          <a:off x="4475650" y="1248813"/>
          <a:ext cx="3000000" cy="3000000"/>
        </p:xfrm>
        <a:graphic>
          <a:graphicData uri="http://schemas.openxmlformats.org/drawingml/2006/table">
            <a:tbl>
              <a:tblPr>
                <a:noFill/>
                <a:tableStyleId>{74C20E84-B4FB-401E-A0E8-A94B4574E8F7}</a:tableStyleId>
              </a:tblPr>
              <a:tblGrid>
                <a:gridCol w="1706375"/>
                <a:gridCol w="1706375"/>
              </a:tblGrid>
              <a:tr h="291425">
                <a:tc>
                  <a:txBody>
                    <a:bodyPr/>
                    <a:lstStyle/>
                    <a:p>
                      <a:pPr indent="0" lvl="0" marL="0" rtl="0" algn="ctr">
                        <a:spcBef>
                          <a:spcPts val="0"/>
                        </a:spcBef>
                        <a:spcAft>
                          <a:spcPts val="0"/>
                        </a:spcAft>
                        <a:buNone/>
                      </a:pPr>
                      <a:r>
                        <a:rPr lang="en" sz="1200">
                          <a:latin typeface="Roboto"/>
                          <a:ea typeface="Roboto"/>
                          <a:cs typeface="Roboto"/>
                          <a:sym typeface="Roboto"/>
                        </a:rPr>
                        <a:t>Grid Size</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200">
                          <a:latin typeface="Roboto"/>
                          <a:ea typeface="Roboto"/>
                          <a:cs typeface="Roboto"/>
                          <a:sym typeface="Roboto"/>
                        </a:rPr>
                        <a:t># Priors per cell</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r>
              <a:tr h="291425">
                <a:tc>
                  <a:txBody>
                    <a:bodyPr/>
                    <a:lstStyle/>
                    <a:p>
                      <a:pPr indent="0" lvl="0" marL="0" rtl="0" algn="ctr">
                        <a:spcBef>
                          <a:spcPts val="0"/>
                        </a:spcBef>
                        <a:spcAft>
                          <a:spcPts val="0"/>
                        </a:spcAft>
                        <a:buNone/>
                      </a:pPr>
                      <a:r>
                        <a:rPr lang="en" sz="1200">
                          <a:latin typeface="Roboto"/>
                          <a:ea typeface="Roboto"/>
                          <a:cs typeface="Roboto"/>
                          <a:sym typeface="Roboto"/>
                        </a:rPr>
                        <a:t>38 x 38</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1425">
                <a:tc>
                  <a:txBody>
                    <a:bodyPr/>
                    <a:lstStyle/>
                    <a:p>
                      <a:pPr indent="0" lvl="0" marL="0" rtl="0" algn="ctr">
                        <a:spcBef>
                          <a:spcPts val="0"/>
                        </a:spcBef>
                        <a:spcAft>
                          <a:spcPts val="0"/>
                        </a:spcAft>
                        <a:buNone/>
                      </a:pPr>
                      <a:r>
                        <a:rPr lang="en" sz="1200">
                          <a:latin typeface="Roboto"/>
                          <a:ea typeface="Roboto"/>
                          <a:cs typeface="Roboto"/>
                          <a:sym typeface="Roboto"/>
                        </a:rPr>
                        <a:t>19 x 19</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1425">
                <a:tc>
                  <a:txBody>
                    <a:bodyPr/>
                    <a:lstStyle/>
                    <a:p>
                      <a:pPr indent="0" lvl="0" marL="0" rtl="0" algn="ctr">
                        <a:spcBef>
                          <a:spcPts val="0"/>
                        </a:spcBef>
                        <a:spcAft>
                          <a:spcPts val="0"/>
                        </a:spcAft>
                        <a:buNone/>
                      </a:pPr>
                      <a:r>
                        <a:rPr lang="en" sz="1200">
                          <a:latin typeface="Roboto"/>
                          <a:ea typeface="Roboto"/>
                          <a:cs typeface="Roboto"/>
                          <a:sym typeface="Roboto"/>
                        </a:rPr>
                        <a:t>10 x 10</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1425">
                <a:tc>
                  <a:txBody>
                    <a:bodyPr/>
                    <a:lstStyle/>
                    <a:p>
                      <a:pPr indent="0" lvl="0" marL="0" rtl="0" algn="ctr">
                        <a:spcBef>
                          <a:spcPts val="0"/>
                        </a:spcBef>
                        <a:spcAft>
                          <a:spcPts val="0"/>
                        </a:spcAft>
                        <a:buNone/>
                      </a:pPr>
                      <a:r>
                        <a:rPr lang="en" sz="1200">
                          <a:latin typeface="Roboto"/>
                          <a:ea typeface="Roboto"/>
                          <a:cs typeface="Roboto"/>
                          <a:sym typeface="Roboto"/>
                        </a:rPr>
                        <a:t>5 x 5</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1425">
                <a:tc>
                  <a:txBody>
                    <a:bodyPr/>
                    <a:lstStyle/>
                    <a:p>
                      <a:pPr indent="0" lvl="0" marL="0" rtl="0" algn="ctr">
                        <a:spcBef>
                          <a:spcPts val="0"/>
                        </a:spcBef>
                        <a:spcAft>
                          <a:spcPts val="0"/>
                        </a:spcAft>
                        <a:buNone/>
                      </a:pPr>
                      <a:r>
                        <a:rPr lang="en" sz="1200">
                          <a:latin typeface="Roboto"/>
                          <a:ea typeface="Roboto"/>
                          <a:cs typeface="Roboto"/>
                          <a:sym typeface="Roboto"/>
                        </a:rPr>
                        <a:t>3 x 3</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1425">
                <a:tc>
                  <a:txBody>
                    <a:bodyPr/>
                    <a:lstStyle/>
                    <a:p>
                      <a:pPr indent="0" lvl="0" marL="0" rtl="0" algn="ctr">
                        <a:spcBef>
                          <a:spcPts val="0"/>
                        </a:spcBef>
                        <a:spcAft>
                          <a:spcPts val="0"/>
                        </a:spcAft>
                        <a:buNone/>
                      </a:pPr>
                      <a:r>
                        <a:rPr lang="en" sz="1200">
                          <a:latin typeface="Roboto"/>
                          <a:ea typeface="Roboto"/>
                          <a:cs typeface="Roboto"/>
                          <a:sym typeface="Roboto"/>
                        </a:rPr>
                        <a:t>1 x 1</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
        <p:nvSpPr>
          <p:cNvPr id="1773" name="Google Shape;1773;p105"/>
          <p:cNvSpPr txBox="1"/>
          <p:nvPr/>
        </p:nvSpPr>
        <p:spPr>
          <a:xfrm>
            <a:off x="4625175" y="3795600"/>
            <a:ext cx="31137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Grid size and # priors used in </a:t>
            </a:r>
            <a:r>
              <a:rPr lang="en" sz="800" u="sng">
                <a:solidFill>
                  <a:schemeClr val="hlink"/>
                </a:solidFill>
                <a:latin typeface="Roboto"/>
                <a:ea typeface="Roboto"/>
                <a:cs typeface="Roboto"/>
                <a:sym typeface="Roboto"/>
                <a:hlinkClick r:id="rId3"/>
              </a:rPr>
              <a:t>original SSD paper</a:t>
            </a:r>
            <a:endParaRPr sz="800">
              <a:latin typeface="Roboto"/>
              <a:ea typeface="Roboto"/>
              <a:cs typeface="Roboto"/>
              <a:sym typeface="Robot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06"/>
          <p:cNvSpPr txBox="1"/>
          <p:nvPr/>
        </p:nvSpPr>
        <p:spPr>
          <a:xfrm>
            <a:off x="841225" y="1515450"/>
            <a:ext cx="2692200" cy="211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666666"/>
                </a:solidFill>
                <a:latin typeface="Calibri"/>
                <a:ea typeface="Calibri"/>
                <a:cs typeface="Calibri"/>
                <a:sym typeface="Calibri"/>
              </a:rPr>
              <a:t>How many total RoIs?</a:t>
            </a:r>
            <a:endParaRPr sz="2400">
              <a:solidFill>
                <a:srgbClr val="666666"/>
              </a:solidFill>
              <a:latin typeface="Calibri"/>
              <a:ea typeface="Calibri"/>
              <a:cs typeface="Calibri"/>
              <a:sym typeface="Calibri"/>
            </a:endParaRPr>
          </a:p>
        </p:txBody>
      </p:sp>
      <p:graphicFrame>
        <p:nvGraphicFramePr>
          <p:cNvPr id="1779" name="Google Shape;1779;p106"/>
          <p:cNvGraphicFramePr/>
          <p:nvPr/>
        </p:nvGraphicFramePr>
        <p:xfrm>
          <a:off x="4625175" y="982463"/>
          <a:ext cx="3000000" cy="3000000"/>
        </p:xfrm>
        <a:graphic>
          <a:graphicData uri="http://schemas.openxmlformats.org/drawingml/2006/table">
            <a:tbl>
              <a:tblPr>
                <a:noFill/>
                <a:tableStyleId>{74C20E84-B4FB-401E-A0E8-A94B4574E8F7}</a:tableStyleId>
              </a:tblPr>
              <a:tblGrid>
                <a:gridCol w="1137575"/>
                <a:gridCol w="1137575"/>
                <a:gridCol w="1137575"/>
              </a:tblGrid>
              <a:tr h="291425">
                <a:tc>
                  <a:txBody>
                    <a:bodyPr/>
                    <a:lstStyle/>
                    <a:p>
                      <a:pPr indent="0" lvl="0" marL="0" rtl="0" algn="ctr">
                        <a:spcBef>
                          <a:spcPts val="0"/>
                        </a:spcBef>
                        <a:spcAft>
                          <a:spcPts val="0"/>
                        </a:spcAft>
                        <a:buNone/>
                      </a:pPr>
                      <a:r>
                        <a:rPr lang="en" sz="1200">
                          <a:latin typeface="Roboto"/>
                          <a:ea typeface="Roboto"/>
                          <a:cs typeface="Roboto"/>
                          <a:sym typeface="Roboto"/>
                        </a:rPr>
                        <a:t>Grid Size</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200">
                          <a:latin typeface="Roboto"/>
                          <a:ea typeface="Roboto"/>
                          <a:cs typeface="Roboto"/>
                          <a:sym typeface="Roboto"/>
                        </a:rPr>
                        <a:t># Priors per cell</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200">
                          <a:latin typeface="Roboto"/>
                          <a:ea typeface="Roboto"/>
                          <a:cs typeface="Roboto"/>
                          <a:sym typeface="Roboto"/>
                        </a:rPr>
                        <a:t># of RoIs?</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r>
              <a:tr h="291425">
                <a:tc>
                  <a:txBody>
                    <a:bodyPr/>
                    <a:lstStyle/>
                    <a:p>
                      <a:pPr indent="0" lvl="0" marL="0" rtl="0" algn="ctr">
                        <a:spcBef>
                          <a:spcPts val="0"/>
                        </a:spcBef>
                        <a:spcAft>
                          <a:spcPts val="0"/>
                        </a:spcAft>
                        <a:buNone/>
                      </a:pPr>
                      <a:r>
                        <a:rPr lang="en" sz="1200">
                          <a:latin typeface="Roboto"/>
                          <a:ea typeface="Roboto"/>
                          <a:cs typeface="Roboto"/>
                          <a:sym typeface="Roboto"/>
                        </a:rPr>
                        <a:t>38 x 38</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1425">
                <a:tc>
                  <a:txBody>
                    <a:bodyPr/>
                    <a:lstStyle/>
                    <a:p>
                      <a:pPr indent="0" lvl="0" marL="0" rtl="0" algn="ctr">
                        <a:spcBef>
                          <a:spcPts val="0"/>
                        </a:spcBef>
                        <a:spcAft>
                          <a:spcPts val="0"/>
                        </a:spcAft>
                        <a:buNone/>
                      </a:pPr>
                      <a:r>
                        <a:rPr lang="en" sz="1200">
                          <a:latin typeface="Roboto"/>
                          <a:ea typeface="Roboto"/>
                          <a:cs typeface="Roboto"/>
                          <a:sym typeface="Roboto"/>
                        </a:rPr>
                        <a:t>19 x 19</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1425">
                <a:tc>
                  <a:txBody>
                    <a:bodyPr/>
                    <a:lstStyle/>
                    <a:p>
                      <a:pPr indent="0" lvl="0" marL="0" rtl="0" algn="ctr">
                        <a:spcBef>
                          <a:spcPts val="0"/>
                        </a:spcBef>
                        <a:spcAft>
                          <a:spcPts val="0"/>
                        </a:spcAft>
                        <a:buNone/>
                      </a:pPr>
                      <a:r>
                        <a:rPr lang="en" sz="1200">
                          <a:latin typeface="Roboto"/>
                          <a:ea typeface="Roboto"/>
                          <a:cs typeface="Roboto"/>
                          <a:sym typeface="Roboto"/>
                        </a:rPr>
                        <a:t>10 x 10</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1425">
                <a:tc>
                  <a:txBody>
                    <a:bodyPr/>
                    <a:lstStyle/>
                    <a:p>
                      <a:pPr indent="0" lvl="0" marL="0" rtl="0" algn="ctr">
                        <a:spcBef>
                          <a:spcPts val="0"/>
                        </a:spcBef>
                        <a:spcAft>
                          <a:spcPts val="0"/>
                        </a:spcAft>
                        <a:buNone/>
                      </a:pPr>
                      <a:r>
                        <a:rPr lang="en" sz="1200">
                          <a:latin typeface="Roboto"/>
                          <a:ea typeface="Roboto"/>
                          <a:cs typeface="Roboto"/>
                          <a:sym typeface="Roboto"/>
                        </a:rPr>
                        <a:t>5 x 5</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1425">
                <a:tc>
                  <a:txBody>
                    <a:bodyPr/>
                    <a:lstStyle/>
                    <a:p>
                      <a:pPr indent="0" lvl="0" marL="0" rtl="0" algn="ctr">
                        <a:spcBef>
                          <a:spcPts val="0"/>
                        </a:spcBef>
                        <a:spcAft>
                          <a:spcPts val="0"/>
                        </a:spcAft>
                        <a:buNone/>
                      </a:pPr>
                      <a:r>
                        <a:rPr lang="en" sz="1200">
                          <a:latin typeface="Roboto"/>
                          <a:ea typeface="Roboto"/>
                          <a:cs typeface="Roboto"/>
                          <a:sym typeface="Roboto"/>
                        </a:rPr>
                        <a:t>3 x 3</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1425">
                <a:tc>
                  <a:txBody>
                    <a:bodyPr/>
                    <a:lstStyle/>
                    <a:p>
                      <a:pPr indent="0" lvl="0" marL="0" rtl="0" algn="ctr">
                        <a:spcBef>
                          <a:spcPts val="0"/>
                        </a:spcBef>
                        <a:spcAft>
                          <a:spcPts val="0"/>
                        </a:spcAft>
                        <a:buNone/>
                      </a:pPr>
                      <a:r>
                        <a:rPr lang="en" sz="1200">
                          <a:latin typeface="Roboto"/>
                          <a:ea typeface="Roboto"/>
                          <a:cs typeface="Roboto"/>
                          <a:sym typeface="Roboto"/>
                        </a:rPr>
                        <a:t>1 x 1</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
        <p:nvSpPr>
          <p:cNvPr id="1780" name="Google Shape;1780;p106"/>
          <p:cNvSpPr txBox="1"/>
          <p:nvPr/>
        </p:nvSpPr>
        <p:spPr>
          <a:xfrm>
            <a:off x="4777575" y="3795600"/>
            <a:ext cx="31137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Grid size and # priors used in </a:t>
            </a:r>
            <a:r>
              <a:rPr lang="en" sz="800" u="sng">
                <a:solidFill>
                  <a:schemeClr val="hlink"/>
                </a:solidFill>
                <a:latin typeface="Roboto"/>
                <a:ea typeface="Roboto"/>
                <a:cs typeface="Roboto"/>
                <a:sym typeface="Roboto"/>
                <a:hlinkClick r:id="rId3"/>
              </a:rPr>
              <a:t>original SSD paper</a:t>
            </a:r>
            <a:endParaRPr sz="800">
              <a:latin typeface="Roboto"/>
              <a:ea typeface="Roboto"/>
              <a:cs typeface="Roboto"/>
              <a:sym typeface="Robot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graphicFrame>
        <p:nvGraphicFramePr>
          <p:cNvPr id="1785" name="Google Shape;1785;p107"/>
          <p:cNvGraphicFramePr/>
          <p:nvPr/>
        </p:nvGraphicFramePr>
        <p:xfrm>
          <a:off x="4625175" y="982463"/>
          <a:ext cx="3000000" cy="3000000"/>
        </p:xfrm>
        <a:graphic>
          <a:graphicData uri="http://schemas.openxmlformats.org/drawingml/2006/table">
            <a:tbl>
              <a:tblPr>
                <a:noFill/>
                <a:tableStyleId>{74C20E84-B4FB-401E-A0E8-A94B4574E8F7}</a:tableStyleId>
              </a:tblPr>
              <a:tblGrid>
                <a:gridCol w="1137575"/>
                <a:gridCol w="1137575"/>
                <a:gridCol w="1137575"/>
              </a:tblGrid>
              <a:tr h="291425">
                <a:tc>
                  <a:txBody>
                    <a:bodyPr/>
                    <a:lstStyle/>
                    <a:p>
                      <a:pPr indent="0" lvl="0" marL="0" rtl="0" algn="ctr">
                        <a:spcBef>
                          <a:spcPts val="0"/>
                        </a:spcBef>
                        <a:spcAft>
                          <a:spcPts val="0"/>
                        </a:spcAft>
                        <a:buNone/>
                      </a:pPr>
                      <a:r>
                        <a:rPr lang="en" sz="1200">
                          <a:latin typeface="Roboto"/>
                          <a:ea typeface="Roboto"/>
                          <a:cs typeface="Roboto"/>
                          <a:sym typeface="Roboto"/>
                        </a:rPr>
                        <a:t>Grid Size</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200">
                          <a:latin typeface="Roboto"/>
                          <a:ea typeface="Roboto"/>
                          <a:cs typeface="Roboto"/>
                          <a:sym typeface="Roboto"/>
                        </a:rPr>
                        <a:t># Priors per cell</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200">
                          <a:latin typeface="Roboto"/>
                          <a:ea typeface="Roboto"/>
                          <a:cs typeface="Roboto"/>
                          <a:sym typeface="Roboto"/>
                        </a:rPr>
                        <a:t># of RoIs</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r>
              <a:tr h="291425">
                <a:tc>
                  <a:txBody>
                    <a:bodyPr/>
                    <a:lstStyle/>
                    <a:p>
                      <a:pPr indent="0" lvl="0" marL="0" rtl="0" algn="ctr">
                        <a:spcBef>
                          <a:spcPts val="0"/>
                        </a:spcBef>
                        <a:spcAft>
                          <a:spcPts val="0"/>
                        </a:spcAft>
                        <a:buNone/>
                      </a:pPr>
                      <a:r>
                        <a:rPr lang="en" sz="1200">
                          <a:latin typeface="Roboto"/>
                          <a:ea typeface="Roboto"/>
                          <a:cs typeface="Roboto"/>
                          <a:sym typeface="Roboto"/>
                        </a:rPr>
                        <a:t>38 x 38</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5,776</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1425">
                <a:tc>
                  <a:txBody>
                    <a:bodyPr/>
                    <a:lstStyle/>
                    <a:p>
                      <a:pPr indent="0" lvl="0" marL="0" rtl="0" algn="ctr">
                        <a:spcBef>
                          <a:spcPts val="0"/>
                        </a:spcBef>
                        <a:spcAft>
                          <a:spcPts val="0"/>
                        </a:spcAft>
                        <a:buNone/>
                      </a:pPr>
                      <a:r>
                        <a:rPr lang="en" sz="1200">
                          <a:latin typeface="Roboto"/>
                          <a:ea typeface="Roboto"/>
                          <a:cs typeface="Roboto"/>
                          <a:sym typeface="Roboto"/>
                        </a:rPr>
                        <a:t>19 x 19</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2,166</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1425">
                <a:tc>
                  <a:txBody>
                    <a:bodyPr/>
                    <a:lstStyle/>
                    <a:p>
                      <a:pPr indent="0" lvl="0" marL="0" rtl="0" algn="ctr">
                        <a:spcBef>
                          <a:spcPts val="0"/>
                        </a:spcBef>
                        <a:spcAft>
                          <a:spcPts val="0"/>
                        </a:spcAft>
                        <a:buNone/>
                      </a:pPr>
                      <a:r>
                        <a:rPr lang="en" sz="1200">
                          <a:latin typeface="Roboto"/>
                          <a:ea typeface="Roboto"/>
                          <a:cs typeface="Roboto"/>
                          <a:sym typeface="Roboto"/>
                        </a:rPr>
                        <a:t>10 x 10</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600</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1425">
                <a:tc>
                  <a:txBody>
                    <a:bodyPr/>
                    <a:lstStyle/>
                    <a:p>
                      <a:pPr indent="0" lvl="0" marL="0" rtl="0" algn="ctr">
                        <a:spcBef>
                          <a:spcPts val="0"/>
                        </a:spcBef>
                        <a:spcAft>
                          <a:spcPts val="0"/>
                        </a:spcAft>
                        <a:buNone/>
                      </a:pPr>
                      <a:r>
                        <a:rPr lang="en" sz="1200">
                          <a:latin typeface="Roboto"/>
                          <a:ea typeface="Roboto"/>
                          <a:cs typeface="Roboto"/>
                          <a:sym typeface="Roboto"/>
                        </a:rPr>
                        <a:t>5 x 5</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150</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1425">
                <a:tc>
                  <a:txBody>
                    <a:bodyPr/>
                    <a:lstStyle/>
                    <a:p>
                      <a:pPr indent="0" lvl="0" marL="0" rtl="0" algn="ctr">
                        <a:spcBef>
                          <a:spcPts val="0"/>
                        </a:spcBef>
                        <a:spcAft>
                          <a:spcPts val="0"/>
                        </a:spcAft>
                        <a:buNone/>
                      </a:pPr>
                      <a:r>
                        <a:rPr lang="en" sz="1200">
                          <a:latin typeface="Roboto"/>
                          <a:ea typeface="Roboto"/>
                          <a:cs typeface="Roboto"/>
                          <a:sym typeface="Roboto"/>
                        </a:rPr>
                        <a:t>3 x 3</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36</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1425">
                <a:tc>
                  <a:txBody>
                    <a:bodyPr/>
                    <a:lstStyle/>
                    <a:p>
                      <a:pPr indent="0" lvl="0" marL="0" rtl="0" algn="ctr">
                        <a:spcBef>
                          <a:spcPts val="0"/>
                        </a:spcBef>
                        <a:spcAft>
                          <a:spcPts val="0"/>
                        </a:spcAft>
                        <a:buNone/>
                      </a:pPr>
                      <a:r>
                        <a:rPr lang="en" sz="1200">
                          <a:latin typeface="Roboto"/>
                          <a:ea typeface="Roboto"/>
                          <a:cs typeface="Roboto"/>
                          <a:sym typeface="Roboto"/>
                        </a:rPr>
                        <a:t>1 x 1</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291425">
                <a:tc gridSpan="2">
                  <a:txBody>
                    <a:bodyPr/>
                    <a:lstStyle/>
                    <a:p>
                      <a:pPr indent="0" lvl="0" marL="0" rtl="0" algn="ctr">
                        <a:spcBef>
                          <a:spcPts val="0"/>
                        </a:spcBef>
                        <a:spcAft>
                          <a:spcPts val="0"/>
                        </a:spcAft>
                        <a:buNone/>
                      </a:pPr>
                      <a:r>
                        <a:rPr b="1" lang="en" sz="1200">
                          <a:latin typeface="Roboto"/>
                          <a:ea typeface="Roboto"/>
                          <a:cs typeface="Roboto"/>
                          <a:sym typeface="Roboto"/>
                        </a:rPr>
                        <a:t>Total</a:t>
                      </a:r>
                      <a:endParaRPr b="1"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en" sz="1200">
                          <a:latin typeface="Roboto"/>
                          <a:ea typeface="Roboto"/>
                          <a:cs typeface="Roboto"/>
                          <a:sym typeface="Roboto"/>
                        </a:rPr>
                        <a:t>8,732</a:t>
                      </a:r>
                      <a:endParaRPr b="1"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
        <p:nvSpPr>
          <p:cNvPr id="1786" name="Google Shape;1786;p107"/>
          <p:cNvSpPr txBox="1"/>
          <p:nvPr/>
        </p:nvSpPr>
        <p:spPr>
          <a:xfrm>
            <a:off x="4777575" y="4176600"/>
            <a:ext cx="31137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Grid size and # priors used in </a:t>
            </a:r>
            <a:r>
              <a:rPr lang="en" sz="800" u="sng">
                <a:solidFill>
                  <a:schemeClr val="hlink"/>
                </a:solidFill>
                <a:latin typeface="Roboto"/>
                <a:ea typeface="Roboto"/>
                <a:cs typeface="Roboto"/>
                <a:sym typeface="Roboto"/>
                <a:hlinkClick r:id="rId3"/>
              </a:rPr>
              <a:t>original SSD paper</a:t>
            </a:r>
            <a:endParaRPr sz="800">
              <a:latin typeface="Roboto"/>
              <a:ea typeface="Roboto"/>
              <a:cs typeface="Roboto"/>
              <a:sym typeface="Roboto"/>
            </a:endParaRPr>
          </a:p>
        </p:txBody>
      </p:sp>
      <p:sp>
        <p:nvSpPr>
          <p:cNvPr id="1787" name="Google Shape;1787;p107"/>
          <p:cNvSpPr txBox="1"/>
          <p:nvPr/>
        </p:nvSpPr>
        <p:spPr>
          <a:xfrm>
            <a:off x="841225" y="1515450"/>
            <a:ext cx="2692200" cy="211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666666"/>
                </a:solidFill>
                <a:latin typeface="Calibri"/>
                <a:ea typeface="Calibri"/>
                <a:cs typeface="Calibri"/>
                <a:sym typeface="Calibri"/>
              </a:rPr>
              <a:t>How many total RoIs?</a:t>
            </a:r>
            <a:endParaRPr sz="2400">
              <a:solidFill>
                <a:srgbClr val="666666"/>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108"/>
          <p:cNvSpPr txBox="1"/>
          <p:nvPr/>
        </p:nvSpPr>
        <p:spPr>
          <a:xfrm>
            <a:off x="841225" y="1515450"/>
            <a:ext cx="2692200" cy="211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38761D"/>
                </a:solidFill>
                <a:latin typeface="Calibri"/>
                <a:ea typeface="Calibri"/>
                <a:cs typeface="Calibri"/>
                <a:sym typeface="Calibri"/>
              </a:rPr>
              <a:t>How many outputs we need from model for these boxes?</a:t>
            </a:r>
            <a:endParaRPr sz="1800">
              <a:solidFill>
                <a:srgbClr val="38761D"/>
              </a:solidFill>
              <a:latin typeface="Calibri"/>
              <a:ea typeface="Calibri"/>
              <a:cs typeface="Calibri"/>
              <a:sym typeface="Calibri"/>
            </a:endParaRPr>
          </a:p>
        </p:txBody>
      </p:sp>
      <p:graphicFrame>
        <p:nvGraphicFramePr>
          <p:cNvPr id="1793" name="Google Shape;1793;p108"/>
          <p:cNvGraphicFramePr/>
          <p:nvPr/>
        </p:nvGraphicFramePr>
        <p:xfrm>
          <a:off x="3789375" y="1025950"/>
          <a:ext cx="3000000" cy="3000000"/>
        </p:xfrm>
        <a:graphic>
          <a:graphicData uri="http://schemas.openxmlformats.org/drawingml/2006/table">
            <a:tbl>
              <a:tblPr>
                <a:noFill/>
                <a:tableStyleId>{74C20E84-B4FB-401E-A0E8-A94B4574E8F7}</a:tableStyleId>
              </a:tblPr>
              <a:tblGrid>
                <a:gridCol w="1194175"/>
                <a:gridCol w="1194175"/>
                <a:gridCol w="1194175"/>
                <a:gridCol w="1194175"/>
              </a:tblGrid>
              <a:tr h="291425">
                <a:tc>
                  <a:txBody>
                    <a:bodyPr/>
                    <a:lstStyle/>
                    <a:p>
                      <a:pPr indent="0" lvl="0" marL="0" rtl="0" algn="ctr">
                        <a:spcBef>
                          <a:spcPts val="0"/>
                        </a:spcBef>
                        <a:spcAft>
                          <a:spcPts val="0"/>
                        </a:spcAft>
                        <a:buNone/>
                      </a:pPr>
                      <a:r>
                        <a:rPr lang="en" sz="1200">
                          <a:latin typeface="Roboto"/>
                          <a:ea typeface="Roboto"/>
                          <a:cs typeface="Roboto"/>
                          <a:sym typeface="Roboto"/>
                        </a:rPr>
                        <a:t>Grid Size</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200">
                          <a:latin typeface="Roboto"/>
                          <a:ea typeface="Roboto"/>
                          <a:cs typeface="Roboto"/>
                          <a:sym typeface="Roboto"/>
                        </a:rPr>
                        <a:t># Priors per cell</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200">
                          <a:latin typeface="Roboto"/>
                          <a:ea typeface="Roboto"/>
                          <a:cs typeface="Roboto"/>
                          <a:sym typeface="Roboto"/>
                        </a:rPr>
                        <a:t># of RoIs</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200">
                          <a:latin typeface="Roboto"/>
                          <a:ea typeface="Roboto"/>
                          <a:cs typeface="Roboto"/>
                          <a:sym typeface="Roboto"/>
                        </a:rPr>
                        <a:t># of Outputs?</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r>
              <a:tr h="365725">
                <a:tc>
                  <a:txBody>
                    <a:bodyPr/>
                    <a:lstStyle/>
                    <a:p>
                      <a:pPr indent="0" lvl="0" marL="0" rtl="0" algn="ctr">
                        <a:spcBef>
                          <a:spcPts val="0"/>
                        </a:spcBef>
                        <a:spcAft>
                          <a:spcPts val="0"/>
                        </a:spcAft>
                        <a:buNone/>
                      </a:pPr>
                      <a:r>
                        <a:rPr lang="en" sz="1200">
                          <a:latin typeface="Roboto"/>
                          <a:ea typeface="Roboto"/>
                          <a:cs typeface="Roboto"/>
                          <a:sym typeface="Roboto"/>
                        </a:rPr>
                        <a:t>38 x 38</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5,776</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65725">
                <a:tc>
                  <a:txBody>
                    <a:bodyPr/>
                    <a:lstStyle/>
                    <a:p>
                      <a:pPr indent="0" lvl="0" marL="0" rtl="0" algn="ctr">
                        <a:spcBef>
                          <a:spcPts val="0"/>
                        </a:spcBef>
                        <a:spcAft>
                          <a:spcPts val="0"/>
                        </a:spcAft>
                        <a:buNone/>
                      </a:pPr>
                      <a:r>
                        <a:rPr lang="en" sz="1200">
                          <a:latin typeface="Roboto"/>
                          <a:ea typeface="Roboto"/>
                          <a:cs typeface="Roboto"/>
                          <a:sym typeface="Roboto"/>
                        </a:rPr>
                        <a:t>19 x 19</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2,166</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65725">
                <a:tc>
                  <a:txBody>
                    <a:bodyPr/>
                    <a:lstStyle/>
                    <a:p>
                      <a:pPr indent="0" lvl="0" marL="0" rtl="0" algn="ctr">
                        <a:spcBef>
                          <a:spcPts val="0"/>
                        </a:spcBef>
                        <a:spcAft>
                          <a:spcPts val="0"/>
                        </a:spcAft>
                        <a:buNone/>
                      </a:pPr>
                      <a:r>
                        <a:rPr lang="en" sz="1200">
                          <a:latin typeface="Roboto"/>
                          <a:ea typeface="Roboto"/>
                          <a:cs typeface="Roboto"/>
                          <a:sym typeface="Roboto"/>
                        </a:rPr>
                        <a:t>10 x 10</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600</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65725">
                <a:tc>
                  <a:txBody>
                    <a:bodyPr/>
                    <a:lstStyle/>
                    <a:p>
                      <a:pPr indent="0" lvl="0" marL="0" rtl="0" algn="ctr">
                        <a:spcBef>
                          <a:spcPts val="0"/>
                        </a:spcBef>
                        <a:spcAft>
                          <a:spcPts val="0"/>
                        </a:spcAft>
                        <a:buNone/>
                      </a:pPr>
                      <a:r>
                        <a:rPr lang="en" sz="1200">
                          <a:latin typeface="Roboto"/>
                          <a:ea typeface="Roboto"/>
                          <a:cs typeface="Roboto"/>
                          <a:sym typeface="Roboto"/>
                        </a:rPr>
                        <a:t>5 x 5</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150</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65725">
                <a:tc>
                  <a:txBody>
                    <a:bodyPr/>
                    <a:lstStyle/>
                    <a:p>
                      <a:pPr indent="0" lvl="0" marL="0" rtl="0" algn="ctr">
                        <a:spcBef>
                          <a:spcPts val="0"/>
                        </a:spcBef>
                        <a:spcAft>
                          <a:spcPts val="0"/>
                        </a:spcAft>
                        <a:buNone/>
                      </a:pPr>
                      <a:r>
                        <a:rPr lang="en" sz="1200">
                          <a:latin typeface="Roboto"/>
                          <a:ea typeface="Roboto"/>
                          <a:cs typeface="Roboto"/>
                          <a:sym typeface="Roboto"/>
                        </a:rPr>
                        <a:t>3 x 3</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36</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65725">
                <a:tc>
                  <a:txBody>
                    <a:bodyPr/>
                    <a:lstStyle/>
                    <a:p>
                      <a:pPr indent="0" lvl="0" marL="0" rtl="0" algn="ctr">
                        <a:spcBef>
                          <a:spcPts val="0"/>
                        </a:spcBef>
                        <a:spcAft>
                          <a:spcPts val="0"/>
                        </a:spcAft>
                        <a:buNone/>
                      </a:pPr>
                      <a:r>
                        <a:rPr lang="en" sz="1200">
                          <a:latin typeface="Roboto"/>
                          <a:ea typeface="Roboto"/>
                          <a:cs typeface="Roboto"/>
                          <a:sym typeface="Roboto"/>
                        </a:rPr>
                        <a:t>1 x 1</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65725">
                <a:tc gridSpan="2">
                  <a:txBody>
                    <a:bodyPr/>
                    <a:lstStyle/>
                    <a:p>
                      <a:pPr indent="0" lvl="0" marL="0" rtl="0" algn="ctr">
                        <a:spcBef>
                          <a:spcPts val="0"/>
                        </a:spcBef>
                        <a:spcAft>
                          <a:spcPts val="0"/>
                        </a:spcAft>
                        <a:buNone/>
                      </a:pPr>
                      <a:r>
                        <a:rPr b="1" lang="en" sz="1200">
                          <a:latin typeface="Roboto"/>
                          <a:ea typeface="Roboto"/>
                          <a:cs typeface="Roboto"/>
                          <a:sym typeface="Roboto"/>
                        </a:rPr>
                        <a:t>Total</a:t>
                      </a:r>
                      <a:endParaRPr b="1"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en" sz="1200">
                          <a:latin typeface="Roboto"/>
                          <a:ea typeface="Roboto"/>
                          <a:cs typeface="Roboto"/>
                          <a:sym typeface="Roboto"/>
                        </a:rPr>
                        <a:t>8,732</a:t>
                      </a:r>
                      <a:endParaRPr b="1"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
        <p:nvSpPr>
          <p:cNvPr id="1794" name="Google Shape;1794;p108"/>
          <p:cNvSpPr txBox="1"/>
          <p:nvPr/>
        </p:nvSpPr>
        <p:spPr>
          <a:xfrm>
            <a:off x="4777575" y="4176600"/>
            <a:ext cx="31137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Grid size and # priors used in </a:t>
            </a:r>
            <a:r>
              <a:rPr lang="en" sz="800" u="sng">
                <a:solidFill>
                  <a:schemeClr val="hlink"/>
                </a:solidFill>
                <a:latin typeface="Roboto"/>
                <a:ea typeface="Roboto"/>
                <a:cs typeface="Roboto"/>
                <a:sym typeface="Roboto"/>
                <a:hlinkClick r:id="rId3"/>
              </a:rPr>
              <a:t>original SSD paper</a:t>
            </a:r>
            <a:endParaRPr sz="800">
              <a:latin typeface="Roboto"/>
              <a:ea typeface="Roboto"/>
              <a:cs typeface="Roboto"/>
              <a:sym typeface="Robot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109"/>
          <p:cNvSpPr txBox="1"/>
          <p:nvPr/>
        </p:nvSpPr>
        <p:spPr>
          <a:xfrm>
            <a:off x="523525" y="1515450"/>
            <a:ext cx="3113700" cy="2112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rgbClr val="9900FF"/>
                </a:solidFill>
                <a:latin typeface="Calibri"/>
                <a:ea typeface="Calibri"/>
                <a:cs typeface="Calibri"/>
                <a:sym typeface="Calibri"/>
              </a:rPr>
              <a:t>For each box, we need the following outputs:</a:t>
            </a:r>
            <a:endParaRPr b="1" sz="1000">
              <a:solidFill>
                <a:srgbClr val="9900FF"/>
              </a:solidFill>
              <a:latin typeface="Calibri"/>
              <a:ea typeface="Calibri"/>
              <a:cs typeface="Calibri"/>
              <a:sym typeface="Calibri"/>
            </a:endParaRPr>
          </a:p>
          <a:p>
            <a:pPr indent="0" lvl="0" marL="0" rtl="0" algn="l">
              <a:lnSpc>
                <a:spcPct val="100000"/>
              </a:lnSpc>
              <a:spcBef>
                <a:spcPts val="0"/>
              </a:spcBef>
              <a:spcAft>
                <a:spcPts val="0"/>
              </a:spcAft>
              <a:buNone/>
            </a:pPr>
            <a:r>
              <a:t/>
            </a:r>
            <a:endParaRPr b="1" sz="1200">
              <a:solidFill>
                <a:srgbClr val="9900FF"/>
              </a:solidFill>
              <a:latin typeface="Calibri"/>
              <a:ea typeface="Calibri"/>
              <a:cs typeface="Calibri"/>
              <a:sym typeface="Calibri"/>
            </a:endParaRPr>
          </a:p>
          <a:p>
            <a:pPr indent="0" lvl="0" marL="0" rtl="0" algn="l">
              <a:lnSpc>
                <a:spcPct val="100000"/>
              </a:lnSpc>
              <a:spcBef>
                <a:spcPts val="0"/>
              </a:spcBef>
              <a:spcAft>
                <a:spcPts val="0"/>
              </a:spcAft>
              <a:buNone/>
            </a:pPr>
            <a:r>
              <a:rPr b="1" lang="en" sz="1000">
                <a:solidFill>
                  <a:srgbClr val="9900FF"/>
                </a:solidFill>
                <a:latin typeface="Calibri"/>
                <a:ea typeface="Calibri"/>
                <a:cs typeface="Calibri"/>
                <a:sym typeface="Calibri"/>
              </a:rPr>
              <a:t>- </a:t>
            </a:r>
            <a:r>
              <a:rPr b="1" lang="en" sz="1000">
                <a:solidFill>
                  <a:srgbClr val="9900FF"/>
                </a:solidFill>
                <a:latin typeface="Calibri"/>
                <a:ea typeface="Calibri"/>
                <a:cs typeface="Calibri"/>
                <a:sym typeface="Calibri"/>
              </a:rPr>
              <a:t>Classification : </a:t>
            </a:r>
            <a:r>
              <a:rPr lang="en" sz="1000">
                <a:solidFill>
                  <a:srgbClr val="434343"/>
                </a:solidFill>
                <a:latin typeface="Calibri"/>
                <a:ea typeface="Calibri"/>
                <a:cs typeface="Calibri"/>
                <a:sym typeface="Calibri"/>
              </a:rPr>
              <a:t>Number of classes + 1 (for background)</a:t>
            </a:r>
            <a:endParaRPr sz="1000">
              <a:solidFill>
                <a:srgbClr val="434343"/>
              </a:solidFill>
              <a:latin typeface="Calibri"/>
              <a:ea typeface="Calibri"/>
              <a:cs typeface="Calibri"/>
              <a:sym typeface="Calibri"/>
            </a:endParaRPr>
          </a:p>
          <a:p>
            <a:pPr indent="0" lvl="0" marL="0" rtl="0" algn="l">
              <a:lnSpc>
                <a:spcPct val="100000"/>
              </a:lnSpc>
              <a:spcBef>
                <a:spcPts val="0"/>
              </a:spcBef>
              <a:spcAft>
                <a:spcPts val="0"/>
              </a:spcAft>
              <a:buNone/>
            </a:pPr>
            <a:r>
              <a:rPr b="1" lang="en" sz="1000">
                <a:solidFill>
                  <a:srgbClr val="9900FF"/>
                </a:solidFill>
                <a:latin typeface="Calibri"/>
                <a:ea typeface="Calibri"/>
                <a:cs typeface="Calibri"/>
                <a:sym typeface="Calibri"/>
              </a:rPr>
              <a:t>- Regression :</a:t>
            </a:r>
            <a:r>
              <a:rPr lang="en" sz="1000">
                <a:solidFill>
                  <a:srgbClr val="434343"/>
                </a:solidFill>
                <a:latin typeface="Calibri"/>
                <a:ea typeface="Calibri"/>
                <a:cs typeface="Calibri"/>
                <a:sym typeface="Calibri"/>
              </a:rPr>
              <a:t> 4 (x, y, w, h)</a:t>
            </a:r>
            <a:endParaRPr sz="1000">
              <a:solidFill>
                <a:srgbClr val="434343"/>
              </a:solidFill>
              <a:latin typeface="Calibri"/>
              <a:ea typeface="Calibri"/>
              <a:cs typeface="Calibri"/>
              <a:sym typeface="Calibri"/>
            </a:endParaRPr>
          </a:p>
        </p:txBody>
      </p:sp>
      <p:graphicFrame>
        <p:nvGraphicFramePr>
          <p:cNvPr id="1800" name="Google Shape;1800;p109"/>
          <p:cNvGraphicFramePr/>
          <p:nvPr/>
        </p:nvGraphicFramePr>
        <p:xfrm>
          <a:off x="3789375" y="1025950"/>
          <a:ext cx="3000000" cy="3000000"/>
        </p:xfrm>
        <a:graphic>
          <a:graphicData uri="http://schemas.openxmlformats.org/drawingml/2006/table">
            <a:tbl>
              <a:tblPr>
                <a:noFill/>
                <a:tableStyleId>{74C20E84-B4FB-401E-A0E8-A94B4574E8F7}</a:tableStyleId>
              </a:tblPr>
              <a:tblGrid>
                <a:gridCol w="1194175"/>
                <a:gridCol w="1194175"/>
                <a:gridCol w="1047225"/>
                <a:gridCol w="1341125"/>
              </a:tblGrid>
              <a:tr h="291425">
                <a:tc>
                  <a:txBody>
                    <a:bodyPr/>
                    <a:lstStyle/>
                    <a:p>
                      <a:pPr indent="0" lvl="0" marL="0" rtl="0" algn="ctr">
                        <a:spcBef>
                          <a:spcPts val="0"/>
                        </a:spcBef>
                        <a:spcAft>
                          <a:spcPts val="0"/>
                        </a:spcAft>
                        <a:buNone/>
                      </a:pPr>
                      <a:r>
                        <a:rPr lang="en" sz="1000">
                          <a:latin typeface="Roboto"/>
                          <a:ea typeface="Roboto"/>
                          <a:cs typeface="Roboto"/>
                          <a:sym typeface="Roboto"/>
                        </a:rPr>
                        <a:t>Grid Size</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000">
                          <a:latin typeface="Roboto"/>
                          <a:ea typeface="Roboto"/>
                          <a:cs typeface="Roboto"/>
                          <a:sym typeface="Roboto"/>
                        </a:rPr>
                        <a:t># Priors per cell</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000">
                          <a:latin typeface="Roboto"/>
                          <a:ea typeface="Roboto"/>
                          <a:cs typeface="Roboto"/>
                          <a:sym typeface="Roboto"/>
                        </a:rPr>
                        <a:t># of RoIs</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1000">
                          <a:latin typeface="Roboto"/>
                          <a:ea typeface="Roboto"/>
                          <a:cs typeface="Roboto"/>
                          <a:sym typeface="Roboto"/>
                        </a:rPr>
                        <a:t># of Outputs </a:t>
                      </a:r>
                      <a:endParaRPr sz="1000">
                        <a:latin typeface="Roboto"/>
                        <a:ea typeface="Roboto"/>
                        <a:cs typeface="Roboto"/>
                        <a:sym typeface="Roboto"/>
                      </a:endParaRPr>
                    </a:p>
                    <a:p>
                      <a:pPr indent="0" lvl="0" marL="0" rtl="0" algn="ctr">
                        <a:spcBef>
                          <a:spcPts val="0"/>
                        </a:spcBef>
                        <a:spcAft>
                          <a:spcPts val="0"/>
                        </a:spcAft>
                        <a:buNone/>
                      </a:pPr>
                      <a:r>
                        <a:rPr lang="en" sz="1000">
                          <a:latin typeface="Roboto"/>
                          <a:ea typeface="Roboto"/>
                          <a:cs typeface="Roboto"/>
                          <a:sym typeface="Roboto"/>
                        </a:rPr>
                        <a:t>(for C Classes)</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FF2CC"/>
                    </a:solidFill>
                  </a:tcPr>
                </a:tc>
              </a:tr>
              <a:tr h="365725">
                <a:tc>
                  <a:txBody>
                    <a:bodyPr/>
                    <a:lstStyle/>
                    <a:p>
                      <a:pPr indent="0" lvl="0" marL="0" rtl="0" algn="ctr">
                        <a:spcBef>
                          <a:spcPts val="0"/>
                        </a:spcBef>
                        <a:spcAft>
                          <a:spcPts val="0"/>
                        </a:spcAft>
                        <a:buNone/>
                      </a:pPr>
                      <a:r>
                        <a:rPr lang="en" sz="1000">
                          <a:latin typeface="Roboto"/>
                          <a:ea typeface="Roboto"/>
                          <a:cs typeface="Roboto"/>
                          <a:sym typeface="Roboto"/>
                        </a:rPr>
                        <a:t>38 x 38</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Roboto"/>
                          <a:ea typeface="Roboto"/>
                          <a:cs typeface="Roboto"/>
                          <a:sym typeface="Roboto"/>
                        </a:rPr>
                        <a:t>5,776</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Roboto"/>
                          <a:ea typeface="Roboto"/>
                          <a:cs typeface="Roboto"/>
                          <a:sym typeface="Roboto"/>
                        </a:rPr>
                        <a:t>38 x 38 x 4 x (4+C)</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65725">
                <a:tc>
                  <a:txBody>
                    <a:bodyPr/>
                    <a:lstStyle/>
                    <a:p>
                      <a:pPr indent="0" lvl="0" marL="0" rtl="0" algn="ctr">
                        <a:spcBef>
                          <a:spcPts val="0"/>
                        </a:spcBef>
                        <a:spcAft>
                          <a:spcPts val="0"/>
                        </a:spcAft>
                        <a:buNone/>
                      </a:pPr>
                      <a:r>
                        <a:rPr lang="en" sz="1000">
                          <a:latin typeface="Roboto"/>
                          <a:ea typeface="Roboto"/>
                          <a:cs typeface="Roboto"/>
                          <a:sym typeface="Roboto"/>
                        </a:rPr>
                        <a:t>19 x 19</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Roboto"/>
                          <a:ea typeface="Roboto"/>
                          <a:cs typeface="Roboto"/>
                          <a:sym typeface="Roboto"/>
                        </a:rPr>
                        <a:t>6</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Roboto"/>
                          <a:ea typeface="Roboto"/>
                          <a:cs typeface="Roboto"/>
                          <a:sym typeface="Roboto"/>
                        </a:rPr>
                        <a:t>2,166</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19 x 19</a:t>
                      </a:r>
                      <a:r>
                        <a:rPr lang="en" sz="1000">
                          <a:solidFill>
                            <a:schemeClr val="dk1"/>
                          </a:solidFill>
                          <a:latin typeface="Roboto"/>
                          <a:ea typeface="Roboto"/>
                          <a:cs typeface="Roboto"/>
                          <a:sym typeface="Roboto"/>
                        </a:rPr>
                        <a:t> x 6 x (4+C)</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65725">
                <a:tc>
                  <a:txBody>
                    <a:bodyPr/>
                    <a:lstStyle/>
                    <a:p>
                      <a:pPr indent="0" lvl="0" marL="0" rtl="0" algn="ctr">
                        <a:spcBef>
                          <a:spcPts val="0"/>
                        </a:spcBef>
                        <a:spcAft>
                          <a:spcPts val="0"/>
                        </a:spcAft>
                        <a:buNone/>
                      </a:pPr>
                      <a:r>
                        <a:rPr lang="en" sz="1000">
                          <a:latin typeface="Roboto"/>
                          <a:ea typeface="Roboto"/>
                          <a:cs typeface="Roboto"/>
                          <a:sym typeface="Roboto"/>
                        </a:rPr>
                        <a:t>10 x 10</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Roboto"/>
                          <a:ea typeface="Roboto"/>
                          <a:cs typeface="Roboto"/>
                          <a:sym typeface="Roboto"/>
                        </a:rPr>
                        <a:t>6</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Roboto"/>
                          <a:ea typeface="Roboto"/>
                          <a:cs typeface="Roboto"/>
                          <a:sym typeface="Roboto"/>
                        </a:rPr>
                        <a:t>600</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10 x 10 x 6 x (4+C)</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65725">
                <a:tc>
                  <a:txBody>
                    <a:bodyPr/>
                    <a:lstStyle/>
                    <a:p>
                      <a:pPr indent="0" lvl="0" marL="0" rtl="0" algn="ctr">
                        <a:spcBef>
                          <a:spcPts val="0"/>
                        </a:spcBef>
                        <a:spcAft>
                          <a:spcPts val="0"/>
                        </a:spcAft>
                        <a:buNone/>
                      </a:pPr>
                      <a:r>
                        <a:rPr lang="en" sz="1000">
                          <a:latin typeface="Roboto"/>
                          <a:ea typeface="Roboto"/>
                          <a:cs typeface="Roboto"/>
                          <a:sym typeface="Roboto"/>
                        </a:rPr>
                        <a:t>5 x 5</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Roboto"/>
                          <a:ea typeface="Roboto"/>
                          <a:cs typeface="Roboto"/>
                          <a:sym typeface="Roboto"/>
                        </a:rPr>
                        <a:t>6</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Roboto"/>
                          <a:ea typeface="Roboto"/>
                          <a:cs typeface="Roboto"/>
                          <a:sym typeface="Roboto"/>
                        </a:rPr>
                        <a:t>150</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5</a:t>
                      </a:r>
                      <a:r>
                        <a:rPr lang="en" sz="1000">
                          <a:solidFill>
                            <a:schemeClr val="dk1"/>
                          </a:solidFill>
                          <a:latin typeface="Roboto"/>
                          <a:ea typeface="Roboto"/>
                          <a:cs typeface="Roboto"/>
                          <a:sym typeface="Roboto"/>
                        </a:rPr>
                        <a:t> x 5 x 6 x (4+C)</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65725">
                <a:tc>
                  <a:txBody>
                    <a:bodyPr/>
                    <a:lstStyle/>
                    <a:p>
                      <a:pPr indent="0" lvl="0" marL="0" rtl="0" algn="ctr">
                        <a:spcBef>
                          <a:spcPts val="0"/>
                        </a:spcBef>
                        <a:spcAft>
                          <a:spcPts val="0"/>
                        </a:spcAft>
                        <a:buNone/>
                      </a:pPr>
                      <a:r>
                        <a:rPr lang="en" sz="1000">
                          <a:latin typeface="Roboto"/>
                          <a:ea typeface="Roboto"/>
                          <a:cs typeface="Roboto"/>
                          <a:sym typeface="Roboto"/>
                        </a:rPr>
                        <a:t>3 x 3</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Roboto"/>
                          <a:ea typeface="Roboto"/>
                          <a:cs typeface="Roboto"/>
                          <a:sym typeface="Roboto"/>
                        </a:rPr>
                        <a:t>36</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3 x 3 x 4 x (4+C)</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65725">
                <a:tc>
                  <a:txBody>
                    <a:bodyPr/>
                    <a:lstStyle/>
                    <a:p>
                      <a:pPr indent="0" lvl="0" marL="0" rtl="0" algn="ctr">
                        <a:spcBef>
                          <a:spcPts val="0"/>
                        </a:spcBef>
                        <a:spcAft>
                          <a:spcPts val="0"/>
                        </a:spcAft>
                        <a:buNone/>
                      </a:pPr>
                      <a:r>
                        <a:rPr lang="en" sz="1000">
                          <a:latin typeface="Roboto"/>
                          <a:ea typeface="Roboto"/>
                          <a:cs typeface="Roboto"/>
                          <a:sym typeface="Roboto"/>
                        </a:rPr>
                        <a:t>1 x 1</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1</a:t>
                      </a:r>
                      <a:r>
                        <a:rPr lang="en" sz="1000">
                          <a:solidFill>
                            <a:schemeClr val="dk1"/>
                          </a:solidFill>
                          <a:latin typeface="Roboto"/>
                          <a:ea typeface="Roboto"/>
                          <a:cs typeface="Roboto"/>
                          <a:sym typeface="Roboto"/>
                        </a:rPr>
                        <a:t> x 1 x 4 x (4+C)</a:t>
                      </a:r>
                      <a:endParaRPr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65725">
                <a:tc gridSpan="2">
                  <a:txBody>
                    <a:bodyPr/>
                    <a:lstStyle/>
                    <a:p>
                      <a:pPr indent="0" lvl="0" marL="0" rtl="0" algn="ctr">
                        <a:spcBef>
                          <a:spcPts val="0"/>
                        </a:spcBef>
                        <a:spcAft>
                          <a:spcPts val="0"/>
                        </a:spcAft>
                        <a:buNone/>
                      </a:pPr>
                      <a:r>
                        <a:rPr b="1" lang="en" sz="1000">
                          <a:latin typeface="Roboto"/>
                          <a:ea typeface="Roboto"/>
                          <a:cs typeface="Roboto"/>
                          <a:sym typeface="Roboto"/>
                        </a:rPr>
                        <a:t>Total</a:t>
                      </a:r>
                      <a:endParaRPr b="1"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hMerge="1"/>
                <a:tc>
                  <a:txBody>
                    <a:bodyPr/>
                    <a:lstStyle/>
                    <a:p>
                      <a:pPr indent="0" lvl="0" marL="0" rtl="0" algn="ctr">
                        <a:spcBef>
                          <a:spcPts val="0"/>
                        </a:spcBef>
                        <a:spcAft>
                          <a:spcPts val="0"/>
                        </a:spcAft>
                        <a:buNone/>
                      </a:pPr>
                      <a:r>
                        <a:rPr b="1" lang="en" sz="1000">
                          <a:latin typeface="Roboto"/>
                          <a:ea typeface="Roboto"/>
                          <a:cs typeface="Roboto"/>
                          <a:sym typeface="Roboto"/>
                        </a:rPr>
                        <a:t>8,732</a:t>
                      </a:r>
                      <a:endParaRPr b="1"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None/>
                      </a:pPr>
                      <a:r>
                        <a:t/>
                      </a:r>
                      <a:endParaRPr b="1" sz="10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
        <p:nvSpPr>
          <p:cNvPr id="1801" name="Google Shape;1801;p109"/>
          <p:cNvSpPr txBox="1"/>
          <p:nvPr/>
        </p:nvSpPr>
        <p:spPr>
          <a:xfrm>
            <a:off x="4777575" y="4176600"/>
            <a:ext cx="31137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Roboto"/>
                <a:ea typeface="Roboto"/>
                <a:cs typeface="Roboto"/>
                <a:sym typeface="Roboto"/>
              </a:rPr>
              <a:t>Grid size and # priors used in </a:t>
            </a:r>
            <a:r>
              <a:rPr lang="en" sz="800" u="sng">
                <a:solidFill>
                  <a:schemeClr val="hlink"/>
                </a:solidFill>
                <a:latin typeface="Roboto"/>
                <a:ea typeface="Roboto"/>
                <a:cs typeface="Roboto"/>
                <a:sym typeface="Roboto"/>
                <a:hlinkClick r:id="rId3"/>
              </a:rPr>
              <a:t>original SSD paper</a:t>
            </a:r>
            <a:endParaRPr sz="800">
              <a:latin typeface="Roboto"/>
              <a:ea typeface="Roboto"/>
              <a:cs typeface="Roboto"/>
              <a:sym typeface="Robot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110"/>
          <p:cNvSpPr txBox="1"/>
          <p:nvPr/>
        </p:nvSpPr>
        <p:spPr>
          <a:xfrm>
            <a:off x="3975475" y="2032500"/>
            <a:ext cx="4187100" cy="1078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lang="en" sz="1800">
                <a:solidFill>
                  <a:srgbClr val="434343"/>
                </a:solidFill>
                <a:latin typeface="Calibri"/>
                <a:ea typeface="Calibri"/>
                <a:cs typeface="Calibri"/>
                <a:sym typeface="Calibri"/>
              </a:rPr>
              <a:t>How do we get so many outputs in SSD?</a:t>
            </a:r>
            <a:endParaRPr sz="1800">
              <a:solidFill>
                <a:srgbClr val="434343"/>
              </a:solidFill>
              <a:latin typeface="Calibri"/>
              <a:ea typeface="Calibri"/>
              <a:cs typeface="Calibri"/>
              <a:sym typeface="Calibri"/>
            </a:endParaRPr>
          </a:p>
        </p:txBody>
      </p:sp>
      <p:pic>
        <p:nvPicPr>
          <p:cNvPr id="1807" name="Google Shape;1807;p110"/>
          <p:cNvPicPr preferRelativeResize="0"/>
          <p:nvPr/>
        </p:nvPicPr>
        <p:blipFill>
          <a:blip r:embed="rId3">
            <a:alphaModFix/>
          </a:blip>
          <a:stretch>
            <a:fillRect/>
          </a:stretch>
        </p:blipFill>
        <p:spPr>
          <a:xfrm>
            <a:off x="1459675" y="1313850"/>
            <a:ext cx="2515801" cy="251580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111"/>
          <p:cNvSpPr/>
          <p:nvPr/>
        </p:nvSpPr>
        <p:spPr>
          <a:xfrm>
            <a:off x="1495610" y="2347300"/>
            <a:ext cx="1104900" cy="874800"/>
          </a:xfrm>
          <a:prstGeom prst="rect">
            <a:avLst/>
          </a:prstGeom>
          <a:solidFill>
            <a:srgbClr val="FFFFFF"/>
          </a:solidFill>
          <a:ln cap="flat" cmpd="sng" w="9525">
            <a:solidFill>
              <a:srgbClr val="741B4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cxnSp>
        <p:nvCxnSpPr>
          <p:cNvPr id="1813" name="Google Shape;1813;p111"/>
          <p:cNvCxnSpPr/>
          <p:nvPr/>
        </p:nvCxnSpPr>
        <p:spPr>
          <a:xfrm flipH="1" rot="10800000">
            <a:off x="6698575" y="1947880"/>
            <a:ext cx="342900" cy="535800"/>
          </a:xfrm>
          <a:prstGeom prst="straightConnector1">
            <a:avLst/>
          </a:prstGeom>
          <a:noFill/>
          <a:ln cap="flat" cmpd="sng" w="9525">
            <a:solidFill>
              <a:schemeClr val="dk2"/>
            </a:solidFill>
            <a:prstDash val="solid"/>
            <a:round/>
            <a:headEnd len="med" w="med" type="none"/>
            <a:tailEnd len="med" w="med" type="triangle"/>
          </a:ln>
        </p:spPr>
      </p:cxnSp>
      <p:cxnSp>
        <p:nvCxnSpPr>
          <p:cNvPr id="1814" name="Google Shape;1814;p111"/>
          <p:cNvCxnSpPr/>
          <p:nvPr/>
        </p:nvCxnSpPr>
        <p:spPr>
          <a:xfrm>
            <a:off x="6698575" y="2483591"/>
            <a:ext cx="342900" cy="920100"/>
          </a:xfrm>
          <a:prstGeom prst="straightConnector1">
            <a:avLst/>
          </a:prstGeom>
          <a:noFill/>
          <a:ln cap="flat" cmpd="sng" w="9525">
            <a:solidFill>
              <a:schemeClr val="dk2"/>
            </a:solidFill>
            <a:prstDash val="solid"/>
            <a:round/>
            <a:headEnd len="med" w="med" type="none"/>
            <a:tailEnd len="med" w="med" type="triangle"/>
          </a:ln>
        </p:spPr>
      </p:cxnSp>
      <p:sp>
        <p:nvSpPr>
          <p:cNvPr id="1815" name="Google Shape;1815;p111"/>
          <p:cNvSpPr txBox="1"/>
          <p:nvPr/>
        </p:nvSpPr>
        <p:spPr>
          <a:xfrm>
            <a:off x="2587050" y="3942725"/>
            <a:ext cx="3969900" cy="75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434343"/>
                </a:solidFill>
                <a:latin typeface="Roboto"/>
                <a:ea typeface="Roboto"/>
                <a:cs typeface="Roboto"/>
                <a:sym typeface="Roboto"/>
              </a:rPr>
              <a:t>SSD Architecture </a:t>
            </a:r>
            <a:endParaRPr b="1" sz="2400">
              <a:solidFill>
                <a:srgbClr val="666666"/>
              </a:solidFill>
              <a:latin typeface="Roboto"/>
              <a:ea typeface="Roboto"/>
              <a:cs typeface="Roboto"/>
              <a:sym typeface="Roboto"/>
            </a:endParaRPr>
          </a:p>
        </p:txBody>
      </p:sp>
      <p:sp>
        <p:nvSpPr>
          <p:cNvPr id="1816" name="Google Shape;1816;p111"/>
          <p:cNvSpPr/>
          <p:nvPr/>
        </p:nvSpPr>
        <p:spPr>
          <a:xfrm>
            <a:off x="3055250" y="2029025"/>
            <a:ext cx="1687800" cy="1181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a:p>
            <a:pPr indent="0" lvl="0" marL="0" rtl="0" algn="ctr">
              <a:spcBef>
                <a:spcPts val="0"/>
              </a:spcBef>
              <a:spcAft>
                <a:spcPts val="0"/>
              </a:spcAft>
              <a:buNone/>
            </a:pPr>
            <a:r>
              <a:rPr lang="en" sz="800">
                <a:latin typeface="Roboto"/>
                <a:ea typeface="Roboto"/>
                <a:cs typeface="Roboto"/>
                <a:sym typeface="Roboto"/>
              </a:rPr>
              <a:t>(Feature NW)</a:t>
            </a:r>
            <a:endParaRPr sz="800">
              <a:latin typeface="Roboto"/>
              <a:ea typeface="Roboto"/>
              <a:cs typeface="Roboto"/>
              <a:sym typeface="Roboto"/>
            </a:endParaRPr>
          </a:p>
        </p:txBody>
      </p:sp>
      <p:cxnSp>
        <p:nvCxnSpPr>
          <p:cNvPr id="1817" name="Google Shape;1817;p111"/>
          <p:cNvCxnSpPr>
            <a:stCxn id="1812" idx="3"/>
            <a:endCxn id="1816" idx="2"/>
          </p:cNvCxnSpPr>
          <p:nvPr/>
        </p:nvCxnSpPr>
        <p:spPr>
          <a:xfrm flipH="1" rot="10800000">
            <a:off x="2600510" y="2767300"/>
            <a:ext cx="454800" cy="17400"/>
          </a:xfrm>
          <a:prstGeom prst="straightConnector1">
            <a:avLst/>
          </a:prstGeom>
          <a:noFill/>
          <a:ln cap="flat" cmpd="sng" w="9525">
            <a:solidFill>
              <a:schemeClr val="dk2"/>
            </a:solidFill>
            <a:prstDash val="solid"/>
            <a:round/>
            <a:headEnd len="med" w="med" type="none"/>
            <a:tailEnd len="med" w="med" type="triangle"/>
          </a:ln>
        </p:spPr>
      </p:cxnSp>
      <p:sp>
        <p:nvSpPr>
          <p:cNvPr id="1818" name="Google Shape;1818;p111"/>
          <p:cNvSpPr/>
          <p:nvPr/>
        </p:nvSpPr>
        <p:spPr>
          <a:xfrm>
            <a:off x="5495013" y="1638450"/>
            <a:ext cx="1225200" cy="17004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SSD Detection Layers</a:t>
            </a:r>
            <a:endParaRPr sz="1800">
              <a:latin typeface="Calibri"/>
              <a:ea typeface="Calibri"/>
              <a:cs typeface="Calibri"/>
              <a:sym typeface="Calibri"/>
            </a:endParaRPr>
          </a:p>
        </p:txBody>
      </p:sp>
      <p:cxnSp>
        <p:nvCxnSpPr>
          <p:cNvPr id="1819" name="Google Shape;1819;p111"/>
          <p:cNvCxnSpPr>
            <a:stCxn id="1816" idx="5"/>
            <a:endCxn id="1818" idx="1"/>
          </p:cNvCxnSpPr>
          <p:nvPr/>
        </p:nvCxnSpPr>
        <p:spPr>
          <a:xfrm>
            <a:off x="4743050" y="2472050"/>
            <a:ext cx="752100" cy="16500"/>
          </a:xfrm>
          <a:prstGeom prst="straightConnector1">
            <a:avLst/>
          </a:prstGeom>
          <a:noFill/>
          <a:ln cap="flat" cmpd="sng" w="9525">
            <a:solidFill>
              <a:schemeClr val="dk2"/>
            </a:solidFill>
            <a:prstDash val="solid"/>
            <a:round/>
            <a:headEnd len="med" w="med" type="none"/>
            <a:tailEnd len="med" w="med" type="triangle"/>
          </a:ln>
        </p:spPr>
      </p:cxnSp>
      <p:sp>
        <p:nvSpPr>
          <p:cNvPr id="1820" name="Google Shape;1820;p111"/>
          <p:cNvSpPr/>
          <p:nvPr/>
        </p:nvSpPr>
        <p:spPr>
          <a:xfrm>
            <a:off x="2839900" y="1532775"/>
            <a:ext cx="2158500" cy="2247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11"/>
          <p:cNvSpPr txBox="1"/>
          <p:nvPr/>
        </p:nvSpPr>
        <p:spPr>
          <a:xfrm>
            <a:off x="1933325" y="571325"/>
            <a:ext cx="2889300" cy="100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666666"/>
                </a:solidFill>
                <a:latin typeface="Calibri"/>
                <a:ea typeface="Calibri"/>
                <a:cs typeface="Calibri"/>
                <a:sym typeface="Calibri"/>
              </a:rPr>
              <a:t>SSD uses feature detector (e.g VGG or ResNet etc.) to get outputs for different grid sizes</a:t>
            </a:r>
            <a:endParaRPr>
              <a:solidFill>
                <a:srgbClr val="666666"/>
              </a:solidFill>
              <a:latin typeface="Calibri"/>
              <a:ea typeface="Calibri"/>
              <a:cs typeface="Calibri"/>
              <a:sym typeface="Calibri"/>
            </a:endParaRPr>
          </a:p>
        </p:txBody>
      </p:sp>
      <p:sp>
        <p:nvSpPr>
          <p:cNvPr id="1822" name="Google Shape;1822;p111"/>
          <p:cNvSpPr txBox="1"/>
          <p:nvPr/>
        </p:nvSpPr>
        <p:spPr>
          <a:xfrm>
            <a:off x="7014030" y="1763150"/>
            <a:ext cx="1225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Class Probabilities</a:t>
            </a:r>
            <a:endParaRPr b="1" sz="1200">
              <a:latin typeface="Calibri"/>
              <a:ea typeface="Calibri"/>
              <a:cs typeface="Calibri"/>
              <a:sym typeface="Calibri"/>
            </a:endParaRPr>
          </a:p>
        </p:txBody>
      </p:sp>
      <p:sp>
        <p:nvSpPr>
          <p:cNvPr id="1823" name="Google Shape;1823;p111"/>
          <p:cNvSpPr txBox="1"/>
          <p:nvPr/>
        </p:nvSpPr>
        <p:spPr>
          <a:xfrm>
            <a:off x="7014030" y="3210950"/>
            <a:ext cx="12252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Calibri"/>
                <a:ea typeface="Calibri"/>
                <a:cs typeface="Calibri"/>
                <a:sym typeface="Calibri"/>
              </a:rPr>
              <a:t>Bounding Box Coordinates</a:t>
            </a:r>
            <a:endParaRPr b="1" sz="12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